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7" r:id="rId2"/>
    <p:sldMasterId id="2147483793" r:id="rId3"/>
  </p:sldMasterIdLst>
  <p:notesMasterIdLst>
    <p:notesMasterId r:id="rId74"/>
  </p:notesMasterIdLst>
  <p:sldIdLst>
    <p:sldId id="258" r:id="rId4"/>
    <p:sldId id="380" r:id="rId5"/>
    <p:sldId id="259" r:id="rId6"/>
    <p:sldId id="343" r:id="rId7"/>
    <p:sldId id="260" r:id="rId8"/>
    <p:sldId id="365" r:id="rId9"/>
    <p:sldId id="366" r:id="rId10"/>
    <p:sldId id="367" r:id="rId11"/>
    <p:sldId id="368" r:id="rId12"/>
    <p:sldId id="263" r:id="rId13"/>
    <p:sldId id="261" r:id="rId14"/>
    <p:sldId id="262" r:id="rId15"/>
    <p:sldId id="256" r:id="rId16"/>
    <p:sldId id="264" r:id="rId17"/>
    <p:sldId id="344" r:id="rId18"/>
    <p:sldId id="265" r:id="rId19"/>
    <p:sldId id="268" r:id="rId20"/>
    <p:sldId id="266" r:id="rId21"/>
    <p:sldId id="267" r:id="rId22"/>
    <p:sldId id="345" r:id="rId23"/>
    <p:sldId id="269" r:id="rId24"/>
    <p:sldId id="270" r:id="rId25"/>
    <p:sldId id="326" r:id="rId26"/>
    <p:sldId id="346" r:id="rId27"/>
    <p:sldId id="289" r:id="rId28"/>
    <p:sldId id="347" r:id="rId29"/>
    <p:sldId id="274" r:id="rId30"/>
    <p:sldId id="275" r:id="rId31"/>
    <p:sldId id="385" r:id="rId32"/>
    <p:sldId id="381" r:id="rId33"/>
    <p:sldId id="349" r:id="rId34"/>
    <p:sldId id="350" r:id="rId35"/>
    <p:sldId id="351" r:id="rId36"/>
    <p:sldId id="364" r:id="rId37"/>
    <p:sldId id="389" r:id="rId38"/>
    <p:sldId id="379" r:id="rId39"/>
    <p:sldId id="382" r:id="rId40"/>
    <p:sldId id="383" r:id="rId41"/>
    <p:sldId id="384" r:id="rId42"/>
    <p:sldId id="257" r:id="rId43"/>
    <p:sldId id="369" r:id="rId44"/>
    <p:sldId id="370" r:id="rId45"/>
    <p:sldId id="371" r:id="rId46"/>
    <p:sldId id="372" r:id="rId47"/>
    <p:sldId id="373" r:id="rId48"/>
    <p:sldId id="374" r:id="rId49"/>
    <p:sldId id="375" r:id="rId50"/>
    <p:sldId id="386" r:id="rId51"/>
    <p:sldId id="388" r:id="rId52"/>
    <p:sldId id="387" r:id="rId53"/>
    <p:sldId id="378" r:id="rId54"/>
    <p:sldId id="376" r:id="rId55"/>
    <p:sldId id="290" r:id="rId56"/>
    <p:sldId id="355" r:id="rId57"/>
    <p:sldId id="356" r:id="rId58"/>
    <p:sldId id="279" r:id="rId59"/>
    <p:sldId id="359" r:id="rId60"/>
    <p:sldId id="280" r:id="rId61"/>
    <p:sldId id="281" r:id="rId62"/>
    <p:sldId id="282" r:id="rId63"/>
    <p:sldId id="283" r:id="rId64"/>
    <p:sldId id="284" r:id="rId65"/>
    <p:sldId id="285" r:id="rId66"/>
    <p:sldId id="360" r:id="rId67"/>
    <p:sldId id="361" r:id="rId68"/>
    <p:sldId id="362" r:id="rId69"/>
    <p:sldId id="286" r:id="rId70"/>
    <p:sldId id="287" r:id="rId71"/>
    <p:sldId id="296" r:id="rId72"/>
    <p:sldId id="363"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1" d="100"/>
          <a:sy n="111" d="100"/>
        </p:scale>
        <p:origin x="222" y="7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E24F8-3262-49CA-A248-462F504B4C1A}" type="datetimeFigureOut">
              <a:rPr lang="fr-FR" smtClean="0"/>
              <a:pPr/>
              <a:t>13/03/2019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82604-24D3-46DD-AE20-E0A941F3396E}" type="slidenum">
              <a:rPr lang="fr-FR" smtClean="0"/>
              <a:pPr/>
              <a:t>‹N°›</a:t>
            </a:fld>
            <a:endParaRPr lang="fr-FR"/>
          </a:p>
        </p:txBody>
      </p:sp>
    </p:spTree>
    <p:extLst>
      <p:ext uri="{BB962C8B-B14F-4D97-AF65-F5344CB8AC3E}">
        <p14:creationId xmlns:p14="http://schemas.microsoft.com/office/powerpoint/2010/main" val="149402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C82604-24D3-46DD-AE20-E0A941F3396E}" type="slidenum">
              <a:rPr lang="fr-FR" smtClean="0"/>
              <a:pPr/>
              <a:t>1</a:t>
            </a:fld>
            <a:endParaRPr lang="fr-FR"/>
          </a:p>
        </p:txBody>
      </p:sp>
    </p:spTree>
    <p:extLst>
      <p:ext uri="{BB962C8B-B14F-4D97-AF65-F5344CB8AC3E}">
        <p14:creationId xmlns:p14="http://schemas.microsoft.com/office/powerpoint/2010/main" val="85888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1C6CEF-01CD-4673-8D97-0C7EDB2E3324}" type="slidenum">
              <a:rPr lang="fr-FR" altLang="fr-FR" smtClean="0">
                <a:latin typeface="Times New Roman" panose="02020603050405020304" pitchFamily="18" charset="0"/>
              </a:rPr>
              <a:pPr>
                <a:spcBef>
                  <a:spcPct val="0"/>
                </a:spcBef>
              </a:pPr>
              <a:t>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4155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C82604-24D3-46DD-AE20-E0A941F3396E}" type="slidenum">
              <a:rPr lang="fr-FR" smtClean="0"/>
              <a:pPr/>
              <a:t>13</a:t>
            </a:fld>
            <a:endParaRPr lang="fr-FR"/>
          </a:p>
        </p:txBody>
      </p:sp>
    </p:spTree>
    <p:extLst>
      <p:ext uri="{BB962C8B-B14F-4D97-AF65-F5344CB8AC3E}">
        <p14:creationId xmlns:p14="http://schemas.microsoft.com/office/powerpoint/2010/main" val="199980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05C25E0-3923-4BA0-8044-A011F15BE6FE}" type="datetime1">
              <a:rPr lang="en-US" smtClean="0"/>
              <a:pPr/>
              <a:t>3/13/2019</a:t>
            </a:fld>
            <a:endParaRPr lang="fr-FR" dirty="0"/>
          </a:p>
        </p:txBody>
      </p:sp>
      <p:sp>
        <p:nvSpPr>
          <p:cNvPr id="3" name="Espace réservé du pied de page 2"/>
          <p:cNvSpPr>
            <a:spLocks noGrp="1"/>
          </p:cNvSpPr>
          <p:nvPr>
            <p:ph type="ftr" sz="quarter" idx="11"/>
          </p:nvPr>
        </p:nvSpPr>
        <p:spPr/>
        <p:txBody>
          <a:bodyPr/>
          <a:lstStyle/>
          <a:p>
            <a:r>
              <a:rPr lang="fr-FR"/>
              <a:t>Jj Cariou - Digital marketing</a:t>
            </a:r>
            <a:endParaRPr lang="fr-FR" dirty="0"/>
          </a:p>
        </p:txBody>
      </p:sp>
      <p:sp>
        <p:nvSpPr>
          <p:cNvPr id="4" name="Espace réservé du numéro de diapositive 3"/>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149109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558DF6B-3185-4B04-A82F-887F7E9B4FF7}"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115169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BB5BFCE-E52D-4747-84FC-5025A75C2EF6}"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2254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0690B0D-AD0E-4847-9B67-38922E055640}"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302893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383003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4267456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34925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8543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172682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358195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175692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1140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2752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2342704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656232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051963-521D-46FF-8711-1D7D810A1D41}" type="slidenum">
              <a:rPr lang="fr-FR" smtClean="0"/>
              <a:pPr/>
              <a:t>‹N°›</a:t>
            </a:fld>
            <a:endParaRPr lang="fr-FR"/>
          </a:p>
        </p:txBody>
      </p:sp>
    </p:spTree>
    <p:extLst>
      <p:ext uri="{BB962C8B-B14F-4D97-AF65-F5344CB8AC3E}">
        <p14:creationId xmlns:p14="http://schemas.microsoft.com/office/powerpoint/2010/main" val="3649847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257152C-5CA2-4160-B109-A711D06EF58F}"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23441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1786597-BC7D-4FD8-8D2B-D771A84ED68F}"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4167622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B2DAB82-AFEB-4B82-A394-69A040EC0C0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618753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2767108-9461-43AC-9FF9-40084A622872}"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2138171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F3B7CE9-811A-4B17-8BA6-A27B5516BF29}" type="datetime1">
              <a:rPr lang="en-US" smtClean="0"/>
              <a:pPr/>
              <a:t>3/13/2019</a:t>
            </a:fld>
            <a:endParaRPr lang="fr-FR"/>
          </a:p>
        </p:txBody>
      </p:sp>
      <p:sp>
        <p:nvSpPr>
          <p:cNvPr id="8" name="Espace réservé du pied de page 7"/>
          <p:cNvSpPr>
            <a:spLocks noGrp="1"/>
          </p:cNvSpPr>
          <p:nvPr>
            <p:ph type="ftr" sz="quarter" idx="11"/>
          </p:nvPr>
        </p:nvSpPr>
        <p:spPr/>
        <p:txBody>
          <a:bodyPr/>
          <a:lstStyle/>
          <a:p>
            <a:r>
              <a:rPr lang="fr-FR"/>
              <a:t>Jj Cariou - Digital marketing</a:t>
            </a:r>
          </a:p>
        </p:txBody>
      </p:sp>
      <p:sp>
        <p:nvSpPr>
          <p:cNvPr id="9" name="Espace réservé du numéro de diapositive 8"/>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343828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D4F06C4-09CF-4AFE-9B12-8A863E793C2A}" type="datetime1">
              <a:rPr lang="en-US" smtClean="0"/>
              <a:pPr/>
              <a:t>3/13/2019</a:t>
            </a:fld>
            <a:endParaRPr lang="fr-FR"/>
          </a:p>
        </p:txBody>
      </p:sp>
      <p:sp>
        <p:nvSpPr>
          <p:cNvPr id="4" name="Espace réservé du pied de page 3"/>
          <p:cNvSpPr>
            <a:spLocks noGrp="1"/>
          </p:cNvSpPr>
          <p:nvPr>
            <p:ph type="ftr" sz="quarter" idx="11"/>
          </p:nvPr>
        </p:nvSpPr>
        <p:spPr/>
        <p:txBody>
          <a:bodyPr/>
          <a:lstStyle/>
          <a:p>
            <a:r>
              <a:rPr lang="fr-FR"/>
              <a:t>Jj Cariou - Digital marketing</a:t>
            </a:r>
          </a:p>
        </p:txBody>
      </p:sp>
      <p:sp>
        <p:nvSpPr>
          <p:cNvPr id="5" name="Espace réservé du numéro de diapositive 4"/>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368168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EDF58BF-3916-40C0-846D-DA985B35CA2E}"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260163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56C857-3FEB-4840-A1DA-FC2C5B4A7A16}" type="datetime1">
              <a:rPr lang="en-US" smtClean="0"/>
              <a:pPr/>
              <a:t>3/13/2019</a:t>
            </a:fld>
            <a:endParaRPr lang="fr-FR"/>
          </a:p>
        </p:txBody>
      </p:sp>
      <p:sp>
        <p:nvSpPr>
          <p:cNvPr id="3" name="Espace réservé du pied de page 2"/>
          <p:cNvSpPr>
            <a:spLocks noGrp="1"/>
          </p:cNvSpPr>
          <p:nvPr>
            <p:ph type="ftr" sz="quarter" idx="11"/>
          </p:nvPr>
        </p:nvSpPr>
        <p:spPr/>
        <p:txBody>
          <a:bodyPr/>
          <a:lstStyle/>
          <a:p>
            <a:r>
              <a:rPr lang="fr-FR"/>
              <a:t>Jj Cariou - Digital marketing</a:t>
            </a:r>
          </a:p>
        </p:txBody>
      </p:sp>
      <p:sp>
        <p:nvSpPr>
          <p:cNvPr id="4" name="Espace réservé du numéro de diapositive 3"/>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3577247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692D144-BF17-49B8-B7A2-F4C8E16E763A}"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1917979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AF27373-F705-4961-9ED4-518DC48740DD}"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128449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E8E057-5C45-414E-A3E9-F6218146EEF4}"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1366951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582C6BB-74A2-4FDF-AF2A-8677CADA1DD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EAD7E1EE-BFFE-4071-9404-7BE8070DF37C}" type="slidenum">
              <a:rPr lang="fr-FR" smtClean="0"/>
              <a:pPr/>
              <a:t>‹N°›</a:t>
            </a:fld>
            <a:endParaRPr lang="fr-FR"/>
          </a:p>
        </p:txBody>
      </p:sp>
    </p:spTree>
    <p:extLst>
      <p:ext uri="{BB962C8B-B14F-4D97-AF65-F5344CB8AC3E}">
        <p14:creationId xmlns:p14="http://schemas.microsoft.com/office/powerpoint/2010/main" val="400342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AB79641-1AA7-4C0A-A2E5-ABC52094338A}"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189451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97277A4-B155-43A3-A78F-A6D436A39577}"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68541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F4798D5-EEF2-4DEF-B458-EE709C611B7F}" type="datetime1">
              <a:rPr lang="en-US" smtClean="0"/>
              <a:pPr/>
              <a:t>3/13/2019</a:t>
            </a:fld>
            <a:endParaRPr lang="fr-FR"/>
          </a:p>
        </p:txBody>
      </p:sp>
      <p:sp>
        <p:nvSpPr>
          <p:cNvPr id="8" name="Espace réservé du pied de page 7"/>
          <p:cNvSpPr>
            <a:spLocks noGrp="1"/>
          </p:cNvSpPr>
          <p:nvPr>
            <p:ph type="ftr" sz="quarter" idx="11"/>
          </p:nvPr>
        </p:nvSpPr>
        <p:spPr/>
        <p:txBody>
          <a:bodyPr/>
          <a:lstStyle/>
          <a:p>
            <a:r>
              <a:rPr lang="fr-FR"/>
              <a:t>Jj Cariou - Digital marketing</a:t>
            </a:r>
          </a:p>
        </p:txBody>
      </p:sp>
      <p:sp>
        <p:nvSpPr>
          <p:cNvPr id="9" name="Espace réservé du numéro de diapositive 8"/>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86847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F538E55-558C-4BB2-A916-3A826EEC61AC}" type="datetime1">
              <a:rPr lang="en-US" smtClean="0"/>
              <a:pPr/>
              <a:t>3/13/2019</a:t>
            </a:fld>
            <a:endParaRPr lang="fr-FR"/>
          </a:p>
        </p:txBody>
      </p:sp>
      <p:sp>
        <p:nvSpPr>
          <p:cNvPr id="4" name="Espace réservé du pied de page 3"/>
          <p:cNvSpPr>
            <a:spLocks noGrp="1"/>
          </p:cNvSpPr>
          <p:nvPr>
            <p:ph type="ftr" sz="quarter" idx="11"/>
          </p:nvPr>
        </p:nvSpPr>
        <p:spPr/>
        <p:txBody>
          <a:bodyPr/>
          <a:lstStyle/>
          <a:p>
            <a:r>
              <a:rPr lang="fr-FR"/>
              <a:t>Jj Cariou - Digital marketing</a:t>
            </a:r>
          </a:p>
        </p:txBody>
      </p:sp>
      <p:sp>
        <p:nvSpPr>
          <p:cNvPr id="5" name="Espace réservé du numéro de diapositive 4"/>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82137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a:xfrm>
            <a:off x="0" y="6670307"/>
            <a:ext cx="1174282" cy="175429"/>
          </a:xfrm>
        </p:spPr>
        <p:txBody>
          <a:bodyPr/>
          <a:lstStyle/>
          <a:p>
            <a:fld id="{634B3336-A936-4281-ACBF-58C29FFB84C9}" type="datetime1">
              <a:rPr lang="en-US" smtClean="0"/>
              <a:pPr/>
              <a:t>3/13/2019</a:t>
            </a:fld>
            <a:endParaRPr lang="fr-FR"/>
          </a:p>
        </p:txBody>
      </p:sp>
      <p:sp>
        <p:nvSpPr>
          <p:cNvPr id="7" name="Espace réservé du numéro de diapositive 6"/>
          <p:cNvSpPr>
            <a:spLocks noGrp="1"/>
          </p:cNvSpPr>
          <p:nvPr>
            <p:ph type="sldNum" sz="quarter" idx="12"/>
          </p:nvPr>
        </p:nvSpPr>
        <p:spPr>
          <a:xfrm>
            <a:off x="8999620" y="6670307"/>
            <a:ext cx="1775523" cy="187692"/>
          </a:xfrm>
        </p:spPr>
        <p:txBody>
          <a:bodyPr/>
          <a:lstStyle>
            <a:lvl1pPr>
              <a:defRPr>
                <a:solidFill>
                  <a:schemeClr val="tx1"/>
                </a:solidFill>
              </a:defRPr>
            </a:lvl1pPr>
          </a:lstStyle>
          <a:p>
            <a:fld id="{36DC4D30-C1AE-4A1B-9D74-9A68EC4908F8}" type="slidenum">
              <a:rPr lang="fr-FR" smtClean="0"/>
              <a:pPr/>
              <a:t>‹N°›</a:t>
            </a:fld>
            <a:endParaRPr lang="fr-FR" dirty="0"/>
          </a:p>
        </p:txBody>
      </p:sp>
      <p:sp>
        <p:nvSpPr>
          <p:cNvPr id="6" name="Espace réservé du pied de page 5"/>
          <p:cNvSpPr>
            <a:spLocks noGrp="1"/>
          </p:cNvSpPr>
          <p:nvPr>
            <p:ph type="ftr" sz="quarter" idx="11"/>
          </p:nvPr>
        </p:nvSpPr>
        <p:spPr>
          <a:xfrm>
            <a:off x="4038600" y="6670307"/>
            <a:ext cx="4114800" cy="187693"/>
          </a:xfrm>
        </p:spPr>
        <p:txBody>
          <a:bodyPr/>
          <a:lstStyle>
            <a:lvl1pPr>
              <a:defRPr>
                <a:solidFill>
                  <a:schemeClr val="tx1"/>
                </a:solidFill>
              </a:defRPr>
            </a:lvl1pPr>
          </a:lstStyle>
          <a:p>
            <a:r>
              <a:rPr lang="fr-FR" dirty="0" err="1"/>
              <a:t>Jj</a:t>
            </a:r>
            <a:r>
              <a:rPr lang="fr-FR" dirty="0"/>
              <a:t> Cariou - Digital marketing</a:t>
            </a:r>
          </a:p>
        </p:txBody>
      </p:sp>
    </p:spTree>
    <p:extLst>
      <p:ext uri="{BB962C8B-B14F-4D97-AF65-F5344CB8AC3E}">
        <p14:creationId xmlns:p14="http://schemas.microsoft.com/office/powerpoint/2010/main" val="94662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9B68DA6-8CE6-40AC-809C-F70F9765B93A}" type="datetime1">
              <a:rPr lang="en-US" smtClean="0"/>
              <a:pPr/>
              <a:t>3/13/2019</a:t>
            </a:fld>
            <a:endParaRPr lang="fr-FR"/>
          </a:p>
        </p:txBody>
      </p:sp>
      <p:sp>
        <p:nvSpPr>
          <p:cNvPr id="6" name="Espace réservé du pied de page 5"/>
          <p:cNvSpPr>
            <a:spLocks noGrp="1"/>
          </p:cNvSpPr>
          <p:nvPr>
            <p:ph type="ftr" sz="quarter" idx="11"/>
          </p:nvPr>
        </p:nvSpPr>
        <p:spPr/>
        <p:txBody>
          <a:bodyPr/>
          <a:lstStyle/>
          <a:p>
            <a:r>
              <a:rPr lang="fr-FR"/>
              <a:t>Jj Cariou - Digital marketing</a:t>
            </a:r>
          </a:p>
        </p:txBody>
      </p:sp>
      <p:sp>
        <p:nvSpPr>
          <p:cNvPr id="7" name="Espace réservé du numéro de diapositive 6"/>
          <p:cNvSpPr>
            <a:spLocks noGrp="1"/>
          </p:cNvSpPr>
          <p:nvPr>
            <p:ph type="sldNum" sz="quarter" idx="12"/>
          </p:nvPr>
        </p:nvSpPr>
        <p:spPr/>
        <p:txBody>
          <a:bodyPr/>
          <a:lstStyle/>
          <a:p>
            <a:fld id="{36DC4D30-C1AE-4A1B-9D74-9A68EC4908F8}" type="slidenum">
              <a:rPr lang="fr-FR" smtClean="0"/>
              <a:pPr/>
              <a:t>‹N°›</a:t>
            </a:fld>
            <a:endParaRPr lang="fr-FR"/>
          </a:p>
        </p:txBody>
      </p:sp>
    </p:spTree>
    <p:extLst>
      <p:ext uri="{BB962C8B-B14F-4D97-AF65-F5344CB8AC3E}">
        <p14:creationId xmlns:p14="http://schemas.microsoft.com/office/powerpoint/2010/main" val="187530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0" y="6641432"/>
            <a:ext cx="1174282" cy="204304"/>
          </a:xfrm>
          <a:prstGeom prst="rect">
            <a:avLst/>
          </a:prstGeom>
        </p:spPr>
        <p:txBody>
          <a:bodyPr vert="horz" lIns="91440" tIns="45720" rIns="91440" bIns="45720" rtlCol="0" anchor="ctr"/>
          <a:lstStyle>
            <a:lvl1pPr algn="l">
              <a:defRPr sz="1200">
                <a:solidFill>
                  <a:schemeClr val="tx1">
                    <a:lumMod val="50000"/>
                  </a:schemeClr>
                </a:solidFill>
              </a:defRPr>
            </a:lvl1pPr>
          </a:lstStyle>
          <a:p>
            <a:fld id="{73A06F91-3ACF-4C80-BA35-3491B7556A3D}" type="datetime1">
              <a:rPr lang="en-US" smtClean="0"/>
              <a:pPr/>
              <a:t>3/13/2019</a:t>
            </a:fld>
            <a:endParaRPr lang="fr-FR"/>
          </a:p>
        </p:txBody>
      </p:sp>
      <p:sp>
        <p:nvSpPr>
          <p:cNvPr id="5" name="Espace réservé du pied de page 4"/>
          <p:cNvSpPr>
            <a:spLocks noGrp="1"/>
          </p:cNvSpPr>
          <p:nvPr>
            <p:ph type="ftr" sz="quarter" idx="3"/>
          </p:nvPr>
        </p:nvSpPr>
        <p:spPr>
          <a:xfrm>
            <a:off x="4038600" y="6641432"/>
            <a:ext cx="4114800" cy="252197"/>
          </a:xfrm>
          <a:prstGeom prst="rect">
            <a:avLst/>
          </a:prstGeom>
        </p:spPr>
        <p:txBody>
          <a:bodyPr vert="horz" lIns="91440" tIns="45720" rIns="91440" bIns="45720" rtlCol="0" anchor="ctr"/>
          <a:lstStyle>
            <a:lvl1pPr algn="ctr">
              <a:defRPr sz="1200">
                <a:solidFill>
                  <a:schemeClr val="tx1">
                    <a:lumMod val="50000"/>
                  </a:schemeClr>
                </a:solidFill>
              </a:defRPr>
            </a:lvl1pPr>
          </a:lstStyle>
          <a:p>
            <a:r>
              <a:rPr lang="fr-FR"/>
              <a:t>Jj Cariou - Digital marketing</a:t>
            </a:r>
            <a:endParaRPr lang="fr-FR" dirty="0"/>
          </a:p>
        </p:txBody>
      </p:sp>
      <p:sp>
        <p:nvSpPr>
          <p:cNvPr id="6" name="Espace réservé du numéro de diapositive 5"/>
          <p:cNvSpPr>
            <a:spLocks noGrp="1"/>
          </p:cNvSpPr>
          <p:nvPr>
            <p:ph type="sldNum" sz="quarter" idx="4"/>
          </p:nvPr>
        </p:nvSpPr>
        <p:spPr>
          <a:xfrm>
            <a:off x="9668915" y="6651058"/>
            <a:ext cx="1775523" cy="216567"/>
          </a:xfrm>
          <a:prstGeom prst="rect">
            <a:avLst/>
          </a:prstGeom>
        </p:spPr>
        <p:txBody>
          <a:bodyPr vert="horz" lIns="91440" tIns="45720" rIns="91440" bIns="45720" rtlCol="0" anchor="ctr"/>
          <a:lstStyle>
            <a:lvl1pPr algn="r">
              <a:defRPr sz="1200">
                <a:solidFill>
                  <a:schemeClr val="tx1">
                    <a:lumMod val="50000"/>
                  </a:schemeClr>
                </a:solidFill>
              </a:defRPr>
            </a:lvl1pPr>
          </a:lstStyle>
          <a:p>
            <a:fld id="{36DC4D30-C1AE-4A1B-9D74-9A68EC4908F8}" type="slidenum">
              <a:rPr lang="fr-FR" smtClean="0"/>
              <a:pPr/>
              <a:t>‹N°›</a:t>
            </a:fld>
            <a:endParaRPr lang="fr-FR" dirty="0"/>
          </a:p>
        </p:txBody>
      </p:sp>
      <p:pic>
        <p:nvPicPr>
          <p:cNvPr id="7" name="Image 6"/>
          <p:cNvPicPr>
            <a:picLocks noChangeAspect="1"/>
          </p:cNvPicPr>
          <p:nvPr userDrawn="1"/>
        </p:nvPicPr>
        <p:blipFill>
          <a:blip r:embed="rId14" cstate="print"/>
          <a:stretch>
            <a:fillRect/>
          </a:stretch>
        </p:blipFill>
        <p:spPr>
          <a:xfrm>
            <a:off x="11444438" y="6599729"/>
            <a:ext cx="747561" cy="271840"/>
          </a:xfrm>
          <a:prstGeom prst="rect">
            <a:avLst/>
          </a:prstGeom>
        </p:spPr>
      </p:pic>
    </p:spTree>
    <p:extLst>
      <p:ext uri="{BB962C8B-B14F-4D97-AF65-F5344CB8AC3E}">
        <p14:creationId xmlns:p14="http://schemas.microsoft.com/office/powerpoint/2010/main" val="3003044846"/>
      </p:ext>
    </p:extLst>
  </p:cSld>
  <p:clrMap bg1="dk1" tx1="lt1" bg2="dk2" tx2="lt2" accent1="accent1" accent2="accent2" accent3="accent3" accent4="accent4" accent5="accent5" accent6="accent6" hlink="hlink" folHlink="folHlink"/>
  <p:sldLayoutIdLst>
    <p:sldLayoutId id="2147483684"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CAF6A-F7E8-486E-9DA6-849D9CFA2ED9}" type="datetimeFigureOut">
              <a:rPr lang="fr-FR" smtClean="0"/>
              <a:pPr/>
              <a:t>13/03/2019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51963-521D-46FF-8711-1D7D810A1D41}" type="slidenum">
              <a:rPr lang="fr-FR" smtClean="0"/>
              <a:pPr/>
              <a:t>‹N°›</a:t>
            </a:fld>
            <a:endParaRPr lang="fr-FR"/>
          </a:p>
        </p:txBody>
      </p:sp>
    </p:spTree>
    <p:extLst>
      <p:ext uri="{BB962C8B-B14F-4D97-AF65-F5344CB8AC3E}">
        <p14:creationId xmlns:p14="http://schemas.microsoft.com/office/powerpoint/2010/main" val="17138526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CD54F-B03C-4E70-A3A6-C9EFC96FDDB0}" type="datetime1">
              <a:rPr lang="en-US" smtClean="0"/>
              <a:pPr/>
              <a:t>3/13/2019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Jj Cariou - Digital marketing</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7E1EE-BFFE-4071-9404-7BE8070DF37C}" type="slidenum">
              <a:rPr lang="fr-FR" smtClean="0"/>
              <a:pPr/>
              <a:t>‹N°›</a:t>
            </a:fld>
            <a:endParaRPr lang="fr-FR"/>
          </a:p>
        </p:txBody>
      </p:sp>
    </p:spTree>
    <p:extLst>
      <p:ext uri="{BB962C8B-B14F-4D97-AF65-F5344CB8AC3E}">
        <p14:creationId xmlns:p14="http://schemas.microsoft.com/office/powerpoint/2010/main" val="42679008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ionos.co.u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everest.agency/" TargetMode="External"/><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ubspot.com/inbound-marketing" TargetMode="Externa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thinkwithgoogle.com/intl/en-gb/feature/testmysite" TargetMode="External"/><Relationship Id="rId2" Type="http://schemas.openxmlformats.org/officeDocument/2006/relationships/hyperlink" Target="https://support.google.com/webmasters/answer/35769?hl=en" TargetMode="Externa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14254"/>
            <a:ext cx="6096000" cy="1247008"/>
          </a:xfrm>
          <a:prstGeom prst="rect">
            <a:avLst/>
          </a:prstGeom>
        </p:spPr>
        <p:txBody>
          <a:bodyPr>
            <a:spAutoFit/>
          </a:bodyPr>
          <a:lstStyle/>
          <a:p>
            <a:pPr algn="ct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Master Wine Tour  - JJ </a:t>
            </a:r>
            <a:r>
              <a:rPr lang="en-US" dirty="0" err="1">
                <a:latin typeface="Calibri" panose="020F0502020204030204" pitchFamily="34" charset="0"/>
                <a:ea typeface="Calibri" panose="020F0502020204030204" pitchFamily="34" charset="0"/>
                <a:cs typeface="Times New Roman" panose="02020603050405020304" pitchFamily="18" charset="0"/>
              </a:rPr>
              <a:t>Cariou</a:t>
            </a:r>
            <a:r>
              <a:rPr lang="en-US" dirty="0">
                <a:latin typeface="Calibri" panose="020F0502020204030204" pitchFamily="34" charset="0"/>
                <a:ea typeface="Calibri" panose="020F0502020204030204" pitchFamily="34" charset="0"/>
                <a:cs typeface="Times New Roman" panose="02020603050405020304" pitchFamily="18" charset="0"/>
              </a:rPr>
              <a:t>  -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dirty="0">
                <a:latin typeface="Calibri" panose="020F0502020204030204" pitchFamily="34" charset="0"/>
                <a:ea typeface="Calibri" panose="020F0502020204030204" pitchFamily="34" charset="0"/>
                <a:cs typeface="Times New Roman" panose="02020603050405020304" pitchFamily="18" charset="0"/>
              </a:rPr>
              <a:t>Digital marketing</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C917873-BF8D-4D2D-8421-61C5CA426B1A}"/>
              </a:ext>
            </a:extLst>
          </p:cNvPr>
          <p:cNvSpPr/>
          <p:nvPr/>
        </p:nvSpPr>
        <p:spPr>
          <a:xfrm>
            <a:off x="2389517" y="3896739"/>
            <a:ext cx="7953555" cy="2130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 </a:t>
            </a:r>
            <a:r>
              <a:rPr lang="fr-FR" dirty="0" err="1"/>
              <a:t>Some</a:t>
            </a:r>
            <a:r>
              <a:rPr lang="fr-FR" dirty="0"/>
              <a:t> essential </a:t>
            </a:r>
            <a:r>
              <a:rPr lang="fr-FR" dirty="0" err="1"/>
              <a:t>reminders</a:t>
            </a:r>
            <a:r>
              <a:rPr lang="fr-FR" dirty="0"/>
              <a:t> (marketing, images…), state of </a:t>
            </a:r>
            <a:r>
              <a:rPr lang="fr-FR" dirty="0" err="1"/>
              <a:t>mind</a:t>
            </a:r>
            <a:r>
              <a:rPr lang="fr-FR" dirty="0"/>
              <a:t>, goals and organisation of the course</a:t>
            </a:r>
          </a:p>
          <a:p>
            <a:pPr algn="ctr"/>
            <a:endParaRPr lang="fr-FR" dirty="0"/>
          </a:p>
          <a:p>
            <a:pPr algn="ctr"/>
            <a:r>
              <a:rPr lang="fr-FR" dirty="0"/>
              <a:t>Part 1 Basics of web design (</a:t>
            </a:r>
            <a:r>
              <a:rPr lang="fr-FR" dirty="0" err="1"/>
              <a:t>including</a:t>
            </a:r>
            <a:r>
              <a:rPr lang="fr-FR" dirty="0"/>
              <a:t> </a:t>
            </a:r>
            <a:r>
              <a:rPr lang="fr-FR" dirty="0" err="1"/>
              <a:t>seo</a:t>
            </a:r>
            <a:r>
              <a:rPr lang="fr-FR" dirty="0"/>
              <a:t>)</a:t>
            </a:r>
          </a:p>
        </p:txBody>
      </p:sp>
    </p:spTree>
    <p:extLst>
      <p:ext uri="{BB962C8B-B14F-4D97-AF65-F5344CB8AC3E}">
        <p14:creationId xmlns:p14="http://schemas.microsoft.com/office/powerpoint/2010/main" val="2962735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10</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pic>
        <p:nvPicPr>
          <p:cNvPr id="5" name="Image 4"/>
          <p:cNvPicPr>
            <a:picLocks noChangeAspect="1"/>
          </p:cNvPicPr>
          <p:nvPr/>
        </p:nvPicPr>
        <p:blipFill rotWithShape="1">
          <a:blip r:embed="rId2"/>
          <a:srcRect t="2780" b="910"/>
          <a:stretch/>
        </p:blipFill>
        <p:spPr>
          <a:xfrm>
            <a:off x="2445636" y="0"/>
            <a:ext cx="7300728" cy="6858058"/>
          </a:xfrm>
          <a:prstGeom prst="rect">
            <a:avLst/>
          </a:prstGeom>
        </p:spPr>
      </p:pic>
      <p:sp>
        <p:nvSpPr>
          <p:cNvPr id="6" name="Rectangle 5"/>
          <p:cNvSpPr/>
          <p:nvPr/>
        </p:nvSpPr>
        <p:spPr>
          <a:xfrm>
            <a:off x="9746364" y="6165531"/>
            <a:ext cx="2365183" cy="461665"/>
          </a:xfrm>
          <a:prstGeom prst="rect">
            <a:avLst/>
          </a:prstGeom>
        </p:spPr>
        <p:txBody>
          <a:bodyPr wrap="square">
            <a:spAutoFit/>
          </a:bodyPr>
          <a:lstStyle/>
          <a:p>
            <a:r>
              <a:rPr lang="fr-FR" sz="1200" dirty="0"/>
              <a:t>http://charisestevens.com/5-inbound-marketing-strategies/</a:t>
            </a:r>
          </a:p>
        </p:txBody>
      </p:sp>
      <p:sp>
        <p:nvSpPr>
          <p:cNvPr id="7" name="Rectangle 6"/>
          <p:cNvSpPr/>
          <p:nvPr/>
        </p:nvSpPr>
        <p:spPr>
          <a:xfrm>
            <a:off x="156903" y="3496087"/>
            <a:ext cx="2281394" cy="461665"/>
          </a:xfrm>
          <a:prstGeom prst="rect">
            <a:avLst/>
          </a:prstGeom>
        </p:spPr>
        <p:txBody>
          <a:bodyPr wrap="none">
            <a:spAutoFit/>
          </a:bodyPr>
          <a:lstStyle/>
          <a:p>
            <a:r>
              <a:rPr lang="fr-FR" sz="2400" dirty="0" err="1"/>
              <a:t>earned</a:t>
            </a:r>
            <a:r>
              <a:rPr lang="fr-FR" sz="2400" dirty="0"/>
              <a:t> audience</a:t>
            </a:r>
          </a:p>
        </p:txBody>
      </p:sp>
      <p:sp>
        <p:nvSpPr>
          <p:cNvPr id="8" name="Rectangle 7"/>
          <p:cNvSpPr/>
          <p:nvPr/>
        </p:nvSpPr>
        <p:spPr>
          <a:xfrm>
            <a:off x="10071541" y="3496087"/>
            <a:ext cx="2219005" cy="461665"/>
          </a:xfrm>
          <a:prstGeom prst="rect">
            <a:avLst/>
          </a:prstGeom>
        </p:spPr>
        <p:txBody>
          <a:bodyPr wrap="none">
            <a:spAutoFit/>
          </a:bodyPr>
          <a:lstStyle/>
          <a:p>
            <a:r>
              <a:rPr lang="fr-FR" sz="2400" dirty="0" err="1"/>
              <a:t>payed</a:t>
            </a:r>
            <a:r>
              <a:rPr lang="fr-FR" sz="2400" dirty="0"/>
              <a:t> audience </a:t>
            </a:r>
          </a:p>
        </p:txBody>
      </p:sp>
      <p:sp>
        <p:nvSpPr>
          <p:cNvPr id="9" name="Rectangle 8"/>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63202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11</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197556" y="1396836"/>
            <a:ext cx="8802064" cy="4099327"/>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I prefer widely inbound marketing to traditional marketing for several reasons:</a:t>
            </a:r>
          </a:p>
          <a:p>
            <a:pPr>
              <a:lnSpc>
                <a:spcPct val="115000"/>
              </a:lnSpc>
              <a:spcAft>
                <a:spcPts val="10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First it is </a:t>
            </a:r>
            <a:r>
              <a:rPr lang="en-US" sz="2000" b="1" dirty="0">
                <a:latin typeface="Calibri" panose="020F0502020204030204" pitchFamily="34" charset="0"/>
                <a:ea typeface="Calibri" panose="020F0502020204030204" pitchFamily="34" charset="0"/>
                <a:cs typeface="Times New Roman" panose="02020603050405020304" pitchFamily="18" charset="0"/>
              </a:rPr>
              <a:t>more effective marketing </a:t>
            </a:r>
            <a:r>
              <a:rPr lang="en-US" dirty="0">
                <a:latin typeface="Calibri" panose="020F0502020204030204" pitchFamily="34" charset="0"/>
                <a:ea typeface="Calibri" panose="020F0502020204030204" pitchFamily="34" charset="0"/>
                <a:cs typeface="Times New Roman" panose="02020603050405020304" pitchFamily="18" charset="0"/>
              </a:rPr>
              <a:t>because over time the consumer has learned to protect himself from the traditional marketing. He is no longer permeable to the traditional ads. He has acquired a protection armor/a shield against all aggressive or intrusive commercial speeches/ads...</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Moreover from an ethical point of view inbound marketing is </a:t>
            </a:r>
            <a:r>
              <a:rPr lang="en-US" sz="2000" b="1" dirty="0">
                <a:latin typeface="Calibri" panose="020F0502020204030204" pitchFamily="34" charset="0"/>
                <a:ea typeface="Calibri" panose="020F0502020204030204" pitchFamily="34" charset="0"/>
                <a:cs typeface="Times New Roman" panose="02020603050405020304" pitchFamily="18" charset="0"/>
              </a:rPr>
              <a:t>more respectable</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To finish, </a:t>
            </a:r>
            <a:r>
              <a:rPr lang="en-US" sz="2000" b="1" dirty="0">
                <a:latin typeface="Calibri" panose="020F0502020204030204" pitchFamily="34" charset="0"/>
                <a:ea typeface="Calibri" panose="020F0502020204030204" pitchFamily="34" charset="0"/>
                <a:cs typeface="Times New Roman" panose="02020603050405020304" pitchFamily="18" charset="0"/>
              </a:rPr>
              <a:t>it avoids saturation of the different media </a:t>
            </a:r>
            <a:r>
              <a:rPr lang="en-US" dirty="0">
                <a:latin typeface="Calibri" panose="020F0502020204030204" pitchFamily="34" charset="0"/>
                <a:ea typeface="Calibri" panose="020F0502020204030204" pitchFamily="34" charset="0"/>
                <a:cs typeface="Times New Roman" panose="02020603050405020304" pitchFamily="18" charset="0"/>
              </a:rPr>
              <a:t>by the commercial discourse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cstate="print"/>
          <a:stretch>
            <a:fillRect/>
          </a:stretch>
        </p:blipFill>
        <p:spPr>
          <a:xfrm flipH="1">
            <a:off x="9048058" y="2099732"/>
            <a:ext cx="1678646" cy="1485900"/>
          </a:xfrm>
          <a:prstGeom prst="rect">
            <a:avLst/>
          </a:prstGeom>
        </p:spPr>
      </p:pic>
      <p:sp>
        <p:nvSpPr>
          <p:cNvPr id="8" name="Rectangle 7"/>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7287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12</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2836774" y="1863750"/>
            <a:ext cx="6704208" cy="1754326"/>
          </a:xfrm>
          <a:prstGeom prst="rect">
            <a:avLst/>
          </a:prstGeom>
        </p:spPr>
        <p:txBody>
          <a:bodyPr wrap="none">
            <a:spAutoFit/>
          </a:bodyPr>
          <a:lstStyle/>
          <a:p>
            <a:pPr algn="ctr"/>
            <a:r>
              <a:rPr lang="en-US" sz="3600" i="1" dirty="0"/>
              <a:t>That's all for the theoretical part ! </a:t>
            </a:r>
          </a:p>
          <a:p>
            <a:pPr algn="ctr"/>
            <a:endParaRPr lang="en-US" sz="3600" i="1" dirty="0"/>
          </a:p>
          <a:p>
            <a:pPr algn="ctr"/>
            <a:r>
              <a:rPr lang="en-US" sz="3600" i="1" dirty="0"/>
              <a:t>Let’s go for the workshop ! </a:t>
            </a:r>
            <a:endParaRPr lang="fr-FR" sz="3600" i="1" dirty="0"/>
          </a:p>
        </p:txBody>
      </p:sp>
      <p:sp>
        <p:nvSpPr>
          <p:cNvPr id="6" name="Rectangle 5"/>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320663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807" y="1580179"/>
            <a:ext cx="1648496" cy="3772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site design</a:t>
            </a:r>
          </a:p>
        </p:txBody>
      </p:sp>
      <p:sp>
        <p:nvSpPr>
          <p:cNvPr id="5" name="Rectangle 4"/>
          <p:cNvSpPr/>
          <p:nvPr/>
        </p:nvSpPr>
        <p:spPr>
          <a:xfrm>
            <a:off x="4195553" y="3407073"/>
            <a:ext cx="1648496" cy="194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Social media (e-</a:t>
            </a:r>
            <a:r>
              <a:rPr lang="fr-FR" dirty="0" err="1"/>
              <a:t>reputation</a:t>
            </a:r>
            <a:r>
              <a:rPr lang="fr-FR" dirty="0"/>
              <a:t> and </a:t>
            </a:r>
            <a:r>
              <a:rPr lang="fr-FR" dirty="0" err="1"/>
              <a:t>community</a:t>
            </a:r>
            <a:r>
              <a:rPr lang="fr-FR" dirty="0"/>
              <a:t> management)</a:t>
            </a:r>
          </a:p>
        </p:txBody>
      </p:sp>
      <p:sp>
        <p:nvSpPr>
          <p:cNvPr id="6" name="Rectangle 5"/>
          <p:cNvSpPr/>
          <p:nvPr/>
        </p:nvSpPr>
        <p:spPr>
          <a:xfrm>
            <a:off x="6331299" y="4109081"/>
            <a:ext cx="1648496" cy="1243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E-mailing</a:t>
            </a:r>
          </a:p>
          <a:p>
            <a:pPr algn="ctr"/>
            <a:r>
              <a:rPr lang="fr-FR" dirty="0"/>
              <a:t>(news </a:t>
            </a:r>
            <a:r>
              <a:rPr lang="fr-FR" dirty="0" err="1"/>
              <a:t>letters</a:t>
            </a:r>
            <a:r>
              <a:rPr lang="fr-FR" dirty="0"/>
              <a:t>…)</a:t>
            </a:r>
          </a:p>
        </p:txBody>
      </p:sp>
      <p:sp>
        <p:nvSpPr>
          <p:cNvPr id="7" name="Rectangle 6"/>
          <p:cNvSpPr/>
          <p:nvPr/>
        </p:nvSpPr>
        <p:spPr>
          <a:xfrm>
            <a:off x="8806191" y="2156699"/>
            <a:ext cx="1648496" cy="3195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Optimization</a:t>
            </a:r>
            <a:r>
              <a:rPr lang="fr-FR" dirty="0"/>
              <a:t>, SEO, SMO, KPI </a:t>
            </a:r>
            <a:r>
              <a:rPr lang="fr-FR" sz="1400" dirty="0"/>
              <a:t>(Key Performance </a:t>
            </a:r>
            <a:r>
              <a:rPr lang="fr-FR" sz="1400" dirty="0" err="1"/>
              <a:t>Indicators</a:t>
            </a:r>
            <a:r>
              <a:rPr lang="fr-FR" sz="1400" dirty="0"/>
              <a:t>), </a:t>
            </a:r>
            <a:r>
              <a:rPr lang="fr-FR" dirty="0" err="1"/>
              <a:t>analytics</a:t>
            </a:r>
            <a:r>
              <a:rPr lang="fr-FR" dirty="0"/>
              <a:t>,</a:t>
            </a:r>
          </a:p>
          <a:p>
            <a:pPr algn="ctr"/>
            <a:r>
              <a:rPr lang="fr-FR" dirty="0"/>
              <a:t>Dashboard</a:t>
            </a:r>
          </a:p>
        </p:txBody>
      </p:sp>
      <p:sp>
        <p:nvSpPr>
          <p:cNvPr id="8" name="Rectangle 7"/>
          <p:cNvSpPr/>
          <p:nvPr/>
        </p:nvSpPr>
        <p:spPr>
          <a:xfrm>
            <a:off x="2059807" y="5426998"/>
            <a:ext cx="8393229" cy="429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Presentation</a:t>
            </a:r>
            <a:r>
              <a:rPr lang="fr-FR" dirty="0"/>
              <a:t> / </a:t>
            </a:r>
            <a:r>
              <a:rPr lang="fr-FR" dirty="0" err="1"/>
              <a:t>defense</a:t>
            </a:r>
            <a:endParaRPr lang="fr-FR" dirty="0"/>
          </a:p>
        </p:txBody>
      </p:sp>
      <p:sp>
        <p:nvSpPr>
          <p:cNvPr id="9" name="Rectangle 8"/>
          <p:cNvSpPr/>
          <p:nvPr/>
        </p:nvSpPr>
        <p:spPr>
          <a:xfrm>
            <a:off x="2059807" y="1163773"/>
            <a:ext cx="8393229" cy="366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Introduction + choice of theme + definition of objectives</a:t>
            </a:r>
            <a:endParaRPr lang="fr-FR" dirty="0"/>
          </a:p>
        </p:txBody>
      </p:sp>
      <p:sp>
        <p:nvSpPr>
          <p:cNvPr id="12" name="ZoneTexte 11"/>
          <p:cNvSpPr txBox="1"/>
          <p:nvPr/>
        </p:nvSpPr>
        <p:spPr>
          <a:xfrm>
            <a:off x="1170870" y="1365016"/>
            <a:ext cx="444352" cy="369332"/>
          </a:xfrm>
          <a:prstGeom prst="rect">
            <a:avLst/>
          </a:prstGeom>
          <a:noFill/>
        </p:spPr>
        <p:txBody>
          <a:bodyPr wrap="none" rtlCol="0">
            <a:spAutoFit/>
          </a:bodyPr>
          <a:lstStyle/>
          <a:p>
            <a:r>
              <a:rPr lang="fr-FR" dirty="0"/>
              <a:t>D1</a:t>
            </a:r>
          </a:p>
        </p:txBody>
      </p:sp>
      <p:sp>
        <p:nvSpPr>
          <p:cNvPr id="13" name="ZoneTexte 12"/>
          <p:cNvSpPr txBox="1"/>
          <p:nvPr/>
        </p:nvSpPr>
        <p:spPr>
          <a:xfrm>
            <a:off x="1170870" y="2096467"/>
            <a:ext cx="444352" cy="369332"/>
          </a:xfrm>
          <a:prstGeom prst="rect">
            <a:avLst/>
          </a:prstGeom>
          <a:noFill/>
        </p:spPr>
        <p:txBody>
          <a:bodyPr wrap="none" rtlCol="0">
            <a:spAutoFit/>
          </a:bodyPr>
          <a:lstStyle/>
          <a:p>
            <a:r>
              <a:rPr lang="fr-FR" dirty="0"/>
              <a:t>D2</a:t>
            </a:r>
          </a:p>
        </p:txBody>
      </p:sp>
      <p:cxnSp>
        <p:nvCxnSpPr>
          <p:cNvPr id="18" name="Connecteur droit 17"/>
          <p:cNvCxnSpPr/>
          <p:nvPr/>
        </p:nvCxnSpPr>
        <p:spPr>
          <a:xfrm flipH="1">
            <a:off x="535456" y="1980053"/>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067476" y="3393519"/>
            <a:ext cx="651140" cy="369332"/>
          </a:xfrm>
          <a:prstGeom prst="rect">
            <a:avLst/>
          </a:prstGeom>
          <a:noFill/>
        </p:spPr>
        <p:txBody>
          <a:bodyPr wrap="none" rtlCol="0">
            <a:spAutoFit/>
          </a:bodyPr>
          <a:lstStyle/>
          <a:p>
            <a:r>
              <a:rPr lang="fr-FR" dirty="0"/>
              <a:t>D4/5</a:t>
            </a:r>
          </a:p>
        </p:txBody>
      </p:sp>
      <p:sp>
        <p:nvSpPr>
          <p:cNvPr id="20" name="ZoneTexte 19"/>
          <p:cNvSpPr txBox="1"/>
          <p:nvPr/>
        </p:nvSpPr>
        <p:spPr>
          <a:xfrm>
            <a:off x="1067476" y="4099879"/>
            <a:ext cx="651140" cy="369332"/>
          </a:xfrm>
          <a:prstGeom prst="rect">
            <a:avLst/>
          </a:prstGeom>
          <a:noFill/>
        </p:spPr>
        <p:txBody>
          <a:bodyPr wrap="none" rtlCol="0">
            <a:spAutoFit/>
          </a:bodyPr>
          <a:lstStyle/>
          <a:p>
            <a:r>
              <a:rPr lang="fr-FR" dirty="0"/>
              <a:t>D6/7</a:t>
            </a:r>
          </a:p>
        </p:txBody>
      </p:sp>
      <p:sp>
        <p:nvSpPr>
          <p:cNvPr id="21" name="ZoneTexte 20"/>
          <p:cNvSpPr txBox="1"/>
          <p:nvPr/>
        </p:nvSpPr>
        <p:spPr>
          <a:xfrm>
            <a:off x="1067476" y="4792947"/>
            <a:ext cx="651140" cy="369332"/>
          </a:xfrm>
          <a:prstGeom prst="rect">
            <a:avLst/>
          </a:prstGeom>
          <a:noFill/>
        </p:spPr>
        <p:txBody>
          <a:bodyPr wrap="none" rtlCol="0">
            <a:spAutoFit/>
          </a:bodyPr>
          <a:lstStyle/>
          <a:p>
            <a:r>
              <a:rPr lang="fr-FR" dirty="0"/>
              <a:t>D8/9</a:t>
            </a:r>
          </a:p>
        </p:txBody>
      </p:sp>
      <p:sp>
        <p:nvSpPr>
          <p:cNvPr id="23" name="ZoneTexte 22"/>
          <p:cNvSpPr txBox="1"/>
          <p:nvPr/>
        </p:nvSpPr>
        <p:spPr>
          <a:xfrm>
            <a:off x="1112360" y="5369351"/>
            <a:ext cx="561372" cy="369332"/>
          </a:xfrm>
          <a:prstGeom prst="rect">
            <a:avLst/>
          </a:prstGeom>
          <a:noFill/>
        </p:spPr>
        <p:txBody>
          <a:bodyPr wrap="none" rtlCol="0">
            <a:spAutoFit/>
          </a:bodyPr>
          <a:lstStyle/>
          <a:p>
            <a:r>
              <a:rPr lang="fr-FR" dirty="0"/>
              <a:t>D10</a:t>
            </a:r>
          </a:p>
        </p:txBody>
      </p:sp>
      <p:cxnSp>
        <p:nvCxnSpPr>
          <p:cNvPr id="31" name="Connecteur droit 30"/>
          <p:cNvCxnSpPr/>
          <p:nvPr/>
        </p:nvCxnSpPr>
        <p:spPr>
          <a:xfrm flipH="1">
            <a:off x="535456" y="2660602"/>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535456" y="3384842"/>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1147846" y="2789974"/>
            <a:ext cx="444352" cy="369332"/>
          </a:xfrm>
          <a:prstGeom prst="rect">
            <a:avLst/>
          </a:prstGeom>
          <a:noFill/>
        </p:spPr>
        <p:txBody>
          <a:bodyPr wrap="none" rtlCol="0">
            <a:spAutoFit/>
          </a:bodyPr>
          <a:lstStyle/>
          <a:p>
            <a:r>
              <a:rPr lang="fr-FR" dirty="0"/>
              <a:t>D3</a:t>
            </a:r>
          </a:p>
        </p:txBody>
      </p:sp>
      <p:cxnSp>
        <p:nvCxnSpPr>
          <p:cNvPr id="36" name="Connecteur droit 35"/>
          <p:cNvCxnSpPr/>
          <p:nvPr/>
        </p:nvCxnSpPr>
        <p:spPr>
          <a:xfrm flipH="1">
            <a:off x="535456" y="4003204"/>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256421" y="4071366"/>
            <a:ext cx="1819174" cy="498934"/>
          </a:xfrm>
          <a:prstGeom prst="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p:cNvCxnSpPr/>
          <p:nvPr/>
        </p:nvCxnSpPr>
        <p:spPr>
          <a:xfrm flipH="1">
            <a:off x="535456" y="4675115"/>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543652" y="5250352"/>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a:off x="535456" y="1163773"/>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H="1">
            <a:off x="543652" y="5878705"/>
            <a:ext cx="1142553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4951370" y="80825"/>
            <a:ext cx="2315506" cy="553998"/>
          </a:xfrm>
          <a:prstGeom prst="rect">
            <a:avLst/>
          </a:prstGeom>
          <a:noFill/>
        </p:spPr>
        <p:txBody>
          <a:bodyPr wrap="none" rtlCol="0">
            <a:spAutoFit/>
          </a:bodyPr>
          <a:lstStyle/>
          <a:p>
            <a:pPr algn="ctr"/>
            <a:r>
              <a:rPr lang="fr-FR" b="1" dirty="0"/>
              <a:t>Agenda</a:t>
            </a:r>
          </a:p>
          <a:p>
            <a:pPr algn="ctr"/>
            <a:r>
              <a:rPr lang="fr-FR" sz="1200" dirty="0"/>
              <a:t>(D1 = </a:t>
            </a:r>
            <a:r>
              <a:rPr lang="fr-FR" sz="1200" dirty="0" err="1"/>
              <a:t>day</a:t>
            </a:r>
            <a:r>
              <a:rPr lang="fr-FR" sz="1200" dirty="0"/>
              <a:t> 1 or step1, D2 = </a:t>
            </a:r>
            <a:r>
              <a:rPr lang="fr-FR" sz="1200" dirty="0" err="1"/>
              <a:t>day</a:t>
            </a:r>
            <a:r>
              <a:rPr lang="fr-FR" sz="1200" dirty="0"/>
              <a:t> 2…)</a:t>
            </a:r>
          </a:p>
        </p:txBody>
      </p:sp>
      <p:sp>
        <p:nvSpPr>
          <p:cNvPr id="2" name="ZoneTexte 1"/>
          <p:cNvSpPr txBox="1"/>
          <p:nvPr/>
        </p:nvSpPr>
        <p:spPr>
          <a:xfrm>
            <a:off x="4643463" y="6035507"/>
            <a:ext cx="3624326" cy="369332"/>
          </a:xfrm>
          <a:prstGeom prst="rect">
            <a:avLst/>
          </a:prstGeom>
          <a:noFill/>
        </p:spPr>
        <p:txBody>
          <a:bodyPr wrap="none" rtlCol="0">
            <a:spAutoFit/>
          </a:bodyPr>
          <a:lstStyle/>
          <a:p>
            <a:r>
              <a:rPr lang="en-US" b="1" dirty="0"/>
              <a:t>And at the end you will have a mark</a:t>
            </a:r>
            <a:endParaRPr lang="fr-FR" b="1" dirty="0"/>
          </a:p>
        </p:txBody>
      </p:sp>
      <p:sp>
        <p:nvSpPr>
          <p:cNvPr id="3" name="ZoneTexte 2"/>
          <p:cNvSpPr txBox="1"/>
          <p:nvPr/>
        </p:nvSpPr>
        <p:spPr>
          <a:xfrm>
            <a:off x="2331240" y="4893472"/>
            <a:ext cx="1095877" cy="307777"/>
          </a:xfrm>
          <a:prstGeom prst="rect">
            <a:avLst/>
          </a:prstGeom>
          <a:noFill/>
        </p:spPr>
        <p:txBody>
          <a:bodyPr wrap="none" rtlCol="0">
            <a:spAutoFit/>
          </a:bodyPr>
          <a:lstStyle/>
          <a:p>
            <a:r>
              <a:rPr lang="fr-FR" sz="1400" dirty="0"/>
              <a:t>E-commerce</a:t>
            </a:r>
          </a:p>
        </p:txBody>
      </p:sp>
      <p:cxnSp>
        <p:nvCxnSpPr>
          <p:cNvPr id="11" name="Connecteur droit avec flèche 10"/>
          <p:cNvCxnSpPr/>
          <p:nvPr/>
        </p:nvCxnSpPr>
        <p:spPr>
          <a:xfrm>
            <a:off x="3725580" y="3578185"/>
            <a:ext cx="4443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3725580" y="4977613"/>
            <a:ext cx="4443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3725580" y="4319699"/>
            <a:ext cx="4443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5868806" y="4961014"/>
            <a:ext cx="4443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Espace réservé de la date 13"/>
          <p:cNvSpPr>
            <a:spLocks noGrp="1"/>
          </p:cNvSpPr>
          <p:nvPr>
            <p:ph type="dt" sz="half" idx="10"/>
          </p:nvPr>
        </p:nvSpPr>
        <p:spPr/>
        <p:txBody>
          <a:bodyPr/>
          <a:lstStyle/>
          <a:p>
            <a:fld id="{ACCD32DC-5CBA-4CB8-A031-6EEC30C348A8}" type="datetime1">
              <a:rPr lang="en-US" smtClean="0"/>
              <a:pPr/>
              <a:t>3/13/2019</a:t>
            </a:fld>
            <a:endParaRPr lang="fr-FR"/>
          </a:p>
        </p:txBody>
      </p:sp>
      <p:sp>
        <p:nvSpPr>
          <p:cNvPr id="15" name="Espace réservé du pied de page 14"/>
          <p:cNvSpPr>
            <a:spLocks noGrp="1"/>
          </p:cNvSpPr>
          <p:nvPr>
            <p:ph type="ftr" sz="quarter" idx="11"/>
          </p:nvPr>
        </p:nvSpPr>
        <p:spPr/>
        <p:txBody>
          <a:bodyPr/>
          <a:lstStyle/>
          <a:p>
            <a:r>
              <a:rPr lang="fr-FR"/>
              <a:t>Jj Cariou - Digital marketing</a:t>
            </a:r>
          </a:p>
        </p:txBody>
      </p:sp>
      <p:sp>
        <p:nvSpPr>
          <p:cNvPr id="16" name="Espace réservé du numéro de diapositive 15"/>
          <p:cNvSpPr>
            <a:spLocks noGrp="1"/>
          </p:cNvSpPr>
          <p:nvPr>
            <p:ph type="sldNum" sz="quarter" idx="12"/>
          </p:nvPr>
        </p:nvSpPr>
        <p:spPr/>
        <p:txBody>
          <a:bodyPr/>
          <a:lstStyle/>
          <a:p>
            <a:fld id="{36DC4D30-C1AE-4A1B-9D74-9A68EC4908F8}" type="slidenum">
              <a:rPr lang="fr-FR" smtClean="0"/>
              <a:pPr/>
              <a:t>13</a:t>
            </a:fld>
            <a:endParaRPr lang="fr-FR"/>
          </a:p>
        </p:txBody>
      </p:sp>
      <p:sp>
        <p:nvSpPr>
          <p:cNvPr id="45" name="Rectangle 44"/>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2028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p:bldP spid="13" grpId="0"/>
      <p:bldP spid="19" grpId="0"/>
      <p:bldP spid="20" grpId="0"/>
      <p:bldP spid="21" grpId="0"/>
      <p:bldP spid="23" grpId="0"/>
      <p:bldP spid="34" grpId="0"/>
      <p:bldP spid="37"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14</a:t>
            </a:fld>
            <a:endParaRPr lang="fr-FR"/>
          </a:p>
        </p:txBody>
      </p:sp>
      <p:sp>
        <p:nvSpPr>
          <p:cNvPr id="7" name="ZoneTexte 6"/>
          <p:cNvSpPr txBox="1"/>
          <p:nvPr/>
        </p:nvSpPr>
        <p:spPr>
          <a:xfrm>
            <a:off x="2833510" y="2799646"/>
            <a:ext cx="6141618" cy="954107"/>
          </a:xfrm>
          <a:prstGeom prst="rect">
            <a:avLst/>
          </a:prstGeom>
          <a:noFill/>
        </p:spPr>
        <p:txBody>
          <a:bodyPr wrap="none" rtlCol="0">
            <a:spAutoFit/>
          </a:bodyPr>
          <a:lstStyle/>
          <a:p>
            <a:r>
              <a:rPr lang="fr-FR" sz="2800" dirty="0"/>
              <a:t>Day 1  (</a:t>
            </a:r>
            <a:r>
              <a:rPr lang="fr-FR" sz="2800" dirty="0" err="1"/>
              <a:t>Step</a:t>
            </a:r>
            <a:r>
              <a:rPr lang="fr-FR" sz="2800" dirty="0"/>
              <a:t> 1): </a:t>
            </a:r>
            <a:r>
              <a:rPr lang="fr-FR" sz="2800" dirty="0" err="1"/>
              <a:t>create</a:t>
            </a:r>
            <a:r>
              <a:rPr lang="fr-FR" sz="2800" dirty="0"/>
              <a:t> </a:t>
            </a:r>
            <a:r>
              <a:rPr lang="fr-FR" sz="2800" dirty="0" err="1"/>
              <a:t>your</a:t>
            </a:r>
            <a:r>
              <a:rPr lang="fr-FR" sz="2800" dirty="0"/>
              <a:t> </a:t>
            </a:r>
            <a:r>
              <a:rPr lang="fr-FR" sz="2800" dirty="0" err="1"/>
              <a:t>own</a:t>
            </a:r>
            <a:r>
              <a:rPr lang="fr-FR" sz="2800" dirty="0"/>
              <a:t> web site</a:t>
            </a:r>
          </a:p>
          <a:p>
            <a:pPr algn="ctr"/>
            <a:r>
              <a:rPr lang="fr-FR" sz="2800" dirty="0"/>
              <a:t>(team of 2)</a:t>
            </a:r>
          </a:p>
        </p:txBody>
      </p:sp>
      <p:sp>
        <p:nvSpPr>
          <p:cNvPr id="8" name="Rectangle 7"/>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98235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384" y="1"/>
            <a:ext cx="11569315" cy="357297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400" dirty="0"/>
              <a:t>Introduction</a:t>
            </a:r>
          </a:p>
          <a:p>
            <a:pPr algn="ctr"/>
            <a:endParaRPr lang="fr-FR" dirty="0"/>
          </a:p>
          <a:p>
            <a:pPr algn="ctr"/>
            <a:r>
              <a:rPr lang="en-US" dirty="0">
                <a:solidFill>
                  <a:schemeClr val="tx1"/>
                </a:solidFill>
              </a:rPr>
              <a:t>The website is often (not always) a central tool for the digital marketing of a company. The social networks of the company lead there, the newsletters also, the advertising campaigns (display) also</a:t>
            </a:r>
            <a:r>
              <a:rPr lang="fr-FR" dirty="0">
                <a:solidFill>
                  <a:schemeClr val="tx1"/>
                </a:solidFill>
              </a:rPr>
              <a:t>.</a:t>
            </a:r>
          </a:p>
          <a:p>
            <a:pPr algn="ctr"/>
            <a:endParaRPr lang="fr-FR" dirty="0">
              <a:solidFill>
                <a:schemeClr val="tx1"/>
              </a:solidFill>
            </a:endParaRPr>
          </a:p>
          <a:p>
            <a:pPr algn="ctr"/>
            <a:r>
              <a:rPr lang="en-US" dirty="0">
                <a:solidFill>
                  <a:schemeClr val="tx1"/>
                </a:solidFill>
              </a:rPr>
              <a:t>In general, relatively long-term / stable information is placed on the website </a:t>
            </a:r>
            <a:r>
              <a:rPr lang="fr-FR" dirty="0">
                <a:solidFill>
                  <a:schemeClr val="tx1"/>
                </a:solidFill>
              </a:rPr>
              <a:t>(</a:t>
            </a:r>
            <a:r>
              <a:rPr lang="en-US" dirty="0">
                <a:solidFill>
                  <a:schemeClr val="tx1"/>
                </a:solidFill>
              </a:rPr>
              <a:t>except possibly for the “news” section</a:t>
            </a:r>
            <a:r>
              <a:rPr lang="fr-FR" dirty="0">
                <a:solidFill>
                  <a:schemeClr val="tx1"/>
                </a:solidFill>
              </a:rPr>
              <a:t>), </a:t>
            </a:r>
            <a:r>
              <a:rPr lang="en-US" dirty="0">
                <a:solidFill>
                  <a:schemeClr val="tx1"/>
                </a:solidFill>
              </a:rPr>
              <a:t>unlike “social media” (that include less sustainable, more volatile information and </a:t>
            </a:r>
            <a:r>
              <a:rPr lang="fr-FR" dirty="0">
                <a:solidFill>
                  <a:schemeClr val="tx1"/>
                </a:solidFill>
              </a:rPr>
              <a:t> « news </a:t>
            </a:r>
            <a:r>
              <a:rPr lang="fr-FR" dirty="0" err="1">
                <a:solidFill>
                  <a:schemeClr val="tx1"/>
                </a:solidFill>
              </a:rPr>
              <a:t>letters</a:t>
            </a:r>
            <a:r>
              <a:rPr lang="fr-FR" dirty="0">
                <a:solidFill>
                  <a:schemeClr val="tx1"/>
                </a:solidFill>
              </a:rPr>
              <a:t> ».</a:t>
            </a:r>
          </a:p>
          <a:p>
            <a:pPr algn="ctr"/>
            <a:endParaRPr lang="fr-FR" dirty="0"/>
          </a:p>
          <a:p>
            <a:pPr algn="ctr"/>
            <a:r>
              <a:rPr lang="en-US" dirty="0"/>
              <a:t>There is also often a part for the sales </a:t>
            </a:r>
            <a:r>
              <a:rPr lang="fr-FR" dirty="0"/>
              <a:t>(e-shop, </a:t>
            </a:r>
            <a:r>
              <a:rPr lang="fr-FR" dirty="0" err="1"/>
              <a:t>booking</a:t>
            </a:r>
            <a:r>
              <a:rPr lang="fr-FR" dirty="0"/>
              <a:t> system…)</a:t>
            </a:r>
          </a:p>
          <a:p>
            <a:pPr algn="ctr"/>
            <a:endParaRPr lang="fr-FR" dirty="0"/>
          </a:p>
          <a:p>
            <a:pPr algn="ctr"/>
            <a:r>
              <a:rPr lang="en-US" dirty="0"/>
              <a:t>In short, it's difficult to do without!</a:t>
            </a:r>
            <a:endParaRPr lang="fr-FR" dirty="0"/>
          </a:p>
          <a:p>
            <a:pPr algn="ctr"/>
            <a:endParaRPr lang="fr-FR" dirty="0"/>
          </a:p>
          <a:p>
            <a:pPr algn="ctr"/>
            <a:endParaRPr lang="fr-FR" dirty="0"/>
          </a:p>
        </p:txBody>
      </p:sp>
      <p:sp>
        <p:nvSpPr>
          <p:cNvPr id="10" name="Ellipse 9"/>
          <p:cNvSpPr/>
          <p:nvPr/>
        </p:nvSpPr>
        <p:spPr>
          <a:xfrm>
            <a:off x="4715491" y="4165174"/>
            <a:ext cx="2422566" cy="1150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Website</a:t>
            </a:r>
            <a:endParaRPr lang="fr-FR" dirty="0"/>
          </a:p>
        </p:txBody>
      </p:sp>
      <p:sp>
        <p:nvSpPr>
          <p:cNvPr id="11" name="Ellipse 10"/>
          <p:cNvSpPr/>
          <p:nvPr/>
        </p:nvSpPr>
        <p:spPr>
          <a:xfrm>
            <a:off x="7770416" y="3572973"/>
            <a:ext cx="1508167" cy="828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Social media</a:t>
            </a:r>
          </a:p>
        </p:txBody>
      </p:sp>
      <p:sp>
        <p:nvSpPr>
          <p:cNvPr id="12" name="Ellipse 11"/>
          <p:cNvSpPr/>
          <p:nvPr/>
        </p:nvSpPr>
        <p:spPr>
          <a:xfrm>
            <a:off x="7770416" y="5736547"/>
            <a:ext cx="1508167" cy="828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E-mailing</a:t>
            </a:r>
          </a:p>
        </p:txBody>
      </p:sp>
      <p:sp>
        <p:nvSpPr>
          <p:cNvPr id="13" name="Ellipse 12"/>
          <p:cNvSpPr/>
          <p:nvPr/>
        </p:nvSpPr>
        <p:spPr>
          <a:xfrm>
            <a:off x="2453240" y="3604666"/>
            <a:ext cx="1508167" cy="828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News </a:t>
            </a:r>
            <a:r>
              <a:rPr lang="fr-FR" dirty="0" err="1"/>
              <a:t>letter</a:t>
            </a:r>
            <a:endParaRPr lang="fr-FR" dirty="0"/>
          </a:p>
        </p:txBody>
      </p:sp>
      <p:sp>
        <p:nvSpPr>
          <p:cNvPr id="14" name="Ellipse 13"/>
          <p:cNvSpPr/>
          <p:nvPr/>
        </p:nvSpPr>
        <p:spPr>
          <a:xfrm>
            <a:off x="5172691" y="5736547"/>
            <a:ext cx="1508167" cy="828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On-line PR </a:t>
            </a:r>
            <a:r>
              <a:rPr lang="fr-FR" sz="1200" dirty="0"/>
              <a:t>(public relation)</a:t>
            </a:r>
            <a:endParaRPr lang="fr-FR" dirty="0"/>
          </a:p>
        </p:txBody>
      </p:sp>
      <p:sp>
        <p:nvSpPr>
          <p:cNvPr id="15" name="Ellipse 14"/>
          <p:cNvSpPr/>
          <p:nvPr/>
        </p:nvSpPr>
        <p:spPr>
          <a:xfrm>
            <a:off x="2453240" y="5736547"/>
            <a:ext cx="1508167" cy="828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dirty="0"/>
              <a:t>Off line communication (flyer…)</a:t>
            </a:r>
          </a:p>
        </p:txBody>
      </p:sp>
      <p:cxnSp>
        <p:nvCxnSpPr>
          <p:cNvPr id="17" name="Connecteur droit avec flèche 16"/>
          <p:cNvCxnSpPr>
            <a:stCxn id="11" idx="2"/>
            <a:endCxn id="10" idx="7"/>
          </p:cNvCxnSpPr>
          <p:nvPr/>
        </p:nvCxnSpPr>
        <p:spPr>
          <a:xfrm flipH="1">
            <a:off x="6783280" y="3987259"/>
            <a:ext cx="987136" cy="3464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3" idx="6"/>
            <a:endCxn id="10" idx="1"/>
          </p:cNvCxnSpPr>
          <p:nvPr/>
        </p:nvCxnSpPr>
        <p:spPr>
          <a:xfrm>
            <a:off x="3961407" y="4018952"/>
            <a:ext cx="1108861" cy="3147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15" idx="7"/>
            <a:endCxn id="10" idx="3"/>
          </p:cNvCxnSpPr>
          <p:nvPr/>
        </p:nvCxnSpPr>
        <p:spPr>
          <a:xfrm flipV="1">
            <a:off x="3740541" y="5147400"/>
            <a:ext cx="1329727" cy="710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12" idx="1"/>
            <a:endCxn id="10" idx="5"/>
          </p:cNvCxnSpPr>
          <p:nvPr/>
        </p:nvCxnSpPr>
        <p:spPr>
          <a:xfrm flipH="1" flipV="1">
            <a:off x="6783280" y="5147400"/>
            <a:ext cx="1208002" cy="710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14" idx="0"/>
            <a:endCxn id="10" idx="4"/>
          </p:cNvCxnSpPr>
          <p:nvPr/>
        </p:nvCxnSpPr>
        <p:spPr>
          <a:xfrm flipH="1" flipV="1">
            <a:off x="5926774" y="5315923"/>
            <a:ext cx="1" cy="4206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46320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16</a:t>
            </a:fld>
            <a:endParaRPr lang="fr-FR"/>
          </a:p>
        </p:txBody>
      </p:sp>
      <p:sp>
        <p:nvSpPr>
          <p:cNvPr id="7" name="Rectangle 6"/>
          <p:cNvSpPr/>
          <p:nvPr/>
        </p:nvSpPr>
        <p:spPr>
          <a:xfrm>
            <a:off x="208844" y="318302"/>
            <a:ext cx="8325556" cy="6245043"/>
          </a:xfrm>
          <a:prstGeom prst="rect">
            <a:avLst/>
          </a:prstGeom>
        </p:spPr>
        <p:txBody>
          <a:bodyPr wrap="square">
            <a:spAutoFit/>
          </a:bodyPr>
          <a:lstStyle/>
          <a:p>
            <a:pPr algn="ctr">
              <a:lnSpc>
                <a:spcPct val="115000"/>
              </a:lnSpc>
              <a:spcAft>
                <a:spcPts val="1000"/>
              </a:spcAft>
            </a:pPr>
            <a:r>
              <a:rPr lang="en-US" sz="2800" dirty="0"/>
              <a:t>Introduction :</a:t>
            </a:r>
          </a:p>
          <a:p>
            <a:pPr marL="228600">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A website is a set of pages linked together </a:t>
            </a:r>
          </a:p>
          <a:p>
            <a:pPr marL="228600">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To built a website you have to create the pages (files), link them together and then transfer them to a server where they will be available for the Internet users. The language mainly used is HTML (« </a:t>
            </a:r>
            <a:r>
              <a:rPr lang="en-US" dirty="0" err="1">
                <a:latin typeface="Calibri" panose="020F0502020204030204" pitchFamily="34" charset="0"/>
                <a:ea typeface="Calibri" panose="020F0502020204030204" pitchFamily="34" charset="0"/>
                <a:cs typeface="Times New Roman" panose="02020603050405020304" pitchFamily="18" charset="0"/>
              </a:rPr>
              <a:t>HyperText</a:t>
            </a:r>
            <a:r>
              <a:rPr lang="en-US" dirty="0">
                <a:latin typeface="Calibri" panose="020F0502020204030204" pitchFamily="34" charset="0"/>
                <a:ea typeface="Calibri" panose="020F0502020204030204" pitchFamily="34" charset="0"/>
                <a:cs typeface="Times New Roman" panose="02020603050405020304" pitchFamily="18" charset="0"/>
              </a:rPr>
              <a:t> Mark-Up Language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1) To create the pages there are two main solutions: </a:t>
            </a:r>
            <a:r>
              <a:rPr lang="en-US" sz="2000" b="1" dirty="0">
                <a:latin typeface="Calibri" panose="020F0502020204030204" pitchFamily="34" charset="0"/>
                <a:ea typeface="Calibri" panose="020F0502020204030204" pitchFamily="34" charset="0"/>
                <a:cs typeface="Calibri" panose="020F0502020204030204" pitchFamily="34" charset="0"/>
              </a:rPr>
              <a:t>HTML editor </a:t>
            </a:r>
            <a:r>
              <a:rPr lang="en-US" dirty="0">
                <a:latin typeface="Calibri" panose="020F0502020204030204" pitchFamily="34" charset="0"/>
                <a:ea typeface="Calibri" panose="020F0502020204030204" pitchFamily="34" charset="0"/>
                <a:cs typeface="Calibri" panose="020F0502020204030204" pitchFamily="34" charset="0"/>
              </a:rPr>
              <a:t>(Dreamweaver, </a:t>
            </a:r>
            <a:r>
              <a:rPr lang="en-US" dirty="0" err="1">
                <a:latin typeface="Calibri" panose="020F0502020204030204" pitchFamily="34" charset="0"/>
                <a:ea typeface="Calibri" panose="020F0502020204030204" pitchFamily="34" charset="0"/>
                <a:cs typeface="Calibri" panose="020F0502020204030204" pitchFamily="34" charset="0"/>
              </a:rPr>
              <a:t>BlueGriffon</a:t>
            </a:r>
            <a:r>
              <a:rPr lang="en-US" dirty="0">
                <a:latin typeface="Calibri" panose="020F0502020204030204" pitchFamily="34" charset="0"/>
                <a:ea typeface="Calibri" panose="020F0502020204030204" pitchFamily="34" charset="0"/>
                <a:cs typeface="Calibri" panose="020F0502020204030204" pitchFamily="34" charset="0"/>
              </a:rPr>
              <a:t> ...) </a:t>
            </a:r>
            <a:r>
              <a:rPr lang="en-US" b="1" dirty="0">
                <a:latin typeface="Calibri" panose="020F0502020204030204" pitchFamily="34" charset="0"/>
                <a:ea typeface="Calibri" panose="020F0502020204030204" pitchFamily="34" charset="0"/>
                <a:cs typeface="Calibri" panose="020F0502020204030204" pitchFamily="34" charset="0"/>
              </a:rPr>
              <a:t>or CMS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Wordpress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joomla</a:t>
            </a:r>
            <a:r>
              <a:rPr lang="en-US" dirty="0">
                <a:latin typeface="Calibri" panose="020F0502020204030204" pitchFamily="34" charset="0"/>
                <a:ea typeface="Calibri" panose="020F0502020204030204" pitchFamily="34" charset="0"/>
                <a:cs typeface="Calibri" panose="020F0502020204030204" pitchFamily="34" charset="0"/>
              </a:rPr>
              <a:t> …). We will very quickly explore HTML editor then spend more time on CMS (Contend Management System)</a:t>
            </a:r>
            <a:endParaRPr lang="fr-FR"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10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2) To put the pages on a server:</a:t>
            </a:r>
            <a:endParaRPr lang="fr-FR" dirty="0">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10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It takes a web hosting on a server  (web hosting company : 1 &amp; 1, OVH for example ...)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It takes an address on the server of this web hosting company (a domain name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It is necessary to transfer the pages on this server and for that a small adapted software (</a:t>
            </a:r>
            <a:r>
              <a:rPr lang="en-US" dirty="0" err="1">
                <a:latin typeface="Calibri" panose="020F0502020204030204" pitchFamily="34" charset="0"/>
                <a:ea typeface="Calibri" panose="020F0502020204030204" pitchFamily="34" charset="0"/>
                <a:cs typeface="Times New Roman" panose="02020603050405020304" pitchFamily="18" charset="0"/>
              </a:rPr>
              <a:t>Filezilla</a:t>
            </a:r>
            <a:r>
              <a:rPr lang="en-US" dirty="0">
                <a:latin typeface="Calibri" panose="020F0502020204030204" pitchFamily="34" charset="0"/>
                <a:ea typeface="Calibri" panose="020F0502020204030204" pitchFamily="34" charset="0"/>
                <a:cs typeface="Times New Roman" panose="02020603050405020304" pitchFamily="18" charset="0"/>
              </a:rPr>
              <a:t> for example). Occasionally we can also do it online for example with the website “net2ftp”.)</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e 9"/>
          <p:cNvGrpSpPr/>
          <p:nvPr/>
        </p:nvGrpSpPr>
        <p:grpSpPr>
          <a:xfrm>
            <a:off x="8534400" y="2407322"/>
            <a:ext cx="3580459" cy="3331675"/>
            <a:chOff x="8534400" y="2407322"/>
            <a:chExt cx="3580459" cy="3331675"/>
          </a:xfrm>
        </p:grpSpPr>
        <p:pic>
          <p:nvPicPr>
            <p:cNvPr id="8" name="Image 7"/>
            <p:cNvPicPr>
              <a:picLocks noChangeAspect="1"/>
            </p:cNvPicPr>
            <p:nvPr/>
          </p:nvPicPr>
          <p:blipFill>
            <a:blip r:embed="rId2"/>
            <a:stretch>
              <a:fillRect/>
            </a:stretch>
          </p:blipFill>
          <p:spPr>
            <a:xfrm>
              <a:off x="8534400" y="2407322"/>
              <a:ext cx="3580459" cy="2685344"/>
            </a:xfrm>
            <a:prstGeom prst="rect">
              <a:avLst/>
            </a:prstGeom>
          </p:spPr>
        </p:pic>
        <p:sp>
          <p:nvSpPr>
            <p:cNvPr id="9" name="ZoneTexte 8"/>
            <p:cNvSpPr txBox="1"/>
            <p:nvPr/>
          </p:nvSpPr>
          <p:spPr>
            <a:xfrm>
              <a:off x="9192749" y="5092666"/>
              <a:ext cx="2210862" cy="646331"/>
            </a:xfrm>
            <a:prstGeom prst="rect">
              <a:avLst/>
            </a:prstGeom>
            <a:noFill/>
          </p:spPr>
          <p:txBody>
            <a:bodyPr wrap="none" rtlCol="0">
              <a:spAutoFit/>
            </a:bodyPr>
            <a:lstStyle/>
            <a:p>
              <a:r>
                <a:rPr lang="fr-FR" dirty="0"/>
                <a:t>24/24 - 7/7 - 365/365</a:t>
              </a:r>
            </a:p>
            <a:p>
              <a:pPr algn="ctr"/>
              <a:r>
                <a:rPr lang="fr-FR" dirty="0"/>
                <a:t>+ </a:t>
              </a:r>
              <a:r>
                <a:rPr lang="fr-FR" dirty="0" err="1"/>
                <a:t>mirror</a:t>
              </a:r>
              <a:r>
                <a:rPr lang="fr-FR" dirty="0"/>
                <a:t> copy…</a:t>
              </a:r>
            </a:p>
          </p:txBody>
        </p:sp>
      </p:grpSp>
      <p:sp>
        <p:nvSpPr>
          <p:cNvPr id="11" name="Rectangle 10"/>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9454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17</a:t>
            </a:fld>
            <a:endParaRPr lang="fr-FR"/>
          </a:p>
        </p:txBody>
      </p:sp>
      <p:sp>
        <p:nvSpPr>
          <p:cNvPr id="7" name="ZoneTexte 6"/>
          <p:cNvSpPr txBox="1"/>
          <p:nvPr/>
        </p:nvSpPr>
        <p:spPr>
          <a:xfrm>
            <a:off x="1994286" y="2028616"/>
            <a:ext cx="8357160" cy="2800767"/>
          </a:xfrm>
          <a:prstGeom prst="rect">
            <a:avLst/>
          </a:prstGeom>
          <a:noFill/>
        </p:spPr>
        <p:txBody>
          <a:bodyPr wrap="none" rtlCol="0">
            <a:spAutoFit/>
          </a:bodyPr>
          <a:lstStyle/>
          <a:p>
            <a:pPr algn="ctr"/>
            <a:r>
              <a:rPr lang="fr-FR" sz="3200" dirty="0" err="1"/>
              <a:t>Hosting</a:t>
            </a:r>
            <a:r>
              <a:rPr lang="fr-FR" sz="3200" dirty="0"/>
              <a:t>: How </a:t>
            </a:r>
            <a:r>
              <a:rPr lang="fr-FR" sz="3200" dirty="0" err="1"/>
              <a:t>does</a:t>
            </a:r>
            <a:r>
              <a:rPr lang="fr-FR" sz="3200" dirty="0"/>
              <a:t> </a:t>
            </a:r>
            <a:r>
              <a:rPr lang="fr-FR" sz="3200" dirty="0" err="1"/>
              <a:t>that</a:t>
            </a:r>
            <a:r>
              <a:rPr lang="fr-FR" sz="3200" dirty="0"/>
              <a:t> </a:t>
            </a:r>
            <a:r>
              <a:rPr lang="fr-FR" sz="3200" dirty="0" err="1"/>
              <a:t>cost</a:t>
            </a:r>
            <a:r>
              <a:rPr lang="fr-FR" sz="3200" dirty="0"/>
              <a:t> ?</a:t>
            </a:r>
          </a:p>
          <a:p>
            <a:pPr algn="ctr"/>
            <a:r>
              <a:rPr lang="fr-FR" sz="2400" dirty="0">
                <a:solidFill>
                  <a:schemeClr val="tx1">
                    <a:lumMod val="50000"/>
                  </a:schemeClr>
                </a:solidFill>
              </a:rPr>
              <a:t>(not a lot)</a:t>
            </a:r>
          </a:p>
          <a:p>
            <a:pPr algn="ctr"/>
            <a:endParaRPr lang="fr-FR" sz="2400" dirty="0">
              <a:solidFill>
                <a:schemeClr val="tx1">
                  <a:lumMod val="50000"/>
                </a:schemeClr>
              </a:solidFill>
            </a:endParaRPr>
          </a:p>
          <a:p>
            <a:pPr algn="ctr"/>
            <a:r>
              <a:rPr lang="fr-FR" sz="2400" dirty="0"/>
              <a:t>For a </a:t>
            </a:r>
            <a:r>
              <a:rPr lang="fr-FR" sz="2400" dirty="0" err="1"/>
              <a:t>small</a:t>
            </a:r>
            <a:r>
              <a:rPr lang="fr-FR" sz="2400" dirty="0"/>
              <a:t> </a:t>
            </a:r>
            <a:r>
              <a:rPr lang="fr-FR" sz="2400" dirty="0" err="1"/>
              <a:t>company</a:t>
            </a:r>
            <a:r>
              <a:rPr lang="fr-FR" sz="2400" dirty="0"/>
              <a:t>: 10 €/</a:t>
            </a:r>
            <a:r>
              <a:rPr lang="fr-FR" sz="2400" dirty="0" err="1"/>
              <a:t>month</a:t>
            </a:r>
            <a:r>
              <a:rPr lang="fr-FR" sz="2400" dirty="0"/>
              <a:t> (1&amp;1)</a:t>
            </a:r>
          </a:p>
          <a:p>
            <a:pPr algn="ctr"/>
            <a:r>
              <a:rPr lang="fr-FR" sz="2400" dirty="0"/>
              <a:t>For a big </a:t>
            </a:r>
            <a:r>
              <a:rPr lang="fr-FR" sz="2400" dirty="0" err="1"/>
              <a:t>company</a:t>
            </a:r>
            <a:r>
              <a:rPr lang="fr-FR" sz="2400" dirty="0"/>
              <a:t>, for big </a:t>
            </a:r>
            <a:r>
              <a:rPr lang="fr-FR" sz="2400" dirty="0" err="1"/>
              <a:t>traffic</a:t>
            </a:r>
            <a:r>
              <a:rPr lang="fr-FR" sz="2400" dirty="0"/>
              <a:t>: a lot more (</a:t>
            </a:r>
            <a:r>
              <a:rPr lang="fr-FR" sz="2400" dirty="0" err="1"/>
              <a:t>thousands</a:t>
            </a:r>
            <a:r>
              <a:rPr lang="fr-FR" sz="2400" dirty="0"/>
              <a:t> €/</a:t>
            </a:r>
            <a:r>
              <a:rPr lang="fr-FR" sz="2400" dirty="0" err="1"/>
              <a:t>month</a:t>
            </a:r>
            <a:r>
              <a:rPr lang="fr-FR" sz="2400" dirty="0"/>
              <a:t>)</a:t>
            </a:r>
          </a:p>
          <a:p>
            <a:pPr algn="ctr"/>
            <a:endParaRPr lang="fr-FR" sz="2400" dirty="0"/>
          </a:p>
          <a:p>
            <a:pPr algn="ctr"/>
            <a:r>
              <a:rPr lang="fr-FR" sz="2400" dirty="0"/>
              <a:t>Click </a:t>
            </a:r>
            <a:r>
              <a:rPr lang="fr-FR" sz="2400" dirty="0" err="1"/>
              <a:t>here</a:t>
            </a:r>
            <a:r>
              <a:rPr lang="fr-FR" sz="2400" dirty="0"/>
              <a:t>: </a:t>
            </a:r>
            <a:r>
              <a:rPr lang="fr-FR" sz="2400" dirty="0">
                <a:hlinkClick r:id="rId2"/>
              </a:rPr>
              <a:t>ionos</a:t>
            </a:r>
            <a:endParaRPr lang="fr-FR" sz="2400" dirty="0"/>
          </a:p>
        </p:txBody>
      </p:sp>
      <p:sp>
        <p:nvSpPr>
          <p:cNvPr id="8" name="Rectangle 7"/>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737715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dirty="0" err="1"/>
              <a:t>Jj</a:t>
            </a:r>
            <a:r>
              <a:rPr lang="fr-FR" dirty="0"/>
              <a:t>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18</a:t>
            </a:fld>
            <a:endParaRPr lang="fr-FR"/>
          </a:p>
        </p:txBody>
      </p:sp>
      <p:sp>
        <p:nvSpPr>
          <p:cNvPr id="7" name="Rectangle 6"/>
          <p:cNvSpPr/>
          <p:nvPr/>
        </p:nvSpPr>
        <p:spPr>
          <a:xfrm>
            <a:off x="124617" y="296364"/>
            <a:ext cx="11942765" cy="6186309"/>
          </a:xfrm>
          <a:prstGeom prst="rect">
            <a:avLst/>
          </a:prstGeom>
        </p:spPr>
        <p:txBody>
          <a:bodyPr wrap="square">
            <a:spAutoFit/>
          </a:bodyPr>
          <a:lstStyle/>
          <a:p>
            <a:r>
              <a:rPr lang="en-US" dirty="0"/>
              <a:t>Traditionally, a "HTML editor" was used and HTML files were created (The best known of this software is Dreamweaver). These files are read with a web browser (browsers: </a:t>
            </a:r>
            <a:r>
              <a:rPr lang="en-US" dirty="0" err="1"/>
              <a:t>firefox</a:t>
            </a:r>
            <a:r>
              <a:rPr lang="en-US" dirty="0"/>
              <a:t>, internet explorer, google chrome ...)</a:t>
            </a:r>
          </a:p>
          <a:p>
            <a:r>
              <a:rPr lang="en-US" dirty="0"/>
              <a:t>It is also possible to create an simple html page with a text editor:</a:t>
            </a:r>
          </a:p>
          <a:p>
            <a:r>
              <a:rPr lang="en-US" dirty="0"/>
              <a:t>Open "</a:t>
            </a:r>
            <a:r>
              <a:rPr lang="en-US" dirty="0" err="1"/>
              <a:t>Wordpad</a:t>
            </a:r>
            <a:r>
              <a:rPr lang="en-US" dirty="0"/>
              <a:t>" and enter/type the following lines:</a:t>
            </a:r>
          </a:p>
          <a:p>
            <a:r>
              <a:rPr lang="en-US" dirty="0"/>
              <a:t>_________________________________________</a:t>
            </a:r>
          </a:p>
          <a:p>
            <a:r>
              <a:rPr lang="en-US" dirty="0"/>
              <a:t>&lt;!DOCTYPE html&gt;</a:t>
            </a:r>
          </a:p>
          <a:p>
            <a:r>
              <a:rPr lang="en-US" dirty="0"/>
              <a:t>&lt;html&gt;</a:t>
            </a:r>
          </a:p>
          <a:p>
            <a:r>
              <a:rPr lang="en-US" dirty="0"/>
              <a:t>  &lt;head&gt;</a:t>
            </a:r>
          </a:p>
          <a:p>
            <a:r>
              <a:rPr lang="en-US" dirty="0"/>
              <a:t>    &lt;title&gt;Bonjour MWT&lt;/title&gt;</a:t>
            </a:r>
          </a:p>
          <a:p>
            <a:r>
              <a:rPr lang="en-US" dirty="0"/>
              <a:t>  &lt;/head&gt;</a:t>
            </a:r>
          </a:p>
          <a:p>
            <a:r>
              <a:rPr lang="en-US" dirty="0"/>
              <a:t>  &lt;body&gt;</a:t>
            </a:r>
          </a:p>
          <a:p>
            <a:r>
              <a:rPr lang="en-US" dirty="0"/>
              <a:t>First name </a:t>
            </a:r>
          </a:p>
          <a:p>
            <a:r>
              <a:rPr lang="en-US" dirty="0"/>
              <a:t>This is my first page !</a:t>
            </a:r>
          </a:p>
          <a:p>
            <a:r>
              <a:rPr lang="en-US" dirty="0"/>
              <a:t>  &lt;/body&gt;</a:t>
            </a:r>
          </a:p>
          <a:p>
            <a:r>
              <a:rPr lang="en-US" dirty="0"/>
              <a:t>&lt;/html&gt;</a:t>
            </a:r>
          </a:p>
          <a:p>
            <a:r>
              <a:rPr lang="en-US" dirty="0"/>
              <a:t>_________________________________________</a:t>
            </a:r>
          </a:p>
          <a:p>
            <a:r>
              <a:rPr lang="en-US" dirty="0"/>
              <a:t>Save the file with the name: test.html</a:t>
            </a:r>
          </a:p>
          <a:p>
            <a:r>
              <a:rPr lang="en-US" dirty="0"/>
              <a:t>Close </a:t>
            </a:r>
            <a:r>
              <a:rPr lang="en-US" dirty="0" err="1"/>
              <a:t>wordpad</a:t>
            </a:r>
            <a:endParaRPr lang="en-US" dirty="0"/>
          </a:p>
          <a:p>
            <a:r>
              <a:rPr lang="en-US" dirty="0"/>
              <a:t>Find your file ... then </a:t>
            </a:r>
            <a:r>
              <a:rPr lang="en-US" dirty="0" err="1"/>
              <a:t>doubleclick</a:t>
            </a:r>
            <a:r>
              <a:rPr lang="en-US" dirty="0"/>
              <a:t> on it</a:t>
            </a:r>
          </a:p>
          <a:p>
            <a:endParaRPr lang="en-US" dirty="0"/>
          </a:p>
          <a:p>
            <a:r>
              <a:rPr lang="en-US" dirty="0"/>
              <a:t>What do you notice?</a:t>
            </a:r>
          </a:p>
          <a:p>
            <a:r>
              <a:rPr lang="en-US" dirty="0"/>
              <a:t>What is an internet browser ? (a software to read html files)</a:t>
            </a:r>
          </a:p>
        </p:txBody>
      </p:sp>
      <p:pic>
        <p:nvPicPr>
          <p:cNvPr id="2050" name="Picture 2" descr="Résultat de recherche d'images pour &quot;html&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7957" y="1715911"/>
            <a:ext cx="1793346" cy="17933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p:cNvGrpSpPr/>
          <p:nvPr/>
        </p:nvGrpSpPr>
        <p:grpSpPr>
          <a:xfrm>
            <a:off x="9059315" y="1127654"/>
            <a:ext cx="2771441" cy="4979636"/>
            <a:chOff x="9059315" y="1127654"/>
            <a:chExt cx="2771441" cy="4979636"/>
          </a:xfrm>
        </p:grpSpPr>
        <p:pic>
          <p:nvPicPr>
            <p:cNvPr id="2052" name="Picture 4" descr="Résultat de recherche d'images pour &quot;logo chrome&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4242" y="1127654"/>
              <a:ext cx="1176514" cy="11765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logo fire fox&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6466" y="2469750"/>
              <a:ext cx="1124290" cy="10739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ésultat de recherche d'images pour &quot;logo i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4242" y="3602761"/>
              <a:ext cx="1176276" cy="11762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logo duck duck go&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3866" y="5000978"/>
              <a:ext cx="1076652" cy="1076652"/>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a:xfrm>
              <a:off x="9059315" y="5000978"/>
              <a:ext cx="1219200" cy="1106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grpSp>
      <p:sp>
        <p:nvSpPr>
          <p:cNvPr id="10" name="Rectangle 9"/>
          <p:cNvSpPr/>
          <p:nvPr/>
        </p:nvSpPr>
        <p:spPr>
          <a:xfrm rot="5400000">
            <a:off x="11222168" y="2898120"/>
            <a:ext cx="1524905" cy="369332"/>
          </a:xfrm>
          <a:prstGeom prst="rect">
            <a:avLst/>
          </a:prstGeom>
        </p:spPr>
        <p:txBody>
          <a:bodyPr wrap="none">
            <a:spAutoFit/>
          </a:bodyPr>
          <a:lstStyle/>
          <a:p>
            <a:r>
              <a:rPr lang="fr-FR" dirty="0"/>
              <a:t>Web browsers</a:t>
            </a:r>
          </a:p>
        </p:txBody>
      </p:sp>
      <p:sp>
        <p:nvSpPr>
          <p:cNvPr id="14" name="Rectangle 13"/>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8285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9" end="1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20" end="2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19</a:t>
            </a:fld>
            <a:endParaRPr lang="fr-FR"/>
          </a:p>
        </p:txBody>
      </p:sp>
      <p:sp>
        <p:nvSpPr>
          <p:cNvPr id="7" name="Rectangle 6"/>
          <p:cNvSpPr/>
          <p:nvPr/>
        </p:nvSpPr>
        <p:spPr>
          <a:xfrm>
            <a:off x="395111" y="1636812"/>
            <a:ext cx="9053689" cy="2578655"/>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You can save this file on a USB stick, external hard drive, google drive ....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You can also save it on a server that stays on 24 hours a day . And if this server is connected to a network (internet for example) you can access this file at any time of the day or night from any computer anywhere in the world connected to this network.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On the Internet it is enough to give the address of the file so that any user can read this file. For reasons of convenience the addresses are materialized by “domain names”  ( type: 108.177.96.105   in the address bar….easy to </a:t>
            </a:r>
            <a:r>
              <a:rPr lang="en-US" dirty="0" err="1">
                <a:latin typeface="Calibri" panose="020F0502020204030204" pitchFamily="34" charset="0"/>
                <a:ea typeface="Calibri" panose="020F0502020204030204" pitchFamily="34" charset="0"/>
                <a:cs typeface="Times New Roman" panose="02020603050405020304" pitchFamily="18" charset="0"/>
              </a:rPr>
              <a:t>memorise</a:t>
            </a:r>
            <a:r>
              <a:rPr lang="en-US" dirty="0">
                <a:latin typeface="Calibri" panose="020F0502020204030204" pitchFamily="34" charset="0"/>
                <a:ea typeface="Calibri" panose="020F0502020204030204" pitchFamily="34" charset="0"/>
                <a:cs typeface="Times New Roman" panose="02020603050405020304" pitchFamily="18" charset="0"/>
              </a:rPr>
              <a:t>: 108.177.96.105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2237" y="1783644"/>
            <a:ext cx="2707741" cy="1985962"/>
          </a:xfrm>
          <a:prstGeom prst="rect">
            <a:avLst/>
          </a:prstGeom>
        </p:spPr>
      </p:pic>
      <p:sp>
        <p:nvSpPr>
          <p:cNvPr id="10" name="ZoneTexte 9"/>
          <p:cNvSpPr txBox="1"/>
          <p:nvPr/>
        </p:nvSpPr>
        <p:spPr>
          <a:xfrm>
            <a:off x="2569322" y="4689140"/>
            <a:ext cx="6701899" cy="1692771"/>
          </a:xfrm>
          <a:prstGeom prst="rect">
            <a:avLst/>
          </a:prstGeom>
          <a:noFill/>
        </p:spPr>
        <p:txBody>
          <a:bodyPr wrap="none" rtlCol="0">
            <a:spAutoFit/>
          </a:bodyPr>
          <a:lstStyle/>
          <a:p>
            <a:r>
              <a:rPr lang="fr-FR" sz="3200" dirty="0"/>
              <a:t>A </a:t>
            </a:r>
            <a:r>
              <a:rPr lang="fr-FR" sz="3200" dirty="0" err="1"/>
              <a:t>domain</a:t>
            </a:r>
            <a:r>
              <a:rPr lang="fr-FR" sz="3200" dirty="0"/>
              <a:t> </a:t>
            </a:r>
            <a:r>
              <a:rPr lang="fr-FR" sz="3200" dirty="0" err="1"/>
              <a:t>name</a:t>
            </a:r>
            <a:r>
              <a:rPr lang="fr-FR" sz="3200" dirty="0"/>
              <a:t> : How </a:t>
            </a:r>
            <a:r>
              <a:rPr lang="fr-FR" sz="3200" dirty="0" err="1"/>
              <a:t>does</a:t>
            </a:r>
            <a:r>
              <a:rPr lang="fr-FR" sz="3200" dirty="0"/>
              <a:t> </a:t>
            </a:r>
            <a:r>
              <a:rPr lang="fr-FR" sz="3200" dirty="0" err="1"/>
              <a:t>that</a:t>
            </a:r>
            <a:r>
              <a:rPr lang="fr-FR" sz="3200" dirty="0"/>
              <a:t> </a:t>
            </a:r>
            <a:r>
              <a:rPr lang="fr-FR" sz="3200" dirty="0" err="1"/>
              <a:t>cost</a:t>
            </a:r>
            <a:r>
              <a:rPr lang="fr-FR" sz="3200" dirty="0"/>
              <a:t>  ?</a:t>
            </a:r>
          </a:p>
          <a:p>
            <a:pPr algn="ctr"/>
            <a:r>
              <a:rPr lang="fr-FR" sz="2400" dirty="0">
                <a:solidFill>
                  <a:schemeClr val="tx1">
                    <a:lumMod val="50000"/>
                  </a:schemeClr>
                </a:solidFill>
              </a:rPr>
              <a:t>(not a lot)</a:t>
            </a:r>
          </a:p>
          <a:p>
            <a:pPr algn="ctr"/>
            <a:r>
              <a:rPr lang="fr-FR" sz="2400" dirty="0"/>
              <a:t>.</a:t>
            </a:r>
            <a:r>
              <a:rPr lang="fr-FR" sz="2400" dirty="0" err="1"/>
              <a:t>com</a:t>
            </a:r>
            <a:r>
              <a:rPr lang="fr-FR" sz="2400" dirty="0"/>
              <a:t>, .</a:t>
            </a:r>
            <a:r>
              <a:rPr lang="fr-FR" sz="2400" dirty="0" err="1"/>
              <a:t>fr</a:t>
            </a:r>
            <a:r>
              <a:rPr lang="fr-FR" sz="2400" dirty="0"/>
              <a:t>…. about 15 € / </a:t>
            </a:r>
            <a:r>
              <a:rPr lang="fr-FR" sz="2400" dirty="0" err="1"/>
              <a:t>year</a:t>
            </a:r>
            <a:endParaRPr lang="fr-FR" sz="2400" dirty="0"/>
          </a:p>
          <a:p>
            <a:pPr algn="ctr"/>
            <a:endParaRPr lang="fr-FR" sz="2400" dirty="0">
              <a:solidFill>
                <a:schemeClr val="tx1">
                  <a:lumMod val="50000"/>
                </a:schemeClr>
              </a:solidFill>
            </a:endParaRPr>
          </a:p>
        </p:txBody>
      </p:sp>
      <p:sp>
        <p:nvSpPr>
          <p:cNvPr id="9" name="Rectangle 8"/>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9778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2970BAC-1CBD-4642-885F-06DC835D9152}"/>
              </a:ext>
            </a:extLst>
          </p:cNvPr>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a:extLst>
              <a:ext uri="{FF2B5EF4-FFF2-40B4-BE49-F238E27FC236}">
                <a16:creationId xmlns:a16="http://schemas.microsoft.com/office/drawing/2014/main" id="{52563EB4-9064-4812-8879-F36B4B6067A5}"/>
              </a:ext>
            </a:extLst>
          </p:cNvPr>
          <p:cNvSpPr>
            <a:spLocks noGrp="1"/>
          </p:cNvSpPr>
          <p:nvPr>
            <p:ph type="sldNum" sz="quarter" idx="12"/>
          </p:nvPr>
        </p:nvSpPr>
        <p:spPr/>
        <p:txBody>
          <a:bodyPr/>
          <a:lstStyle/>
          <a:p>
            <a:fld id="{36DC4D30-C1AE-4A1B-9D74-9A68EC4908F8}" type="slidenum">
              <a:rPr lang="fr-FR" smtClean="0"/>
              <a:pPr/>
              <a:t>2</a:t>
            </a:fld>
            <a:endParaRPr lang="fr-FR" dirty="0"/>
          </a:p>
        </p:txBody>
      </p:sp>
      <p:sp>
        <p:nvSpPr>
          <p:cNvPr id="4" name="Espace réservé du pied de page 3">
            <a:extLst>
              <a:ext uri="{FF2B5EF4-FFF2-40B4-BE49-F238E27FC236}">
                <a16:creationId xmlns:a16="http://schemas.microsoft.com/office/drawing/2014/main" id="{96FA0760-5063-49A8-A92E-EC917FC896E9}"/>
              </a:ext>
            </a:extLst>
          </p:cNvPr>
          <p:cNvSpPr>
            <a:spLocks noGrp="1"/>
          </p:cNvSpPr>
          <p:nvPr>
            <p:ph type="ftr" sz="quarter" idx="11"/>
          </p:nvPr>
        </p:nvSpPr>
        <p:spPr/>
        <p:txBody>
          <a:bodyPr/>
          <a:lstStyle/>
          <a:p>
            <a:r>
              <a:rPr lang="fr-FR"/>
              <a:t>Jj Cariou - Digital marketing</a:t>
            </a:r>
            <a:endParaRPr lang="fr-FR" dirty="0"/>
          </a:p>
        </p:txBody>
      </p:sp>
      <p:sp>
        <p:nvSpPr>
          <p:cNvPr id="5" name="Rectangle 4">
            <a:extLst>
              <a:ext uri="{FF2B5EF4-FFF2-40B4-BE49-F238E27FC236}">
                <a16:creationId xmlns:a16="http://schemas.microsoft.com/office/drawing/2014/main" id="{D78F8D80-EAD0-4EE2-B001-883DD36A9C46}"/>
              </a:ext>
            </a:extLst>
          </p:cNvPr>
          <p:cNvSpPr/>
          <p:nvPr/>
        </p:nvSpPr>
        <p:spPr>
          <a:xfrm>
            <a:off x="2294626" y="1759789"/>
            <a:ext cx="8074325" cy="3364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
        <p:nvSpPr>
          <p:cNvPr id="6" name="Rectangle 5"/>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
        <p:nvSpPr>
          <p:cNvPr id="7" name="Rectangle 6">
            <a:extLst>
              <a:ext uri="{FF2B5EF4-FFF2-40B4-BE49-F238E27FC236}">
                <a16:creationId xmlns:a16="http://schemas.microsoft.com/office/drawing/2014/main" id="{471C5E07-FD83-45D3-BC7A-B47EEF5D875E}"/>
              </a:ext>
            </a:extLst>
          </p:cNvPr>
          <p:cNvSpPr/>
          <p:nvPr/>
        </p:nvSpPr>
        <p:spPr>
          <a:xfrm>
            <a:off x="-1"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solidFill>
                  <a:srgbClr val="FFC000"/>
                </a:solidFill>
              </a:rPr>
              <a:t>Introduction</a:t>
            </a:r>
          </a:p>
          <a:p>
            <a:pPr algn="ctr"/>
            <a:endParaRPr lang="fr-FR" dirty="0"/>
          </a:p>
          <a:p>
            <a:pPr algn="ctr"/>
            <a:endParaRPr lang="fr-FR" dirty="0"/>
          </a:p>
          <a:p>
            <a:pPr algn="ctr"/>
            <a:r>
              <a:rPr lang="fr-FR" dirty="0"/>
              <a:t>1 basics of web design</a:t>
            </a:r>
          </a:p>
          <a:p>
            <a:pPr algn="ctr"/>
            <a:endParaRPr lang="fr-FR" dirty="0"/>
          </a:p>
          <a:p>
            <a:pPr algn="ctr"/>
            <a:r>
              <a:rPr lang="fr-FR" dirty="0"/>
              <a:t>2 SEO</a:t>
            </a:r>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358302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20</a:t>
            </a:fld>
            <a:endParaRPr lang="fr-FR"/>
          </a:p>
        </p:txBody>
      </p:sp>
      <p:grpSp>
        <p:nvGrpSpPr>
          <p:cNvPr id="35" name="Groupe 34"/>
          <p:cNvGrpSpPr/>
          <p:nvPr/>
        </p:nvGrpSpPr>
        <p:grpSpPr>
          <a:xfrm>
            <a:off x="326887" y="2584453"/>
            <a:ext cx="4464094" cy="1207712"/>
            <a:chOff x="326887" y="2584453"/>
            <a:chExt cx="4464094" cy="1207712"/>
          </a:xfrm>
        </p:grpSpPr>
        <p:sp>
          <p:nvSpPr>
            <p:cNvPr id="9" name="ZoneTexte 8"/>
            <p:cNvSpPr txBox="1"/>
            <p:nvPr/>
          </p:nvSpPr>
          <p:spPr>
            <a:xfrm>
              <a:off x="326887" y="3026608"/>
              <a:ext cx="1477840" cy="646331"/>
            </a:xfrm>
            <a:prstGeom prst="rect">
              <a:avLst/>
            </a:prstGeom>
            <a:noFill/>
          </p:spPr>
          <p:txBody>
            <a:bodyPr wrap="none" rtlCol="0">
              <a:spAutoFit/>
            </a:bodyPr>
            <a:lstStyle/>
            <a:p>
              <a:pPr algn="ctr"/>
              <a:r>
                <a:rPr lang="fr-FR" dirty="0"/>
                <a:t>Web designer</a:t>
              </a:r>
            </a:p>
            <a:p>
              <a:pPr algn="ctr"/>
              <a:r>
                <a:rPr lang="fr-FR" dirty="0"/>
                <a:t>(full </a:t>
              </a:r>
              <a:r>
                <a:rPr lang="fr-FR" dirty="0" err="1"/>
                <a:t>rights</a:t>
              </a:r>
              <a:r>
                <a:rPr lang="fr-FR" dirty="0"/>
                <a:t>)</a:t>
              </a:r>
            </a:p>
          </p:txBody>
        </p:sp>
        <p:grpSp>
          <p:nvGrpSpPr>
            <p:cNvPr id="33" name="Groupe 32"/>
            <p:cNvGrpSpPr/>
            <p:nvPr/>
          </p:nvGrpSpPr>
          <p:grpSpPr>
            <a:xfrm>
              <a:off x="1878533" y="2584453"/>
              <a:ext cx="2912448" cy="1207712"/>
              <a:chOff x="1878533" y="2584453"/>
              <a:chExt cx="2912448" cy="1207712"/>
            </a:xfrm>
          </p:grpSpPr>
          <p:cxnSp>
            <p:nvCxnSpPr>
              <p:cNvPr id="11" name="Connecteur droit avec flèche 10"/>
              <p:cNvCxnSpPr>
                <a:stCxn id="12" idx="3"/>
              </p:cNvCxnSpPr>
              <p:nvPr/>
            </p:nvCxnSpPr>
            <p:spPr>
              <a:xfrm>
                <a:off x="3169504" y="3118055"/>
                <a:ext cx="1621477" cy="67411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2"/>
              <a:stretch>
                <a:fillRect/>
              </a:stretch>
            </p:blipFill>
            <p:spPr>
              <a:xfrm>
                <a:off x="1878533" y="2584453"/>
                <a:ext cx="1290971" cy="1067203"/>
              </a:xfrm>
              <a:prstGeom prst="rect">
                <a:avLst/>
              </a:prstGeom>
            </p:spPr>
          </p:pic>
        </p:grpSp>
      </p:grpSp>
      <p:sp>
        <p:nvSpPr>
          <p:cNvPr id="19" name="ZoneTexte 18"/>
          <p:cNvSpPr txBox="1"/>
          <p:nvPr/>
        </p:nvSpPr>
        <p:spPr>
          <a:xfrm>
            <a:off x="8836967" y="1794507"/>
            <a:ext cx="1925207" cy="461665"/>
          </a:xfrm>
          <a:prstGeom prst="rect">
            <a:avLst/>
          </a:prstGeom>
          <a:noFill/>
        </p:spPr>
        <p:txBody>
          <a:bodyPr wrap="none" rtlCol="0">
            <a:spAutoFit/>
          </a:bodyPr>
          <a:lstStyle/>
          <a:p>
            <a:r>
              <a:rPr lang="fr-FR" sz="2400" dirty="0"/>
              <a:t>Internet </a:t>
            </a:r>
            <a:r>
              <a:rPr lang="fr-FR" sz="2400" dirty="0" err="1"/>
              <a:t>users</a:t>
            </a:r>
            <a:endParaRPr lang="fr-FR" sz="2400" dirty="0"/>
          </a:p>
        </p:txBody>
      </p:sp>
      <p:grpSp>
        <p:nvGrpSpPr>
          <p:cNvPr id="34" name="Groupe 33"/>
          <p:cNvGrpSpPr/>
          <p:nvPr/>
        </p:nvGrpSpPr>
        <p:grpSpPr>
          <a:xfrm>
            <a:off x="7599970" y="2584453"/>
            <a:ext cx="2868640" cy="3768812"/>
            <a:chOff x="7599970" y="2584453"/>
            <a:chExt cx="2868640" cy="3768812"/>
          </a:xfrm>
        </p:grpSpPr>
        <p:pic>
          <p:nvPicPr>
            <p:cNvPr id="17" name="Image 16"/>
            <p:cNvPicPr>
              <a:picLocks noChangeAspect="1"/>
            </p:cNvPicPr>
            <p:nvPr/>
          </p:nvPicPr>
          <p:blipFill>
            <a:blip r:embed="rId3"/>
            <a:stretch>
              <a:fillRect/>
            </a:stretch>
          </p:blipFill>
          <p:spPr>
            <a:xfrm>
              <a:off x="9149272" y="3904657"/>
              <a:ext cx="1300599" cy="1098188"/>
            </a:xfrm>
            <a:prstGeom prst="rect">
              <a:avLst/>
            </a:prstGeom>
          </p:spPr>
        </p:pic>
        <p:pic>
          <p:nvPicPr>
            <p:cNvPr id="15" name="Image 14"/>
            <p:cNvPicPr>
              <a:picLocks noChangeAspect="1"/>
            </p:cNvPicPr>
            <p:nvPr/>
          </p:nvPicPr>
          <p:blipFill rotWithShape="1">
            <a:blip r:embed="rId4" cstate="print"/>
            <a:srcRect l="7999"/>
            <a:stretch/>
          </p:blipFill>
          <p:spPr>
            <a:xfrm>
              <a:off x="9112076" y="5309334"/>
              <a:ext cx="1356534" cy="1043931"/>
            </a:xfrm>
            <a:prstGeom prst="rect">
              <a:avLst/>
            </a:prstGeom>
          </p:spPr>
        </p:pic>
        <p:pic>
          <p:nvPicPr>
            <p:cNvPr id="16" name="Image 15"/>
            <p:cNvPicPr>
              <a:picLocks noChangeAspect="1"/>
            </p:cNvPicPr>
            <p:nvPr/>
          </p:nvPicPr>
          <p:blipFill>
            <a:blip r:embed="rId5"/>
            <a:stretch>
              <a:fillRect/>
            </a:stretch>
          </p:blipFill>
          <p:spPr>
            <a:xfrm>
              <a:off x="9149272" y="2584453"/>
              <a:ext cx="1300599" cy="1060918"/>
            </a:xfrm>
            <a:prstGeom prst="rect">
              <a:avLst/>
            </a:prstGeom>
          </p:spPr>
        </p:pic>
        <p:cxnSp>
          <p:nvCxnSpPr>
            <p:cNvPr id="22" name="Connecteur droit avec flèche 21"/>
            <p:cNvCxnSpPr>
              <a:stCxn id="16" idx="1"/>
            </p:cNvCxnSpPr>
            <p:nvPr/>
          </p:nvCxnSpPr>
          <p:spPr>
            <a:xfrm flipH="1">
              <a:off x="7599970" y="3114912"/>
              <a:ext cx="1549302" cy="67725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7" idx="1"/>
              <a:endCxn id="8" idx="3"/>
            </p:cNvCxnSpPr>
            <p:nvPr/>
          </p:nvCxnSpPr>
          <p:spPr>
            <a:xfrm flipH="1">
              <a:off x="7662367" y="4453751"/>
              <a:ext cx="1486905" cy="1928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15" idx="1"/>
            </p:cNvCxnSpPr>
            <p:nvPr/>
          </p:nvCxnSpPr>
          <p:spPr>
            <a:xfrm flipH="1" flipV="1">
              <a:off x="7662367" y="5173428"/>
              <a:ext cx="1449709" cy="65787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ZoneTexte 30"/>
          <p:cNvSpPr txBox="1"/>
          <p:nvPr/>
        </p:nvSpPr>
        <p:spPr>
          <a:xfrm>
            <a:off x="5602178" y="1786901"/>
            <a:ext cx="987643" cy="461665"/>
          </a:xfrm>
          <a:prstGeom prst="rect">
            <a:avLst/>
          </a:prstGeom>
          <a:noFill/>
        </p:spPr>
        <p:txBody>
          <a:bodyPr wrap="none" rtlCol="0">
            <a:spAutoFit/>
          </a:bodyPr>
          <a:lstStyle/>
          <a:p>
            <a:r>
              <a:rPr lang="fr-FR" sz="2400" dirty="0"/>
              <a:t>Server</a:t>
            </a:r>
          </a:p>
        </p:txBody>
      </p:sp>
      <p:sp>
        <p:nvSpPr>
          <p:cNvPr id="1024" name="ZoneTexte 1023"/>
          <p:cNvSpPr txBox="1"/>
          <p:nvPr/>
        </p:nvSpPr>
        <p:spPr>
          <a:xfrm>
            <a:off x="90013" y="1763161"/>
            <a:ext cx="3648371" cy="461665"/>
          </a:xfrm>
          <a:prstGeom prst="rect">
            <a:avLst/>
          </a:prstGeom>
          <a:noFill/>
        </p:spPr>
        <p:txBody>
          <a:bodyPr wrap="none" rtlCol="0">
            <a:spAutoFit/>
          </a:bodyPr>
          <a:lstStyle/>
          <a:p>
            <a:r>
              <a:rPr lang="fr-FR" sz="2400" dirty="0" err="1"/>
              <a:t>Website</a:t>
            </a:r>
            <a:r>
              <a:rPr lang="fr-FR" sz="2400" dirty="0"/>
              <a:t> designer, </a:t>
            </a:r>
            <a:r>
              <a:rPr lang="fr-FR" sz="2400" dirty="0" err="1"/>
              <a:t>redactors</a:t>
            </a:r>
            <a:endParaRPr lang="fr-FR" sz="2400" dirty="0"/>
          </a:p>
        </p:txBody>
      </p:sp>
      <p:grpSp>
        <p:nvGrpSpPr>
          <p:cNvPr id="32" name="Groupe 31"/>
          <p:cNvGrpSpPr/>
          <p:nvPr/>
        </p:nvGrpSpPr>
        <p:grpSpPr>
          <a:xfrm>
            <a:off x="4790981" y="3772639"/>
            <a:ext cx="2871386" cy="1401293"/>
            <a:chOff x="4790981" y="3772639"/>
            <a:chExt cx="2871386" cy="1401293"/>
          </a:xfrm>
        </p:grpSpPr>
        <p:pic>
          <p:nvPicPr>
            <p:cNvPr id="8" name="Image 7"/>
            <p:cNvPicPr>
              <a:picLocks noChangeAspect="1"/>
            </p:cNvPicPr>
            <p:nvPr/>
          </p:nvPicPr>
          <p:blipFill rotWithShape="1">
            <a:blip r:embed="rId6"/>
            <a:srcRect b="8066"/>
            <a:stretch/>
          </p:blipFill>
          <p:spPr>
            <a:xfrm>
              <a:off x="5510336" y="3772639"/>
              <a:ext cx="2152031" cy="1400789"/>
            </a:xfrm>
            <a:prstGeom prst="rect">
              <a:avLst/>
            </a:prstGeom>
          </p:spPr>
        </p:pic>
        <p:sp>
          <p:nvSpPr>
            <p:cNvPr id="1029" name="Rectangle 1028"/>
            <p:cNvSpPr/>
            <p:nvPr/>
          </p:nvSpPr>
          <p:spPr>
            <a:xfrm>
              <a:off x="4790981" y="3773144"/>
              <a:ext cx="700644" cy="14007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CMS</a:t>
              </a:r>
            </a:p>
            <a:p>
              <a:pPr algn="ctr"/>
              <a:r>
                <a:rPr lang="fr-FR" dirty="0">
                  <a:solidFill>
                    <a:schemeClr val="bg1"/>
                  </a:solidFill>
                </a:rPr>
                <a:t>software</a:t>
              </a:r>
            </a:p>
          </p:txBody>
        </p:sp>
      </p:grpSp>
      <p:sp>
        <p:nvSpPr>
          <p:cNvPr id="47" name="ZoneTexte 46"/>
          <p:cNvSpPr txBox="1"/>
          <p:nvPr/>
        </p:nvSpPr>
        <p:spPr>
          <a:xfrm>
            <a:off x="10410606" y="4133358"/>
            <a:ext cx="1781394" cy="338554"/>
          </a:xfrm>
          <a:prstGeom prst="rect">
            <a:avLst/>
          </a:prstGeom>
          <a:noFill/>
        </p:spPr>
        <p:txBody>
          <a:bodyPr wrap="square" rtlCol="0">
            <a:spAutoFit/>
          </a:bodyPr>
          <a:lstStyle/>
          <a:p>
            <a:pPr algn="ctr"/>
            <a:r>
              <a:rPr lang="fr-FR" sz="1600" dirty="0"/>
              <a:t>Site </a:t>
            </a:r>
            <a:r>
              <a:rPr lang="fr-FR" sz="1600" dirty="0" err="1"/>
              <a:t>visitors</a:t>
            </a:r>
            <a:endParaRPr lang="fr-FR" sz="1600" dirty="0"/>
          </a:p>
        </p:txBody>
      </p:sp>
      <p:grpSp>
        <p:nvGrpSpPr>
          <p:cNvPr id="36" name="Groupe 35"/>
          <p:cNvGrpSpPr/>
          <p:nvPr/>
        </p:nvGrpSpPr>
        <p:grpSpPr>
          <a:xfrm>
            <a:off x="-196905" y="3909245"/>
            <a:ext cx="4987886" cy="1089013"/>
            <a:chOff x="-196905" y="3909245"/>
            <a:chExt cx="4987886" cy="1089013"/>
          </a:xfrm>
        </p:grpSpPr>
        <p:sp>
          <p:nvSpPr>
            <p:cNvPr id="43" name="ZoneTexte 42"/>
            <p:cNvSpPr txBox="1"/>
            <p:nvPr/>
          </p:nvSpPr>
          <p:spPr>
            <a:xfrm>
              <a:off x="-196905" y="4259166"/>
              <a:ext cx="2303814" cy="584775"/>
            </a:xfrm>
            <a:prstGeom prst="rect">
              <a:avLst/>
            </a:prstGeom>
            <a:noFill/>
          </p:spPr>
          <p:txBody>
            <a:bodyPr wrap="square" rtlCol="0">
              <a:spAutoFit/>
            </a:bodyPr>
            <a:lstStyle/>
            <a:p>
              <a:pPr algn="ctr"/>
              <a:r>
                <a:rPr lang="fr-FR" sz="1600" dirty="0"/>
                <a:t>Content </a:t>
              </a:r>
              <a:r>
                <a:rPr lang="fr-FR" sz="1600" dirty="0" err="1"/>
                <a:t>contributors</a:t>
              </a:r>
              <a:endParaRPr lang="fr-FR" sz="1600" dirty="0"/>
            </a:p>
            <a:p>
              <a:pPr algn="ctr"/>
              <a:r>
                <a:rPr lang="fr-FR" sz="1600" dirty="0"/>
                <a:t>(</a:t>
              </a:r>
              <a:r>
                <a:rPr lang="fr-FR" sz="1600" dirty="0" err="1"/>
                <a:t>limited</a:t>
              </a:r>
              <a:r>
                <a:rPr lang="fr-FR" sz="1600" dirty="0"/>
                <a:t> </a:t>
              </a:r>
              <a:r>
                <a:rPr lang="fr-FR" sz="1600" dirty="0" err="1"/>
                <a:t>rights</a:t>
              </a:r>
              <a:r>
                <a:rPr lang="fr-FR" sz="1600" dirty="0"/>
                <a:t>)</a:t>
              </a:r>
            </a:p>
          </p:txBody>
        </p:sp>
        <p:pic>
          <p:nvPicPr>
            <p:cNvPr id="1036" name="Image 1035"/>
            <p:cNvPicPr>
              <a:picLocks noChangeAspect="1"/>
            </p:cNvPicPr>
            <p:nvPr/>
          </p:nvPicPr>
          <p:blipFill>
            <a:blip r:embed="rId7"/>
            <a:stretch>
              <a:fillRect/>
            </a:stretch>
          </p:blipFill>
          <p:spPr>
            <a:xfrm>
              <a:off x="1897834" y="3909245"/>
              <a:ext cx="1311765" cy="1089013"/>
            </a:xfrm>
            <a:prstGeom prst="rect">
              <a:avLst/>
            </a:prstGeom>
          </p:spPr>
        </p:pic>
        <p:cxnSp>
          <p:nvCxnSpPr>
            <p:cNvPr id="1053" name="Connecteur droit avec flèche 1052"/>
            <p:cNvCxnSpPr>
              <a:stCxn id="1036" idx="3"/>
              <a:endCxn id="1029" idx="1"/>
            </p:cNvCxnSpPr>
            <p:nvPr/>
          </p:nvCxnSpPr>
          <p:spPr>
            <a:xfrm>
              <a:off x="3209599" y="4453752"/>
              <a:ext cx="1581382" cy="19786"/>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e 36"/>
          <p:cNvGrpSpPr/>
          <p:nvPr/>
        </p:nvGrpSpPr>
        <p:grpSpPr>
          <a:xfrm>
            <a:off x="-102855" y="5184458"/>
            <a:ext cx="4893836" cy="1190705"/>
            <a:chOff x="-102855" y="5184458"/>
            <a:chExt cx="4893836" cy="1190705"/>
          </a:xfrm>
        </p:grpSpPr>
        <p:sp>
          <p:nvSpPr>
            <p:cNvPr id="46" name="ZoneTexte 45"/>
            <p:cNvSpPr txBox="1"/>
            <p:nvPr/>
          </p:nvSpPr>
          <p:spPr>
            <a:xfrm>
              <a:off x="-102855" y="5549375"/>
              <a:ext cx="2303814" cy="584775"/>
            </a:xfrm>
            <a:prstGeom prst="rect">
              <a:avLst/>
            </a:prstGeom>
            <a:noFill/>
          </p:spPr>
          <p:txBody>
            <a:bodyPr wrap="square" rtlCol="0">
              <a:spAutoFit/>
            </a:bodyPr>
            <a:lstStyle/>
            <a:p>
              <a:pPr algn="ctr"/>
              <a:r>
                <a:rPr lang="fr-FR" sz="1600" dirty="0"/>
                <a:t>Editors</a:t>
              </a:r>
            </a:p>
            <a:p>
              <a:pPr algn="ctr"/>
              <a:r>
                <a:rPr lang="fr-FR" sz="1600" dirty="0"/>
                <a:t>(</a:t>
              </a:r>
              <a:r>
                <a:rPr lang="fr-FR" sz="1600" dirty="0" err="1"/>
                <a:t>moderate</a:t>
              </a:r>
              <a:r>
                <a:rPr lang="fr-FR" sz="1600" dirty="0"/>
                <a:t> </a:t>
              </a:r>
              <a:r>
                <a:rPr lang="fr-FR" sz="1600" dirty="0" err="1"/>
                <a:t>rigths</a:t>
              </a:r>
              <a:r>
                <a:rPr lang="fr-FR" sz="1600" dirty="0"/>
                <a:t>)</a:t>
              </a:r>
            </a:p>
          </p:txBody>
        </p:sp>
        <p:pic>
          <p:nvPicPr>
            <p:cNvPr id="1038" name="Image 1037"/>
            <p:cNvPicPr>
              <a:picLocks noChangeAspect="1"/>
            </p:cNvPicPr>
            <p:nvPr/>
          </p:nvPicPr>
          <p:blipFill>
            <a:blip r:embed="rId8"/>
            <a:stretch>
              <a:fillRect/>
            </a:stretch>
          </p:blipFill>
          <p:spPr>
            <a:xfrm>
              <a:off x="1914199" y="5308363"/>
              <a:ext cx="1295400" cy="1066800"/>
            </a:xfrm>
            <a:prstGeom prst="rect">
              <a:avLst/>
            </a:prstGeom>
          </p:spPr>
        </p:pic>
        <p:cxnSp>
          <p:nvCxnSpPr>
            <p:cNvPr id="1055" name="Connecteur droit avec flèche 1054"/>
            <p:cNvCxnSpPr>
              <a:stCxn id="1038" idx="3"/>
            </p:cNvCxnSpPr>
            <p:nvPr/>
          </p:nvCxnSpPr>
          <p:spPr>
            <a:xfrm flipV="1">
              <a:off x="3209599" y="5184458"/>
              <a:ext cx="1581382" cy="65730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8" name="Rectangle à coins arrondis 37"/>
          <p:cNvSpPr/>
          <p:nvPr/>
        </p:nvSpPr>
        <p:spPr>
          <a:xfrm>
            <a:off x="3385457" y="212982"/>
            <a:ext cx="5247904" cy="831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What</a:t>
            </a:r>
            <a:r>
              <a:rPr lang="fr-FR" dirty="0"/>
              <a:t> </a:t>
            </a:r>
            <a:r>
              <a:rPr lang="fr-FR" dirty="0" err="1"/>
              <a:t>is</a:t>
            </a:r>
            <a:r>
              <a:rPr lang="fr-FR" dirty="0"/>
              <a:t> a CMS ?</a:t>
            </a:r>
          </a:p>
          <a:p>
            <a:pPr algn="ctr"/>
            <a:r>
              <a:rPr lang="fr-FR" dirty="0"/>
              <a:t>(</a:t>
            </a:r>
            <a:r>
              <a:rPr lang="fr-FR" dirty="0" err="1"/>
              <a:t>wordpress</a:t>
            </a:r>
            <a:r>
              <a:rPr lang="fr-FR" dirty="0"/>
              <a:t>, </a:t>
            </a:r>
            <a:r>
              <a:rPr lang="fr-FR" dirty="0" err="1"/>
              <a:t>drupal</a:t>
            </a:r>
            <a:r>
              <a:rPr lang="fr-FR" dirty="0"/>
              <a:t>, </a:t>
            </a:r>
            <a:r>
              <a:rPr lang="fr-FR" dirty="0" err="1"/>
              <a:t>joomla</a:t>
            </a:r>
            <a:r>
              <a:rPr lang="fr-FR" dirty="0"/>
              <a:t>, </a:t>
            </a:r>
            <a:r>
              <a:rPr lang="fr-FR" dirty="0" err="1"/>
              <a:t>dotclear</a:t>
            </a:r>
            <a:r>
              <a:rPr lang="fr-FR" dirty="0"/>
              <a:t>…)</a:t>
            </a:r>
          </a:p>
        </p:txBody>
      </p:sp>
      <p:sp>
        <p:nvSpPr>
          <p:cNvPr id="2" name="Rectangle 1">
            <a:extLst>
              <a:ext uri="{FF2B5EF4-FFF2-40B4-BE49-F238E27FC236}">
                <a16:creationId xmlns:a16="http://schemas.microsoft.com/office/drawing/2014/main" id="{313CE315-7B60-4909-AC26-AE9CDD9490D2}"/>
              </a:ext>
            </a:extLst>
          </p:cNvPr>
          <p:cNvSpPr/>
          <p:nvPr/>
        </p:nvSpPr>
        <p:spPr>
          <a:xfrm>
            <a:off x="3507213" y="1012503"/>
            <a:ext cx="5177571" cy="369332"/>
          </a:xfrm>
          <a:prstGeom prst="rect">
            <a:avLst/>
          </a:prstGeom>
        </p:spPr>
        <p:txBody>
          <a:bodyPr wrap="none">
            <a:spAutoFit/>
          </a:bodyPr>
          <a:lstStyle/>
          <a:p>
            <a:r>
              <a:rPr lang="en-US" dirty="0"/>
              <a:t>it is a software design to create and maintain website</a:t>
            </a:r>
            <a:endParaRPr lang="fr-FR" dirty="0"/>
          </a:p>
        </p:txBody>
      </p:sp>
      <p:sp>
        <p:nvSpPr>
          <p:cNvPr id="39" name="Rectangle 38"/>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6837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1024" grpId="0"/>
      <p:bldP spid="4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21</a:t>
            </a:fld>
            <a:endParaRPr lang="fr-FR"/>
          </a:p>
        </p:txBody>
      </p:sp>
      <p:sp>
        <p:nvSpPr>
          <p:cNvPr id="8" name="Rectangle 7"/>
          <p:cNvSpPr/>
          <p:nvPr/>
        </p:nvSpPr>
        <p:spPr>
          <a:xfrm>
            <a:off x="3696387" y="523712"/>
            <a:ext cx="4509889" cy="523220"/>
          </a:xfrm>
          <a:prstGeom prst="rect">
            <a:avLst/>
          </a:prstGeom>
        </p:spPr>
        <p:txBody>
          <a:bodyPr wrap="none">
            <a:spAutoFit/>
          </a:bodyPr>
          <a:lstStyle/>
          <a:p>
            <a:r>
              <a:rPr lang="en-US" sz="2800" dirty="0"/>
              <a:t>Your tools for our workshop…</a:t>
            </a:r>
            <a:endParaRPr lang="fr-FR" sz="2800" dirty="0"/>
          </a:p>
        </p:txBody>
      </p:sp>
      <p:sp>
        <p:nvSpPr>
          <p:cNvPr id="9" name="Rectangle 8"/>
          <p:cNvSpPr/>
          <p:nvPr/>
        </p:nvSpPr>
        <p:spPr>
          <a:xfrm>
            <a:off x="673894" y="1909909"/>
            <a:ext cx="10554874" cy="5330434"/>
          </a:xfrm>
          <a:prstGeom prst="rect">
            <a:avLst/>
          </a:prstGeom>
        </p:spPr>
        <p:txBody>
          <a:bodyPr wrap="square">
            <a:spAutoFit/>
          </a:bodyPr>
          <a:lstStyle/>
          <a:p>
            <a:pPr algn="ct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Here is your domain name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www.wine1901.cariou.eu</a:t>
            </a:r>
            <a:r>
              <a:rPr lang="fr-FR" dirty="0">
                <a:latin typeface="Calibri" panose="020F0502020204030204" pitchFamily="34" charset="0"/>
                <a:ea typeface="Calibri" panose="020F0502020204030204" pitchFamily="34" charset="0"/>
                <a:cs typeface="Times New Roman" panose="02020603050405020304" pitchFamily="18" charset="0"/>
              </a:rPr>
              <a:t> login: group01  code/</a:t>
            </a:r>
            <a:r>
              <a:rPr lang="fr-FR" dirty="0" err="1">
                <a:latin typeface="Calibri" panose="020F0502020204030204" pitchFamily="34" charset="0"/>
                <a:ea typeface="Calibri" panose="020F0502020204030204" pitchFamily="34" charset="0"/>
                <a:cs typeface="Times New Roman" panose="02020603050405020304" pitchFamily="18" charset="0"/>
              </a:rPr>
              <a:t>password</a:t>
            </a:r>
            <a:r>
              <a:rPr lang="fr-FR" dirty="0">
                <a:latin typeface="Calibri" panose="020F0502020204030204" pitchFamily="34" charset="0"/>
                <a:ea typeface="Calibri" panose="020F0502020204030204" pitchFamily="34" charset="0"/>
                <a:cs typeface="Times New Roman" panose="02020603050405020304" pitchFamily="18" charset="0"/>
              </a:rPr>
              <a:t> : Code001!</a:t>
            </a:r>
          </a:p>
          <a:p>
            <a:pPr algn="ctr">
              <a:lnSpc>
                <a:spcPct val="115000"/>
              </a:lnSpc>
              <a:spcAft>
                <a:spcPts val="1000"/>
              </a:spcAft>
            </a:pPr>
            <a:r>
              <a:rPr lang="fr-FR"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www.wine1902.cariou.eu</a:t>
            </a:r>
            <a:r>
              <a:rPr lang="fr-FR" dirty="0">
                <a:latin typeface="Calibri" panose="020F0502020204030204" pitchFamily="34" charset="0"/>
                <a:ea typeface="Calibri" panose="020F0502020204030204" pitchFamily="34" charset="0"/>
                <a:cs typeface="Times New Roman" panose="02020603050405020304" pitchFamily="18" charset="0"/>
              </a:rPr>
              <a:t> login : group02  code/</a:t>
            </a:r>
            <a:r>
              <a:rPr lang="fr-FR" dirty="0" err="1">
                <a:latin typeface="Calibri" panose="020F0502020204030204" pitchFamily="34" charset="0"/>
                <a:ea typeface="Calibri" panose="020F0502020204030204" pitchFamily="34" charset="0"/>
                <a:cs typeface="Times New Roman" panose="02020603050405020304" pitchFamily="18" charset="0"/>
              </a:rPr>
              <a:t>password</a:t>
            </a:r>
            <a:r>
              <a:rPr lang="fr-FR" dirty="0">
                <a:latin typeface="Calibri" panose="020F0502020204030204" pitchFamily="34" charset="0"/>
                <a:ea typeface="Calibri" panose="020F0502020204030204" pitchFamily="34" charset="0"/>
                <a:cs typeface="Times New Roman" panose="02020603050405020304" pitchFamily="18" charset="0"/>
              </a:rPr>
              <a:t> : Code002!</a:t>
            </a:r>
          </a:p>
          <a:p>
            <a:pPr algn="ct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and so on until the number 12 (…group12….Code012!)</a:t>
            </a:r>
          </a:p>
          <a:p>
            <a:pPr algn="ct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You must not change the domain name (don’t try) and don’t change login and password (I use them to check your work)</a:t>
            </a:r>
          </a:p>
          <a:p>
            <a:endParaRPr lang="en-US" dirty="0"/>
          </a:p>
          <a:p>
            <a:r>
              <a:rPr lang="en-US" dirty="0"/>
              <a:t>You will use WordPress. You must choose a simple, responsive template (discover, try…but  I recommend you choose “twenty nineteen”. If you choose another theme you may need to change it in a few weeks)</a:t>
            </a:r>
          </a:p>
          <a:p>
            <a:endParaRPr lang="en-US" dirty="0"/>
          </a:p>
          <a:p>
            <a:endParaRPr lang="fr-FR" dirty="0"/>
          </a:p>
          <a:p>
            <a:r>
              <a:rPr lang="en-US" dirty="0"/>
              <a:t>(To get the </a:t>
            </a:r>
            <a:r>
              <a:rPr lang="en-US" b="1" dirty="0"/>
              <a:t>English version of WordPress</a:t>
            </a:r>
            <a:r>
              <a:rPr lang="en-US" dirty="0"/>
              <a:t> it is necessary to proceed in the following way: “tableau de </a:t>
            </a:r>
            <a:r>
              <a:rPr lang="en-US" dirty="0" err="1"/>
              <a:t>bord</a:t>
            </a:r>
            <a:r>
              <a:rPr lang="en-US" dirty="0"/>
              <a:t>” →”</a:t>
            </a:r>
            <a:r>
              <a:rPr lang="en-US" dirty="0" err="1"/>
              <a:t>reglage</a:t>
            </a:r>
            <a:r>
              <a:rPr lang="en-US" dirty="0"/>
              <a:t>”→”general”→ bottom line “langue du site” → “English”) </a:t>
            </a:r>
            <a:endParaRPr lang="fr-FR" dirty="0"/>
          </a:p>
          <a:p>
            <a:pPr algn="ctr">
              <a:lnSpc>
                <a:spcPct val="115000"/>
              </a:lnSpc>
              <a:spcAft>
                <a:spcPts val="10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0112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22</a:t>
            </a:fld>
            <a:endParaRPr lang="fr-FR"/>
          </a:p>
        </p:txBody>
      </p:sp>
      <p:sp>
        <p:nvSpPr>
          <p:cNvPr id="7" name="Rectangle 6"/>
          <p:cNvSpPr/>
          <p:nvPr/>
        </p:nvSpPr>
        <p:spPr>
          <a:xfrm>
            <a:off x="736270" y="490139"/>
            <a:ext cx="10937566" cy="4247317"/>
          </a:xfrm>
          <a:prstGeom prst="rect">
            <a:avLst/>
          </a:prstGeom>
        </p:spPr>
        <p:txBody>
          <a:bodyPr wrap="square">
            <a:spAutoFit/>
          </a:bodyPr>
          <a:lstStyle/>
          <a:p>
            <a:r>
              <a:rPr lang="en-US" sz="2400" dirty="0"/>
              <a:t>You must create and then write, update a website on the topic of your choice: the topic must by in relation with wine tourism in France.</a:t>
            </a:r>
          </a:p>
          <a:p>
            <a:endParaRPr lang="en-US" sz="2400" dirty="0"/>
          </a:p>
          <a:p>
            <a:r>
              <a:rPr lang="en-US" dirty="0"/>
              <a:t>Example:</a:t>
            </a:r>
          </a:p>
          <a:p>
            <a:r>
              <a:rPr lang="en-US" dirty="0"/>
              <a:t>- Wine tourism in Bordeaux</a:t>
            </a:r>
          </a:p>
          <a:p>
            <a:r>
              <a:rPr lang="en-US" dirty="0"/>
              <a:t>- Wine tourism for Israelites customers</a:t>
            </a:r>
          </a:p>
          <a:p>
            <a:r>
              <a:rPr lang="en-US" dirty="0"/>
              <a:t>- Family in the Languedoc vineyard</a:t>
            </a:r>
          </a:p>
          <a:p>
            <a:r>
              <a:rPr lang="en-US" dirty="0"/>
              <a:t>- Modern art in French vineyard</a:t>
            </a:r>
          </a:p>
          <a:p>
            <a:r>
              <a:rPr lang="en-US" dirty="0"/>
              <a:t>- Wine tourism ecological</a:t>
            </a:r>
          </a:p>
          <a:p>
            <a:r>
              <a:rPr lang="en-US" dirty="0"/>
              <a:t>- Wine tourism on horseback</a:t>
            </a:r>
          </a:p>
          <a:p>
            <a:r>
              <a:rPr lang="en-US" dirty="0"/>
              <a:t>- The discovery of Burgundy vineyard</a:t>
            </a:r>
          </a:p>
          <a:p>
            <a:r>
              <a:rPr lang="en-US" dirty="0"/>
              <a:t>- Modern architecture in the Bordeaux vineyard</a:t>
            </a:r>
          </a:p>
          <a:p>
            <a:r>
              <a:rPr lang="en-US" dirty="0"/>
              <a:t>- Wine tourism in the </a:t>
            </a:r>
            <a:r>
              <a:rPr lang="en-US" dirty="0" err="1"/>
              <a:t>Médoc</a:t>
            </a:r>
            <a:endParaRPr lang="en-US" dirty="0"/>
          </a:p>
          <a:p>
            <a:r>
              <a:rPr lang="en-US" dirty="0"/>
              <a:t>- The secrets of the Aquitaine vineyard…………… …..  …</a:t>
            </a:r>
            <a:endParaRPr lang="fr-FR" dirty="0"/>
          </a:p>
        </p:txBody>
      </p:sp>
      <p:sp>
        <p:nvSpPr>
          <p:cNvPr id="8" name="Rectangle 7"/>
          <p:cNvSpPr/>
          <p:nvPr/>
        </p:nvSpPr>
        <p:spPr>
          <a:xfrm>
            <a:off x="587141" y="5755812"/>
            <a:ext cx="10791480" cy="523220"/>
          </a:xfrm>
          <a:prstGeom prst="rect">
            <a:avLst/>
          </a:prstGeom>
        </p:spPr>
        <p:txBody>
          <a:bodyPr wrap="none">
            <a:spAutoFit/>
          </a:bodyPr>
          <a:lstStyle/>
          <a:p>
            <a:r>
              <a:rPr lang="en-US" sz="2800" dirty="0"/>
              <a:t>You must then complete the form “Presentation of your website project”</a:t>
            </a:r>
            <a:endParaRPr lang="fr-FR" sz="2800" dirty="0"/>
          </a:p>
        </p:txBody>
      </p:sp>
      <p:sp>
        <p:nvSpPr>
          <p:cNvPr id="9" name="Rectangle 8"/>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6421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23</a:t>
            </a:fld>
            <a:endParaRPr lang="fr-FR"/>
          </a:p>
        </p:txBody>
      </p:sp>
      <p:pic>
        <p:nvPicPr>
          <p:cNvPr id="7" name="Image 6"/>
          <p:cNvPicPr>
            <a:picLocks noChangeAspect="1"/>
          </p:cNvPicPr>
          <p:nvPr/>
        </p:nvPicPr>
        <p:blipFill>
          <a:blip r:embed="rId2"/>
          <a:stretch>
            <a:fillRect/>
          </a:stretch>
        </p:blipFill>
        <p:spPr>
          <a:xfrm>
            <a:off x="6580421" y="1989923"/>
            <a:ext cx="5172075" cy="2724150"/>
          </a:xfrm>
          <a:prstGeom prst="rect">
            <a:avLst/>
          </a:prstGeom>
        </p:spPr>
      </p:pic>
      <p:sp>
        <p:nvSpPr>
          <p:cNvPr id="9" name="Rectangle 8"/>
          <p:cNvSpPr/>
          <p:nvPr/>
        </p:nvSpPr>
        <p:spPr>
          <a:xfrm>
            <a:off x="1066643" y="3167332"/>
            <a:ext cx="4014048" cy="369332"/>
          </a:xfrm>
          <a:prstGeom prst="rect">
            <a:avLst/>
          </a:prstGeom>
        </p:spPr>
        <p:txBody>
          <a:bodyPr wrap="none">
            <a:spAutoFit/>
          </a:bodyPr>
          <a:lstStyle/>
          <a:p>
            <a:pPr algn="ctr"/>
            <a:r>
              <a:rPr lang="en-US" dirty="0"/>
              <a:t>Be careful when you install a new plugin:</a:t>
            </a:r>
          </a:p>
        </p:txBody>
      </p:sp>
      <p:sp>
        <p:nvSpPr>
          <p:cNvPr id="10" name="Ellipse 9"/>
          <p:cNvSpPr/>
          <p:nvPr/>
        </p:nvSpPr>
        <p:spPr>
          <a:xfrm>
            <a:off x="6314173" y="3840480"/>
            <a:ext cx="2098307" cy="5005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9645366" y="3907856"/>
            <a:ext cx="2098307" cy="3449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863056" y="4213559"/>
            <a:ext cx="2880617" cy="3584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7328032" y="1513572"/>
            <a:ext cx="3930472" cy="3676851"/>
            <a:chOff x="7328032" y="1513572"/>
            <a:chExt cx="3930472" cy="3676851"/>
          </a:xfrm>
        </p:grpSpPr>
        <p:cxnSp>
          <p:nvCxnSpPr>
            <p:cNvPr id="14" name="Connecteur droit 13"/>
            <p:cNvCxnSpPr/>
            <p:nvPr/>
          </p:nvCxnSpPr>
          <p:spPr>
            <a:xfrm>
              <a:off x="7328032" y="1513572"/>
              <a:ext cx="3676851" cy="36768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7581653" y="1513572"/>
              <a:ext cx="3676851" cy="36768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6601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758" y="92598"/>
            <a:ext cx="11740368" cy="645107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a:t>Basic </a:t>
            </a:r>
            <a:r>
              <a:rPr lang="fr-FR" sz="2400" dirty="0" err="1"/>
              <a:t>tips</a:t>
            </a:r>
            <a:r>
              <a:rPr lang="fr-FR" sz="2400" dirty="0"/>
              <a:t>:</a:t>
            </a:r>
          </a:p>
          <a:p>
            <a:endParaRPr lang="fr-FR" dirty="0"/>
          </a:p>
          <a:p>
            <a:pPr marL="285750" indent="-285750">
              <a:buFontTx/>
              <a:buChar char="-"/>
            </a:pPr>
            <a:r>
              <a:rPr lang="en-US" dirty="0"/>
              <a:t>The content of your website (WS) must be in </a:t>
            </a:r>
            <a:r>
              <a:rPr lang="en-US" sz="2000" b="1" dirty="0"/>
              <a:t>coherence with the marketing strategy of your “company” </a:t>
            </a:r>
            <a:r>
              <a:rPr lang="en-US" dirty="0"/>
              <a:t>(strategic objectives, marketing objectives, reference universe, axes of differentiation, objectives of communication, tone, editorial line, graphic charter ...)</a:t>
            </a:r>
          </a:p>
          <a:p>
            <a:pPr marL="285750" indent="-285750">
              <a:buFontTx/>
              <a:buChar char="-"/>
            </a:pPr>
            <a:endParaRPr lang="fr-FR" dirty="0"/>
          </a:p>
          <a:p>
            <a:pPr marL="285750" indent="-285750">
              <a:buFontTx/>
              <a:buChar char="-"/>
            </a:pPr>
            <a:r>
              <a:rPr lang="en-US" sz="2000" b="1" dirty="0"/>
              <a:t>Define objectives </a:t>
            </a:r>
            <a:r>
              <a:rPr lang="en-US" dirty="0"/>
              <a:t>(measurable and achievable) for your WB: why a WS (what will the public do, what does he want to find ... put the user first: "customer centric" and not "student centric")? development of notoriety? Image of the company / products? Sales?</a:t>
            </a:r>
          </a:p>
          <a:p>
            <a:pPr marL="285750" indent="-285750">
              <a:buFontTx/>
              <a:buChar char="-"/>
            </a:pPr>
            <a:endParaRPr lang="fr-FR" dirty="0"/>
          </a:p>
          <a:p>
            <a:pPr marL="285750" indent="-285750">
              <a:buFontTx/>
              <a:buChar char="-"/>
            </a:pPr>
            <a:r>
              <a:rPr lang="en-US" dirty="0"/>
              <a:t>The content of your WB must be complementary to other communication media and in particular other digital media (Facebook, news-letter ...). </a:t>
            </a:r>
            <a:r>
              <a:rPr lang="en-US" sz="2000" b="1" dirty="0"/>
              <a:t>The whole must be COHERENT and COMPLEMENTARY</a:t>
            </a:r>
            <a:r>
              <a:rPr lang="en-US" dirty="0"/>
              <a:t>.</a:t>
            </a:r>
          </a:p>
          <a:p>
            <a:pPr marL="285750" indent="-285750">
              <a:buFontTx/>
              <a:buChar char="-"/>
            </a:pPr>
            <a:endParaRPr lang="fr-FR" dirty="0"/>
          </a:p>
          <a:p>
            <a:pPr marL="285750" indent="-285750">
              <a:buFontTx/>
              <a:buChar char="-"/>
            </a:pPr>
            <a:r>
              <a:rPr lang="en-US" dirty="0"/>
              <a:t>Define an overall structure that is </a:t>
            </a:r>
            <a:r>
              <a:rPr lang="en-US" sz="2000" b="1" dirty="0"/>
              <a:t>simple to understand, practical </a:t>
            </a:r>
            <a:r>
              <a:rPr lang="en-US" dirty="0"/>
              <a:t>(with internal links)</a:t>
            </a:r>
          </a:p>
          <a:p>
            <a:pPr marL="285750" indent="-285750">
              <a:buFontTx/>
              <a:buChar char="-"/>
            </a:pPr>
            <a:endParaRPr lang="fr-FR" dirty="0"/>
          </a:p>
          <a:p>
            <a:pPr marL="285750" indent="-285750">
              <a:buFontTx/>
              <a:buChar char="-"/>
            </a:pPr>
            <a:r>
              <a:rPr lang="en-US" dirty="0"/>
              <a:t>Especially when there are several editors it is necessary to </a:t>
            </a:r>
            <a:r>
              <a:rPr lang="en-US" sz="2000" b="1" dirty="0"/>
              <a:t>establish rules of writing</a:t>
            </a:r>
            <a:r>
              <a:rPr lang="en-US" dirty="0"/>
              <a:t>: for each page define keywords (you also write for the search engines), deliver quality information, relevant information (very relevant titles, impactful ), optimize the structure and simplicity, use a lot of visuals (photos and videos) +++ and hypertext links (external and internal)</a:t>
            </a:r>
            <a:endParaRPr lang="fr-FR" dirty="0"/>
          </a:p>
          <a:p>
            <a:pPr marL="285750" indent="-285750">
              <a:buFontTx/>
              <a:buChar char="-"/>
            </a:pPr>
            <a:r>
              <a:rPr lang="fr-FR" sz="2000" b="1" dirty="0" err="1"/>
              <a:t>Publish</a:t>
            </a:r>
            <a:r>
              <a:rPr lang="fr-FR" sz="2000" b="1" dirty="0"/>
              <a:t> </a:t>
            </a:r>
            <a:r>
              <a:rPr lang="fr-FR" sz="2000" b="1" dirty="0" err="1"/>
              <a:t>regularly</a:t>
            </a:r>
            <a:r>
              <a:rPr lang="fr-FR" sz="2000" b="1" dirty="0"/>
              <a:t>/</a:t>
            </a:r>
            <a:r>
              <a:rPr lang="fr-FR" sz="2000" b="1" dirty="0" err="1"/>
              <a:t>frequently</a:t>
            </a:r>
            <a:r>
              <a:rPr lang="fr-FR" sz="2000" b="1" dirty="0"/>
              <a:t> </a:t>
            </a:r>
            <a:r>
              <a:rPr lang="fr-FR" dirty="0"/>
              <a:t>(+ plan)</a:t>
            </a:r>
          </a:p>
        </p:txBody>
      </p:sp>
      <p:sp>
        <p:nvSpPr>
          <p:cNvPr id="3" name="Rectangle 2"/>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857221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Images and </a:t>
            </a:r>
            <a:r>
              <a:rPr lang="fr-FR" dirty="0" err="1"/>
              <a:t>video</a:t>
            </a:r>
            <a:r>
              <a:rPr lang="fr-FR" dirty="0"/>
              <a:t>…</a:t>
            </a:r>
          </a:p>
        </p:txBody>
      </p:sp>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25</a:t>
            </a:fld>
            <a:endParaRPr lang="fr-FR"/>
          </a:p>
        </p:txBody>
      </p:sp>
      <p:sp>
        <p:nvSpPr>
          <p:cNvPr id="7" name="Rectangle 6"/>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803699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26</a:t>
            </a:fld>
            <a:endParaRPr lang="fr-FR"/>
          </a:p>
        </p:txBody>
      </p:sp>
      <p:sp>
        <p:nvSpPr>
          <p:cNvPr id="7" name="Rectangle 6"/>
          <p:cNvSpPr/>
          <p:nvPr/>
        </p:nvSpPr>
        <p:spPr>
          <a:xfrm>
            <a:off x="3745438" y="302333"/>
            <a:ext cx="4921797" cy="461665"/>
          </a:xfrm>
          <a:prstGeom prst="rect">
            <a:avLst/>
          </a:prstGeom>
          <a:ln>
            <a:solidFill>
              <a:schemeClr val="tx1"/>
            </a:solidFill>
          </a:ln>
        </p:spPr>
        <p:txBody>
          <a:bodyPr wrap="none">
            <a:spAutoFit/>
          </a:bodyPr>
          <a:lstStyle/>
          <a:p>
            <a:r>
              <a:rPr lang="fr-FR" sz="2400" dirty="0"/>
              <a:t>Images and </a:t>
            </a:r>
            <a:r>
              <a:rPr lang="fr-FR" sz="2400" dirty="0" err="1"/>
              <a:t>videos</a:t>
            </a:r>
            <a:r>
              <a:rPr lang="fr-FR" sz="2400" dirty="0"/>
              <a:t>: Marketing aspects</a:t>
            </a:r>
          </a:p>
        </p:txBody>
      </p:sp>
      <p:sp>
        <p:nvSpPr>
          <p:cNvPr id="8" name="Rectangle 7"/>
          <p:cNvSpPr/>
          <p:nvPr/>
        </p:nvSpPr>
        <p:spPr>
          <a:xfrm>
            <a:off x="1838779" y="1362207"/>
            <a:ext cx="4821902" cy="923330"/>
          </a:xfrm>
          <a:prstGeom prst="rect">
            <a:avLst/>
          </a:prstGeom>
        </p:spPr>
        <p:txBody>
          <a:bodyPr wrap="square">
            <a:spAutoFit/>
          </a:bodyPr>
          <a:lstStyle/>
          <a:p>
            <a:r>
              <a:rPr lang="en-US" dirty="0"/>
              <a:t>- the images/video have a central place in marketing .... and especially in digital marketing (even more for the new generations)</a:t>
            </a:r>
            <a:endParaRPr lang="fr-FR" dirty="0"/>
          </a:p>
        </p:txBody>
      </p:sp>
      <p:sp>
        <p:nvSpPr>
          <p:cNvPr id="9" name="Rectangle 8"/>
          <p:cNvSpPr/>
          <p:nvPr/>
        </p:nvSpPr>
        <p:spPr>
          <a:xfrm>
            <a:off x="907985" y="5586173"/>
            <a:ext cx="10673706" cy="830997"/>
          </a:xfrm>
          <a:prstGeom prst="rect">
            <a:avLst/>
          </a:prstGeom>
        </p:spPr>
        <p:txBody>
          <a:bodyPr wrap="square">
            <a:spAutoFit/>
          </a:bodyPr>
          <a:lstStyle/>
          <a:p>
            <a:pPr algn="ctr"/>
            <a:r>
              <a:rPr lang="en-US" sz="2400" dirty="0"/>
              <a:t>I recommend you to use a lot of images and videos in your website and obviously on your social medias</a:t>
            </a:r>
            <a:endParaRPr lang="fr-FR" sz="2400" dirty="0"/>
          </a:p>
        </p:txBody>
      </p:sp>
      <p:sp>
        <p:nvSpPr>
          <p:cNvPr id="10" name="Rectangle 9"/>
          <p:cNvSpPr/>
          <p:nvPr/>
        </p:nvSpPr>
        <p:spPr>
          <a:xfrm>
            <a:off x="1838778" y="2528754"/>
            <a:ext cx="4821903" cy="646331"/>
          </a:xfrm>
          <a:prstGeom prst="rect">
            <a:avLst/>
          </a:prstGeom>
        </p:spPr>
        <p:txBody>
          <a:bodyPr wrap="square">
            <a:spAutoFit/>
          </a:bodyPr>
          <a:lstStyle/>
          <a:p>
            <a:r>
              <a:rPr lang="en-US" dirty="0"/>
              <a:t>- a photo/video captures the attention more easily than the texts</a:t>
            </a:r>
            <a:endParaRPr lang="fr-FR" dirty="0"/>
          </a:p>
        </p:txBody>
      </p:sp>
      <p:sp>
        <p:nvSpPr>
          <p:cNvPr id="12" name="Rectangle 11"/>
          <p:cNvSpPr/>
          <p:nvPr/>
        </p:nvSpPr>
        <p:spPr>
          <a:xfrm>
            <a:off x="1838779" y="3253078"/>
            <a:ext cx="4821903" cy="923330"/>
          </a:xfrm>
          <a:prstGeom prst="rect">
            <a:avLst/>
          </a:prstGeom>
        </p:spPr>
        <p:txBody>
          <a:bodyPr wrap="square">
            <a:spAutoFit/>
          </a:bodyPr>
          <a:lstStyle/>
          <a:p>
            <a:r>
              <a:rPr lang="en-US" dirty="0"/>
              <a:t>- studies show that an image is 40% more shared than a text and is "liked" 4 times more than any other content</a:t>
            </a:r>
            <a:endParaRPr lang="fr-FR" dirty="0"/>
          </a:p>
        </p:txBody>
      </p:sp>
      <p:pic>
        <p:nvPicPr>
          <p:cNvPr id="13" name="Image 12"/>
          <p:cNvPicPr>
            <a:picLocks noChangeAspect="1"/>
          </p:cNvPicPr>
          <p:nvPr/>
        </p:nvPicPr>
        <p:blipFill>
          <a:blip r:embed="rId2"/>
          <a:stretch>
            <a:fillRect/>
          </a:stretch>
        </p:blipFill>
        <p:spPr>
          <a:xfrm>
            <a:off x="6741652" y="1007340"/>
            <a:ext cx="5250397" cy="4030704"/>
          </a:xfrm>
          <a:prstGeom prst="rect">
            <a:avLst/>
          </a:prstGeom>
        </p:spPr>
      </p:pic>
      <p:sp>
        <p:nvSpPr>
          <p:cNvPr id="14" name="Rectangle 13"/>
          <p:cNvSpPr/>
          <p:nvPr/>
        </p:nvSpPr>
        <p:spPr>
          <a:xfrm>
            <a:off x="6660683" y="5096665"/>
            <a:ext cx="5594236" cy="430887"/>
          </a:xfrm>
          <a:prstGeom prst="rect">
            <a:avLst/>
          </a:prstGeom>
        </p:spPr>
        <p:txBody>
          <a:bodyPr wrap="square">
            <a:spAutoFit/>
          </a:bodyPr>
          <a:lstStyle/>
          <a:p>
            <a:r>
              <a:rPr lang="fr-FR" sz="1050" dirty="0"/>
              <a:t>http://www.adweek.com/digital/why-people-unfollow-brands-on-social-media-infographic/?utm_content=buffer507f6&amp;utm_medium=social&amp;utm_source=Webbiquity.com</a:t>
            </a:r>
          </a:p>
        </p:txBody>
      </p:sp>
      <p:sp>
        <p:nvSpPr>
          <p:cNvPr id="15" name="Rectangle 14"/>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9338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5592241" y="868334"/>
            <a:ext cx="6584041" cy="5873151"/>
            <a:chOff x="2226103" y="994474"/>
            <a:chExt cx="6584041" cy="5873151"/>
          </a:xfrm>
        </p:grpSpPr>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03" y="994474"/>
              <a:ext cx="6584041" cy="5873151"/>
            </a:xfrm>
            <a:prstGeom prst="rect">
              <a:avLst/>
            </a:prstGeom>
          </p:spPr>
        </p:pic>
        <p:sp>
          <p:nvSpPr>
            <p:cNvPr id="17" name="Ellipse 16"/>
            <p:cNvSpPr/>
            <p:nvPr/>
          </p:nvSpPr>
          <p:spPr>
            <a:xfrm>
              <a:off x="7442763" y="1410821"/>
              <a:ext cx="500514" cy="433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Ellipse 17"/>
            <p:cNvSpPr/>
            <p:nvPr/>
          </p:nvSpPr>
          <p:spPr>
            <a:xfrm>
              <a:off x="5261543" y="1627389"/>
              <a:ext cx="993836"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4" name="Espace réservé de la date 3"/>
          <p:cNvSpPr>
            <a:spLocks noGrp="1"/>
          </p:cNvSpPr>
          <p:nvPr>
            <p:ph type="dt" sz="half" idx="10"/>
          </p:nvPr>
        </p:nvSpPr>
        <p:spPr>
          <a:xfrm>
            <a:off x="128892" y="7946772"/>
            <a:ext cx="1174282" cy="204304"/>
          </a:xfrm>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27</a:t>
            </a:fld>
            <a:endParaRPr lang="fr-FR"/>
          </a:p>
        </p:txBody>
      </p:sp>
      <p:sp>
        <p:nvSpPr>
          <p:cNvPr id="8" name="ZoneTexte 7"/>
          <p:cNvSpPr txBox="1"/>
          <p:nvPr/>
        </p:nvSpPr>
        <p:spPr>
          <a:xfrm>
            <a:off x="4908884" y="47990"/>
            <a:ext cx="2714526" cy="369332"/>
          </a:xfrm>
          <a:prstGeom prst="rect">
            <a:avLst/>
          </a:prstGeom>
          <a:noFill/>
        </p:spPr>
        <p:txBody>
          <a:bodyPr wrap="none" rtlCol="0">
            <a:spAutoFit/>
          </a:bodyPr>
          <a:lstStyle/>
          <a:p>
            <a:r>
              <a:rPr lang="fr-FR" dirty="0"/>
              <a:t>Image </a:t>
            </a:r>
            <a:r>
              <a:rPr lang="fr-FR" dirty="0" err="1"/>
              <a:t>rights</a:t>
            </a:r>
            <a:r>
              <a:rPr lang="fr-FR" dirty="0"/>
              <a:t> (</a:t>
            </a:r>
            <a:r>
              <a:rPr lang="fr-FR" dirty="0" err="1"/>
              <a:t>text</a:t>
            </a:r>
            <a:r>
              <a:rPr lang="fr-FR" dirty="0"/>
              <a:t>, music…)</a:t>
            </a:r>
          </a:p>
        </p:txBody>
      </p:sp>
      <p:sp>
        <p:nvSpPr>
          <p:cNvPr id="10" name="ZoneTexte 9"/>
          <p:cNvSpPr txBox="1"/>
          <p:nvPr/>
        </p:nvSpPr>
        <p:spPr>
          <a:xfrm>
            <a:off x="36367" y="3305896"/>
            <a:ext cx="3912779" cy="646331"/>
          </a:xfrm>
          <a:prstGeom prst="rect">
            <a:avLst/>
          </a:prstGeom>
          <a:noFill/>
        </p:spPr>
        <p:txBody>
          <a:bodyPr wrap="square" rtlCol="0">
            <a:spAutoFit/>
          </a:bodyPr>
          <a:lstStyle/>
          <a:p>
            <a:r>
              <a:rPr lang="fr-FR" dirty="0"/>
              <a:t>1 How to </a:t>
            </a:r>
            <a:r>
              <a:rPr lang="fr-FR" dirty="0" err="1"/>
              <a:t>find</a:t>
            </a:r>
            <a:r>
              <a:rPr lang="fr-FR" dirty="0"/>
              <a:t> « free-to-use » images (royalties free).</a:t>
            </a:r>
          </a:p>
        </p:txBody>
      </p:sp>
      <p:grpSp>
        <p:nvGrpSpPr>
          <p:cNvPr id="20" name="Groupe 19"/>
          <p:cNvGrpSpPr/>
          <p:nvPr/>
        </p:nvGrpSpPr>
        <p:grpSpPr>
          <a:xfrm>
            <a:off x="5581843" y="922965"/>
            <a:ext cx="6604836" cy="5763887"/>
            <a:chOff x="5272740" y="979697"/>
            <a:chExt cx="6604836" cy="5763887"/>
          </a:xfrm>
        </p:grpSpPr>
        <p:sp>
          <p:nvSpPr>
            <p:cNvPr id="12" name="Ellipse 11"/>
            <p:cNvSpPr/>
            <p:nvPr/>
          </p:nvSpPr>
          <p:spPr>
            <a:xfrm>
              <a:off x="10376034" y="1410821"/>
              <a:ext cx="500514" cy="433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14" name="Image 13"/>
            <p:cNvPicPr>
              <a:picLocks noChangeAspect="1"/>
            </p:cNvPicPr>
            <p:nvPr/>
          </p:nvPicPr>
          <p:blipFill rotWithShape="1">
            <a:blip r:embed="rId3"/>
            <a:srcRect r="4544"/>
            <a:stretch/>
          </p:blipFill>
          <p:spPr>
            <a:xfrm>
              <a:off x="5272740" y="979697"/>
              <a:ext cx="6604836" cy="5763887"/>
            </a:xfrm>
            <a:prstGeom prst="rect">
              <a:avLst/>
            </a:prstGeom>
          </p:spPr>
        </p:pic>
        <p:sp>
          <p:nvSpPr>
            <p:cNvPr id="15" name="Ellipse 14"/>
            <p:cNvSpPr/>
            <p:nvPr/>
          </p:nvSpPr>
          <p:spPr>
            <a:xfrm>
              <a:off x="8231854" y="1733986"/>
              <a:ext cx="2346309" cy="1509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21" name="ZoneTexte 20"/>
          <p:cNvSpPr txBox="1"/>
          <p:nvPr/>
        </p:nvSpPr>
        <p:spPr>
          <a:xfrm>
            <a:off x="629745" y="3995826"/>
            <a:ext cx="3218253" cy="369332"/>
          </a:xfrm>
          <a:prstGeom prst="rect">
            <a:avLst/>
          </a:prstGeom>
          <a:noFill/>
        </p:spPr>
        <p:txBody>
          <a:bodyPr wrap="none" rtlCol="0">
            <a:spAutoFit/>
          </a:bodyPr>
          <a:lstStyle/>
          <a:p>
            <a:r>
              <a:rPr lang="fr-FR" dirty="0" err="1"/>
              <a:t>With</a:t>
            </a:r>
            <a:r>
              <a:rPr lang="fr-FR" dirty="0"/>
              <a:t> search engine (</a:t>
            </a:r>
            <a:r>
              <a:rPr lang="fr-FR" dirty="0" err="1"/>
              <a:t>e.g</a:t>
            </a:r>
            <a:r>
              <a:rPr lang="fr-FR" dirty="0"/>
              <a:t>: google)</a:t>
            </a:r>
          </a:p>
        </p:txBody>
      </p:sp>
      <p:sp>
        <p:nvSpPr>
          <p:cNvPr id="24" name="Rectangle 23"/>
          <p:cNvSpPr/>
          <p:nvPr/>
        </p:nvSpPr>
        <p:spPr>
          <a:xfrm>
            <a:off x="629746" y="4392189"/>
            <a:ext cx="3218253" cy="1200329"/>
          </a:xfrm>
          <a:prstGeom prst="rect">
            <a:avLst/>
          </a:prstGeom>
        </p:spPr>
        <p:txBody>
          <a:bodyPr wrap="square">
            <a:spAutoFit/>
          </a:bodyPr>
          <a:lstStyle/>
          <a:p>
            <a:r>
              <a:rPr lang="fr-FR" dirty="0" err="1"/>
              <a:t>With</a:t>
            </a:r>
            <a:r>
              <a:rPr lang="fr-FR" dirty="0"/>
              <a:t> </a:t>
            </a:r>
            <a:r>
              <a:rPr lang="fr-FR" dirty="0" err="1"/>
              <a:t>specialized</a:t>
            </a:r>
            <a:r>
              <a:rPr lang="fr-FR" dirty="0"/>
              <a:t> </a:t>
            </a:r>
            <a:r>
              <a:rPr lang="fr-FR" dirty="0" err="1"/>
              <a:t>websites</a:t>
            </a:r>
            <a:r>
              <a:rPr lang="fr-FR" dirty="0"/>
              <a:t> (</a:t>
            </a:r>
            <a:r>
              <a:rPr lang="fr-FR" dirty="0" err="1"/>
              <a:t>e,g</a:t>
            </a:r>
            <a:r>
              <a:rPr lang="fr-FR" dirty="0"/>
              <a:t>: </a:t>
            </a:r>
            <a:r>
              <a:rPr lang="fr-FR" dirty="0" err="1"/>
              <a:t>pixabay</a:t>
            </a:r>
            <a:r>
              <a:rPr lang="fr-FR" dirty="0"/>
              <a:t>, picjumbo, </a:t>
            </a:r>
            <a:r>
              <a:rPr lang="fr-FR" dirty="0" err="1"/>
              <a:t>publicdomainpictures</a:t>
            </a:r>
            <a:r>
              <a:rPr lang="fr-FR" dirty="0"/>
              <a:t>…°)</a:t>
            </a:r>
          </a:p>
          <a:p>
            <a:endParaRPr lang="fr-FR" dirty="0"/>
          </a:p>
        </p:txBody>
      </p:sp>
      <p:grpSp>
        <p:nvGrpSpPr>
          <p:cNvPr id="30" name="Groupe 29"/>
          <p:cNvGrpSpPr/>
          <p:nvPr/>
        </p:nvGrpSpPr>
        <p:grpSpPr>
          <a:xfrm>
            <a:off x="4115474" y="877544"/>
            <a:ext cx="8194044" cy="5990081"/>
            <a:chOff x="4038600" y="867919"/>
            <a:chExt cx="8194044" cy="5990081"/>
          </a:xfrm>
        </p:grpSpPr>
        <p:pic>
          <p:nvPicPr>
            <p:cNvPr id="27" name="Imag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741" y="867919"/>
              <a:ext cx="7988903" cy="5990081"/>
            </a:xfrm>
            <a:prstGeom prst="rect">
              <a:avLst/>
            </a:prstGeom>
          </p:spPr>
        </p:pic>
        <p:sp>
          <p:nvSpPr>
            <p:cNvPr id="28" name="Ellipse 27"/>
            <p:cNvSpPr/>
            <p:nvPr/>
          </p:nvSpPr>
          <p:spPr>
            <a:xfrm>
              <a:off x="4038600" y="1174044"/>
              <a:ext cx="4548322" cy="71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9" name="Imag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6384" y="875202"/>
            <a:ext cx="8040295" cy="5773513"/>
          </a:xfrm>
          <a:prstGeom prst="rect">
            <a:avLst/>
          </a:prstGeom>
        </p:spPr>
      </p:pic>
      <p:grpSp>
        <p:nvGrpSpPr>
          <p:cNvPr id="34" name="Groupe 33"/>
          <p:cNvGrpSpPr/>
          <p:nvPr/>
        </p:nvGrpSpPr>
        <p:grpSpPr>
          <a:xfrm>
            <a:off x="4115474" y="0"/>
            <a:ext cx="8118058" cy="6867741"/>
            <a:chOff x="4142675" y="0"/>
            <a:chExt cx="8097776" cy="6858000"/>
          </a:xfrm>
        </p:grpSpPr>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2675" y="0"/>
              <a:ext cx="8097776" cy="6858000"/>
            </a:xfrm>
            <a:prstGeom prst="rect">
              <a:avLst/>
            </a:prstGeom>
          </p:spPr>
        </p:pic>
        <p:sp>
          <p:nvSpPr>
            <p:cNvPr id="32" name="Rectangle 31"/>
            <p:cNvSpPr/>
            <p:nvPr/>
          </p:nvSpPr>
          <p:spPr>
            <a:xfrm>
              <a:off x="6266147" y="5305778"/>
              <a:ext cx="5361409" cy="677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p:cNvSpPr/>
          <p:nvPr/>
        </p:nvSpPr>
        <p:spPr>
          <a:xfrm>
            <a:off x="4488448" y="412477"/>
            <a:ext cx="3749744" cy="369332"/>
          </a:xfrm>
          <a:prstGeom prst="rect">
            <a:avLst/>
          </a:prstGeom>
        </p:spPr>
        <p:txBody>
          <a:bodyPr wrap="none">
            <a:spAutoFit/>
          </a:bodyPr>
          <a:lstStyle/>
          <a:p>
            <a:r>
              <a:rPr lang="en-US" i="1" dirty="0"/>
              <a:t>Available does not mean free of rights</a:t>
            </a:r>
            <a:endParaRPr lang="fr-FR" i="1" dirty="0"/>
          </a:p>
        </p:txBody>
      </p:sp>
      <p:sp>
        <p:nvSpPr>
          <p:cNvPr id="25" name="ZoneTexte 24"/>
          <p:cNvSpPr txBox="1"/>
          <p:nvPr/>
        </p:nvSpPr>
        <p:spPr>
          <a:xfrm>
            <a:off x="66047" y="5231636"/>
            <a:ext cx="3912779" cy="1661993"/>
          </a:xfrm>
          <a:prstGeom prst="rect">
            <a:avLst/>
          </a:prstGeom>
          <a:noFill/>
        </p:spPr>
        <p:txBody>
          <a:bodyPr wrap="square" rtlCol="0">
            <a:spAutoFit/>
          </a:bodyPr>
          <a:lstStyle/>
          <a:p>
            <a:r>
              <a:rPr lang="fr-FR" dirty="0"/>
              <a:t>How to </a:t>
            </a:r>
            <a:r>
              <a:rPr lang="fr-FR" dirty="0" err="1"/>
              <a:t>find</a:t>
            </a:r>
            <a:r>
              <a:rPr lang="fr-FR" dirty="0"/>
              <a:t> « free-to-use » </a:t>
            </a:r>
            <a:r>
              <a:rPr lang="fr-FR" dirty="0" err="1"/>
              <a:t>videos</a:t>
            </a:r>
            <a:r>
              <a:rPr lang="fr-FR" dirty="0"/>
              <a:t> (royalties free).</a:t>
            </a:r>
          </a:p>
          <a:p>
            <a:r>
              <a:rPr lang="fr-FR" dirty="0" err="1"/>
              <a:t>Youtube</a:t>
            </a:r>
            <a:r>
              <a:rPr lang="fr-FR" dirty="0"/>
              <a:t>: </a:t>
            </a:r>
            <a:r>
              <a:rPr lang="fr-FR" dirty="0" err="1"/>
              <a:t>creative</a:t>
            </a:r>
            <a:r>
              <a:rPr lang="fr-FR" dirty="0"/>
              <a:t> </a:t>
            </a:r>
            <a:r>
              <a:rPr lang="fr-FR" dirty="0" err="1"/>
              <a:t>commons</a:t>
            </a:r>
            <a:r>
              <a:rPr lang="fr-FR" dirty="0"/>
              <a:t> (cc)</a:t>
            </a:r>
          </a:p>
          <a:p>
            <a:r>
              <a:rPr lang="fr-FR" sz="1600" dirty="0"/>
              <a:t> (</a:t>
            </a:r>
            <a:r>
              <a:rPr lang="en-US" sz="1600" dirty="0"/>
              <a:t>you do not have the right to broadcast </a:t>
            </a:r>
            <a:r>
              <a:rPr lang="en-US" sz="1600" dirty="0" err="1"/>
              <a:t>youtube</a:t>
            </a:r>
            <a:r>
              <a:rPr lang="en-US" sz="1600" dirty="0"/>
              <a:t> videos under standard license) </a:t>
            </a:r>
            <a:r>
              <a:rPr lang="en-US" sz="1600" dirty="0" err="1"/>
              <a:t>Youtube</a:t>
            </a:r>
            <a:r>
              <a:rPr lang="en-US" sz="1600" dirty="0"/>
              <a:t>… search…filter…creative commons</a:t>
            </a:r>
            <a:r>
              <a:rPr lang="fr-FR" sz="1600" dirty="0"/>
              <a:t>    </a:t>
            </a:r>
          </a:p>
        </p:txBody>
      </p:sp>
      <p:sp>
        <p:nvSpPr>
          <p:cNvPr id="26" name="Rectangle 25"/>
          <p:cNvSpPr/>
          <p:nvPr/>
        </p:nvSpPr>
        <p:spPr>
          <a:xfrm>
            <a:off x="565467" y="91968"/>
            <a:ext cx="2637902" cy="830997"/>
          </a:xfrm>
          <a:prstGeom prst="rect">
            <a:avLst/>
          </a:prstGeom>
          <a:ln>
            <a:solidFill>
              <a:schemeClr val="tx1"/>
            </a:solidFill>
          </a:ln>
        </p:spPr>
        <p:txBody>
          <a:bodyPr wrap="none">
            <a:spAutoFit/>
          </a:bodyPr>
          <a:lstStyle/>
          <a:p>
            <a:r>
              <a:rPr lang="fr-FR" sz="2400" dirty="0"/>
              <a:t>Images and </a:t>
            </a:r>
            <a:r>
              <a:rPr lang="fr-FR" sz="2400" dirty="0" err="1"/>
              <a:t>videos</a:t>
            </a:r>
            <a:r>
              <a:rPr lang="fr-FR" sz="2400" dirty="0"/>
              <a:t>: </a:t>
            </a:r>
          </a:p>
          <a:p>
            <a:pPr algn="ctr"/>
            <a:r>
              <a:rPr lang="fr-FR" sz="2400" dirty="0" err="1"/>
              <a:t>legal</a:t>
            </a:r>
            <a:r>
              <a:rPr lang="fr-FR" sz="2400" dirty="0"/>
              <a:t> aspects</a:t>
            </a:r>
          </a:p>
        </p:txBody>
      </p:sp>
      <p:sp>
        <p:nvSpPr>
          <p:cNvPr id="2" name="Rectangle 1"/>
          <p:cNvSpPr/>
          <p:nvPr/>
        </p:nvSpPr>
        <p:spPr>
          <a:xfrm>
            <a:off x="56804" y="1000939"/>
            <a:ext cx="4001420" cy="923330"/>
          </a:xfrm>
          <a:prstGeom prst="rect">
            <a:avLst/>
          </a:prstGeom>
        </p:spPr>
        <p:txBody>
          <a:bodyPr wrap="square">
            <a:spAutoFit/>
          </a:bodyPr>
          <a:lstStyle/>
          <a:p>
            <a:r>
              <a:rPr lang="en-US" dirty="0"/>
              <a:t>I strongly advise against using images, video, music ... without having the copyright</a:t>
            </a:r>
            <a:endParaRPr lang="fr-FR" dirty="0"/>
          </a:p>
        </p:txBody>
      </p:sp>
      <p:sp>
        <p:nvSpPr>
          <p:cNvPr id="3" name="Rectangle 2"/>
          <p:cNvSpPr/>
          <p:nvPr/>
        </p:nvSpPr>
        <p:spPr>
          <a:xfrm>
            <a:off x="93424" y="1942605"/>
            <a:ext cx="3754575" cy="923330"/>
          </a:xfrm>
          <a:prstGeom prst="rect">
            <a:avLst/>
          </a:prstGeom>
        </p:spPr>
        <p:txBody>
          <a:bodyPr wrap="square">
            <a:spAutoFit/>
          </a:bodyPr>
          <a:lstStyle/>
          <a:p>
            <a:r>
              <a:rPr lang="en-US" dirty="0"/>
              <a:t>Do not use “copy and paste” for texts from other websites (bad for your </a:t>
            </a:r>
            <a:r>
              <a:rPr lang="en-US" dirty="0" err="1"/>
              <a:t>seo</a:t>
            </a:r>
            <a:r>
              <a:rPr lang="en-US" dirty="0"/>
              <a:t>)</a:t>
            </a:r>
            <a:endParaRPr lang="fr-FR" dirty="0"/>
          </a:p>
        </p:txBody>
      </p:sp>
    </p:spTree>
    <p:extLst>
      <p:ext uri="{BB962C8B-B14F-4D97-AF65-F5344CB8AC3E}">
        <p14:creationId xmlns:p14="http://schemas.microsoft.com/office/powerpoint/2010/main" val="10535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28</a:t>
            </a:fld>
            <a:endParaRPr lang="fr-FR"/>
          </a:p>
        </p:txBody>
      </p:sp>
      <p:sp>
        <p:nvSpPr>
          <p:cNvPr id="7" name="ZoneTexte 6"/>
          <p:cNvSpPr txBox="1"/>
          <p:nvPr/>
        </p:nvSpPr>
        <p:spPr>
          <a:xfrm>
            <a:off x="4908884" y="298384"/>
            <a:ext cx="1394100" cy="369332"/>
          </a:xfrm>
          <a:prstGeom prst="rect">
            <a:avLst/>
          </a:prstGeom>
          <a:noFill/>
        </p:spPr>
        <p:txBody>
          <a:bodyPr wrap="none" rtlCol="0">
            <a:spAutoFit/>
          </a:bodyPr>
          <a:lstStyle/>
          <a:p>
            <a:r>
              <a:rPr lang="fr-FR" dirty="0"/>
              <a:t>Image </a:t>
            </a:r>
            <a:r>
              <a:rPr lang="fr-FR" dirty="0" err="1"/>
              <a:t>rights</a:t>
            </a:r>
            <a:r>
              <a:rPr lang="fr-FR" dirty="0"/>
              <a:t> </a:t>
            </a:r>
          </a:p>
        </p:txBody>
      </p:sp>
      <p:sp>
        <p:nvSpPr>
          <p:cNvPr id="11" name="ZoneTexte 10"/>
          <p:cNvSpPr txBox="1"/>
          <p:nvPr/>
        </p:nvSpPr>
        <p:spPr>
          <a:xfrm>
            <a:off x="195132" y="575938"/>
            <a:ext cx="4308011" cy="1754326"/>
          </a:xfrm>
          <a:prstGeom prst="rect">
            <a:avLst/>
          </a:prstGeom>
          <a:noFill/>
        </p:spPr>
        <p:txBody>
          <a:bodyPr wrap="square" rtlCol="0">
            <a:spAutoFit/>
          </a:bodyPr>
          <a:lstStyle/>
          <a:p>
            <a:r>
              <a:rPr lang="fr-FR" dirty="0"/>
              <a:t>2 </a:t>
            </a:r>
            <a:r>
              <a:rPr lang="fr-FR" dirty="0" err="1"/>
              <a:t>Getting</a:t>
            </a:r>
            <a:r>
              <a:rPr lang="fr-FR" dirty="0"/>
              <a:t> permission for free: </a:t>
            </a:r>
            <a:r>
              <a:rPr lang="fr-FR" dirty="0" err="1"/>
              <a:t>determine</a:t>
            </a:r>
            <a:r>
              <a:rPr lang="fr-FR" dirty="0"/>
              <a:t> if </a:t>
            </a:r>
            <a:r>
              <a:rPr lang="fr-FR" dirty="0" err="1"/>
              <a:t>it</a:t>
            </a:r>
            <a:r>
              <a:rPr lang="fr-FR" dirty="0"/>
              <a:t> </a:t>
            </a:r>
            <a:r>
              <a:rPr lang="fr-FR" dirty="0" err="1"/>
              <a:t>is</a:t>
            </a:r>
            <a:r>
              <a:rPr lang="fr-FR" dirty="0"/>
              <a:t> </a:t>
            </a:r>
            <a:r>
              <a:rPr lang="fr-FR" dirty="0" err="1"/>
              <a:t>needed</a:t>
            </a:r>
            <a:r>
              <a:rPr lang="fr-FR" dirty="0"/>
              <a:t>, </a:t>
            </a:r>
            <a:r>
              <a:rPr lang="fr-FR" dirty="0" err="1"/>
              <a:t>identify</a:t>
            </a:r>
            <a:r>
              <a:rPr lang="fr-FR" dirty="0"/>
              <a:t> the </a:t>
            </a:r>
            <a:r>
              <a:rPr lang="fr-FR" dirty="0" err="1"/>
              <a:t>owner</a:t>
            </a:r>
            <a:r>
              <a:rPr lang="fr-FR" dirty="0"/>
              <a:t> and the </a:t>
            </a:r>
            <a:r>
              <a:rPr lang="fr-FR" dirty="0" err="1"/>
              <a:t>rights</a:t>
            </a:r>
            <a:r>
              <a:rPr lang="fr-FR" dirty="0"/>
              <a:t> </a:t>
            </a:r>
            <a:r>
              <a:rPr lang="fr-FR" dirty="0" err="1"/>
              <a:t>needed</a:t>
            </a:r>
            <a:r>
              <a:rPr lang="fr-FR" dirty="0"/>
              <a:t>, contact the </a:t>
            </a:r>
            <a:r>
              <a:rPr lang="fr-FR" dirty="0" err="1"/>
              <a:t>owner</a:t>
            </a:r>
            <a:r>
              <a:rPr lang="fr-FR" dirty="0"/>
              <a:t> (</a:t>
            </a:r>
            <a:r>
              <a:rPr lang="fr-FR" dirty="0" err="1"/>
              <a:t>negociate</a:t>
            </a:r>
            <a:r>
              <a:rPr lang="fr-FR" dirty="0"/>
              <a:t> the </a:t>
            </a:r>
            <a:r>
              <a:rPr lang="fr-FR" dirty="0" err="1"/>
              <a:t>price</a:t>
            </a:r>
            <a:r>
              <a:rPr lang="fr-FR" dirty="0"/>
              <a:t>…), </a:t>
            </a:r>
            <a:r>
              <a:rPr lang="fr-FR" dirty="0" err="1"/>
              <a:t>get</a:t>
            </a:r>
            <a:r>
              <a:rPr lang="fr-FR" dirty="0"/>
              <a:t> the permission agreement in </a:t>
            </a:r>
            <a:r>
              <a:rPr lang="fr-FR" dirty="0" err="1"/>
              <a:t>writing</a:t>
            </a:r>
            <a:r>
              <a:rPr lang="fr-FR" dirty="0"/>
              <a:t>)</a:t>
            </a:r>
          </a:p>
          <a:p>
            <a:r>
              <a:rPr lang="fr-FR" dirty="0"/>
              <a:t>      </a:t>
            </a:r>
          </a:p>
        </p:txBody>
      </p:sp>
      <p:sp>
        <p:nvSpPr>
          <p:cNvPr id="12" name="ZoneTexte 11"/>
          <p:cNvSpPr txBox="1"/>
          <p:nvPr/>
        </p:nvSpPr>
        <p:spPr>
          <a:xfrm>
            <a:off x="114079" y="2925791"/>
            <a:ext cx="4136528" cy="4154984"/>
          </a:xfrm>
          <a:prstGeom prst="rect">
            <a:avLst/>
          </a:prstGeom>
          <a:noFill/>
        </p:spPr>
        <p:txBody>
          <a:bodyPr wrap="square" rtlCol="0">
            <a:spAutoFit/>
          </a:bodyPr>
          <a:lstStyle/>
          <a:p>
            <a:r>
              <a:rPr lang="en-US" dirty="0"/>
              <a:t>4 Take your own photos-video </a:t>
            </a:r>
            <a:r>
              <a:rPr lang="en-US" sz="1400" dirty="0"/>
              <a:t>/ hire a photographer: in France</a:t>
            </a:r>
          </a:p>
          <a:p>
            <a:r>
              <a:rPr lang="en-US" dirty="0"/>
              <a:t>-</a:t>
            </a:r>
            <a:r>
              <a:rPr lang="en-US" sz="1400" dirty="0"/>
              <a:t>Photographing a landscape does not require any special authorization,</a:t>
            </a:r>
          </a:p>
          <a:p>
            <a:r>
              <a:rPr lang="en-US" sz="1400" dirty="0"/>
              <a:t>- All photos taken in public places may be published by the author or the copyright holders. To photograph some buildings it is necessary to obtain the permission of the architect/author…but this is not necessary if this building appears incidentally in the photo.</a:t>
            </a:r>
          </a:p>
          <a:p>
            <a:r>
              <a:rPr lang="en-US" sz="1400" dirty="0"/>
              <a:t>- It is possible to publish photos of people with their tacit or explicit/formal permission.</a:t>
            </a:r>
          </a:p>
          <a:p>
            <a:r>
              <a:rPr lang="en-US" sz="1400" dirty="0"/>
              <a:t>- It is permitted to publish the image of a group/crowd in a public place or street scene, without the need of permission from everyone photographed.</a:t>
            </a:r>
          </a:p>
          <a:p>
            <a:r>
              <a:rPr lang="en-US" sz="1400" dirty="0"/>
              <a:t>- It is permitted to publish images of public figures, “stars”… (but not in private </a:t>
            </a:r>
            <a:r>
              <a:rPr lang="en-US" sz="1400" dirty="0" err="1"/>
              <a:t>contexte</a:t>
            </a:r>
            <a:r>
              <a:rPr lang="en-US" sz="1400" dirty="0"/>
              <a:t>, not for commercial </a:t>
            </a:r>
            <a:r>
              <a:rPr lang="en-US" sz="1400" dirty="0" err="1"/>
              <a:t>puposes</a:t>
            </a:r>
            <a:r>
              <a:rPr lang="en-US" sz="1400" dirty="0"/>
              <a:t>)</a:t>
            </a:r>
          </a:p>
          <a:p>
            <a:endParaRPr lang="fr-FR" dirty="0"/>
          </a:p>
        </p:txBody>
      </p:sp>
      <p:sp>
        <p:nvSpPr>
          <p:cNvPr id="13" name="ZoneTexte 12"/>
          <p:cNvSpPr txBox="1"/>
          <p:nvPr/>
        </p:nvSpPr>
        <p:spPr>
          <a:xfrm>
            <a:off x="154605" y="2002461"/>
            <a:ext cx="4308012" cy="923330"/>
          </a:xfrm>
          <a:prstGeom prst="rect">
            <a:avLst/>
          </a:prstGeom>
          <a:noFill/>
        </p:spPr>
        <p:txBody>
          <a:bodyPr wrap="square" rtlCol="0">
            <a:spAutoFit/>
          </a:bodyPr>
          <a:lstStyle/>
          <a:p>
            <a:r>
              <a:rPr lang="fr-FR" dirty="0"/>
              <a:t>3 </a:t>
            </a:r>
            <a:r>
              <a:rPr lang="fr-FR" dirty="0" err="1"/>
              <a:t>Getting</a:t>
            </a:r>
            <a:r>
              <a:rPr lang="fr-FR" dirty="0"/>
              <a:t> permission </a:t>
            </a:r>
            <a:r>
              <a:rPr lang="fr-FR" dirty="0" err="1"/>
              <a:t>with</a:t>
            </a:r>
            <a:r>
              <a:rPr lang="fr-FR" dirty="0"/>
              <a:t> </a:t>
            </a:r>
            <a:r>
              <a:rPr lang="fr-FR" dirty="0" err="1"/>
              <a:t>fees</a:t>
            </a:r>
            <a:r>
              <a:rPr lang="fr-FR" dirty="0"/>
              <a:t>: image </a:t>
            </a:r>
            <a:r>
              <a:rPr lang="fr-FR" dirty="0" err="1"/>
              <a:t>banks</a:t>
            </a:r>
            <a:r>
              <a:rPr lang="fr-FR" dirty="0"/>
              <a:t> (</a:t>
            </a:r>
            <a:r>
              <a:rPr lang="fr-FR" dirty="0" err="1"/>
              <a:t>istock</a:t>
            </a:r>
            <a:r>
              <a:rPr lang="fr-FR" dirty="0"/>
              <a:t>, </a:t>
            </a:r>
            <a:r>
              <a:rPr lang="fr-FR" dirty="0" err="1"/>
              <a:t>gettyimages</a:t>
            </a:r>
            <a:r>
              <a:rPr lang="fr-FR" dirty="0"/>
              <a:t>, </a:t>
            </a:r>
            <a:r>
              <a:rPr lang="fr-FR" dirty="0" err="1"/>
              <a:t>shutterstock</a:t>
            </a:r>
            <a:r>
              <a:rPr lang="fr-FR" dirty="0"/>
              <a:t>, </a:t>
            </a:r>
            <a:r>
              <a:rPr lang="fr-FR" dirty="0" err="1"/>
              <a:t>fotolia</a:t>
            </a:r>
            <a:r>
              <a:rPr lang="fr-FR" dirty="0"/>
              <a:t>/ </a:t>
            </a:r>
            <a:r>
              <a:rPr lang="fr-FR" dirty="0" err="1"/>
              <a:t>adobestock</a:t>
            </a:r>
            <a:r>
              <a:rPr lang="fr-FR" dirty="0"/>
              <a:t>…)</a:t>
            </a: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617" y="1037603"/>
            <a:ext cx="7729383" cy="5808133"/>
          </a:xfrm>
          <a:prstGeom prst="rect">
            <a:avLst/>
          </a:prstGeom>
        </p:spPr>
      </p:pic>
      <p:sp>
        <p:nvSpPr>
          <p:cNvPr id="9" name="Rectangle 8"/>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648071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AA0F703-63CD-4A86-8DCD-557DB8164275}"/>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CE1BE491-E501-4D2A-AD02-0876C63595ED}"/>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7112D360-370F-4F6A-B495-217B3EE1137B}"/>
              </a:ext>
            </a:extLst>
          </p:cNvPr>
          <p:cNvSpPr>
            <a:spLocks noGrp="1"/>
          </p:cNvSpPr>
          <p:nvPr>
            <p:ph type="sldNum" sz="quarter" idx="12"/>
          </p:nvPr>
        </p:nvSpPr>
        <p:spPr/>
        <p:txBody>
          <a:bodyPr/>
          <a:lstStyle/>
          <a:p>
            <a:fld id="{36DC4D30-C1AE-4A1B-9D74-9A68EC4908F8}" type="slidenum">
              <a:rPr lang="fr-FR" smtClean="0"/>
              <a:pPr/>
              <a:t>29</a:t>
            </a:fld>
            <a:endParaRPr lang="fr-FR"/>
          </a:p>
        </p:txBody>
      </p:sp>
      <p:sp>
        <p:nvSpPr>
          <p:cNvPr id="7" name="ZoneTexte 6">
            <a:extLst>
              <a:ext uri="{FF2B5EF4-FFF2-40B4-BE49-F238E27FC236}">
                <a16:creationId xmlns:a16="http://schemas.microsoft.com/office/drawing/2014/main" id="{0D36797A-B7FF-4C89-A1FD-F6CCFF64B524}"/>
              </a:ext>
            </a:extLst>
          </p:cNvPr>
          <p:cNvSpPr txBox="1"/>
          <p:nvPr/>
        </p:nvSpPr>
        <p:spPr>
          <a:xfrm>
            <a:off x="2464067" y="49374"/>
            <a:ext cx="8334654" cy="369332"/>
          </a:xfrm>
          <a:prstGeom prst="rect">
            <a:avLst/>
          </a:prstGeom>
          <a:noFill/>
        </p:spPr>
        <p:txBody>
          <a:bodyPr wrap="none" rtlCol="0">
            <a:spAutoFit/>
          </a:bodyPr>
          <a:lstStyle/>
          <a:p>
            <a:r>
              <a:rPr lang="fr-FR" dirty="0"/>
              <a:t>You </a:t>
            </a:r>
            <a:r>
              <a:rPr lang="fr-FR" dirty="0" err="1"/>
              <a:t>also</a:t>
            </a:r>
            <a:r>
              <a:rPr lang="fr-FR" dirty="0"/>
              <a:t> can « </a:t>
            </a:r>
            <a:r>
              <a:rPr lang="fr-FR" dirty="0" err="1"/>
              <a:t>create</a:t>
            </a:r>
            <a:r>
              <a:rPr lang="fr-FR" dirty="0"/>
              <a:t> » </a:t>
            </a:r>
            <a:r>
              <a:rPr lang="fr-FR" dirty="0" err="1"/>
              <a:t>nice</a:t>
            </a:r>
            <a:r>
              <a:rPr lang="fr-FR" dirty="0"/>
              <a:t> images </a:t>
            </a:r>
            <a:r>
              <a:rPr lang="fr-FR" dirty="0" err="1"/>
              <a:t>with</a:t>
            </a:r>
            <a:r>
              <a:rPr lang="fr-FR" dirty="0"/>
              <a:t> Stencil for WordPress (10 free images /</a:t>
            </a:r>
            <a:r>
              <a:rPr lang="fr-FR" dirty="0" err="1"/>
              <a:t>month</a:t>
            </a:r>
            <a:r>
              <a:rPr lang="fr-FR" dirty="0"/>
              <a:t>)</a:t>
            </a:r>
          </a:p>
        </p:txBody>
      </p:sp>
      <p:pic>
        <p:nvPicPr>
          <p:cNvPr id="8" name="Image 7">
            <a:extLst>
              <a:ext uri="{FF2B5EF4-FFF2-40B4-BE49-F238E27FC236}">
                <a16:creationId xmlns:a16="http://schemas.microsoft.com/office/drawing/2014/main" id="{BD3FB71C-7AC0-4E29-B27F-7A2394B3A751}"/>
              </a:ext>
            </a:extLst>
          </p:cNvPr>
          <p:cNvPicPr>
            <a:picLocks noChangeAspect="1"/>
          </p:cNvPicPr>
          <p:nvPr/>
        </p:nvPicPr>
        <p:blipFill>
          <a:blip r:embed="rId2"/>
          <a:stretch>
            <a:fillRect/>
          </a:stretch>
        </p:blipFill>
        <p:spPr>
          <a:xfrm>
            <a:off x="0" y="444710"/>
            <a:ext cx="12192000" cy="6422915"/>
          </a:xfrm>
          <a:prstGeom prst="rect">
            <a:avLst/>
          </a:prstGeom>
        </p:spPr>
      </p:pic>
    </p:spTree>
    <p:extLst>
      <p:ext uri="{BB962C8B-B14F-4D97-AF65-F5344CB8AC3E}">
        <p14:creationId xmlns:p14="http://schemas.microsoft.com/office/powerpoint/2010/main" val="324656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3</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4335940" y="376006"/>
            <a:ext cx="3609321" cy="461665"/>
          </a:xfrm>
          <a:prstGeom prst="rect">
            <a:avLst/>
          </a:prstGeom>
        </p:spPr>
        <p:txBody>
          <a:bodyPr wrap="none">
            <a:spAutoFit/>
          </a:bodyPr>
          <a:lstStyle/>
          <a:p>
            <a:r>
              <a:rPr lang="fr-FR" sz="2400" dirty="0" err="1"/>
              <a:t>Some</a:t>
            </a:r>
            <a:r>
              <a:rPr lang="fr-FR" sz="2400" dirty="0"/>
              <a:t> essential </a:t>
            </a:r>
            <a:r>
              <a:rPr lang="fr-FR" sz="2400" dirty="0" err="1"/>
              <a:t>reminders</a:t>
            </a:r>
            <a:r>
              <a:rPr lang="fr-FR" sz="2400" dirty="0"/>
              <a:t>…</a:t>
            </a:r>
          </a:p>
        </p:txBody>
      </p:sp>
      <p:sp>
        <p:nvSpPr>
          <p:cNvPr id="6" name="Rectangle 5"/>
          <p:cNvSpPr/>
          <p:nvPr/>
        </p:nvSpPr>
        <p:spPr>
          <a:xfrm>
            <a:off x="349718" y="1089157"/>
            <a:ext cx="11492563" cy="5237331"/>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What is marketing ?</a:t>
            </a: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“the science and art of exploring, creating, and delivering value to satisfy the needs of a target market at a profit.  Marketing </a:t>
            </a:r>
            <a:r>
              <a:rPr lang="en-US" sz="2000" b="1" i="1" dirty="0">
                <a:latin typeface="Calibri" panose="020F0502020204030204" pitchFamily="34" charset="0"/>
                <a:ea typeface="Calibri" panose="020F0502020204030204" pitchFamily="34" charset="0"/>
                <a:cs typeface="Times New Roman" panose="02020603050405020304" pitchFamily="18" charset="0"/>
              </a:rPr>
              <a:t>identifies unfulfilled needs and desires</a:t>
            </a:r>
            <a:r>
              <a:rPr lang="en-US" i="1" dirty="0">
                <a:latin typeface="Calibri" panose="020F0502020204030204" pitchFamily="34" charset="0"/>
                <a:ea typeface="Calibri" panose="020F0502020204030204" pitchFamily="34" charset="0"/>
                <a:cs typeface="Times New Roman" panose="02020603050405020304" pitchFamily="18" charset="0"/>
              </a:rPr>
              <a:t>. It defines, measures and quantifies the </a:t>
            </a:r>
            <a:r>
              <a:rPr lang="en-US" b="1" i="1" dirty="0">
                <a:latin typeface="Calibri" panose="020F0502020204030204" pitchFamily="34" charset="0"/>
                <a:ea typeface="Calibri" panose="020F0502020204030204" pitchFamily="34" charset="0"/>
                <a:cs typeface="Times New Roman" panose="02020603050405020304" pitchFamily="18" charset="0"/>
              </a:rPr>
              <a:t>size of the identified market</a:t>
            </a:r>
            <a:r>
              <a:rPr lang="en-US" i="1" dirty="0">
                <a:latin typeface="Calibri" panose="020F0502020204030204" pitchFamily="34" charset="0"/>
                <a:ea typeface="Calibri" panose="020F0502020204030204" pitchFamily="34" charset="0"/>
                <a:cs typeface="Times New Roman" panose="02020603050405020304" pitchFamily="18" charset="0"/>
              </a:rPr>
              <a:t> and the profit potential. It </a:t>
            </a:r>
            <a:r>
              <a:rPr lang="en-US" b="1" i="1" dirty="0">
                <a:latin typeface="Calibri" panose="020F0502020204030204" pitchFamily="34" charset="0"/>
                <a:ea typeface="Calibri" panose="020F0502020204030204" pitchFamily="34" charset="0"/>
                <a:cs typeface="Times New Roman" panose="02020603050405020304" pitchFamily="18" charset="0"/>
              </a:rPr>
              <a:t>pinpoints which segment</a:t>
            </a:r>
            <a:r>
              <a:rPr lang="en-US" i="1" dirty="0">
                <a:latin typeface="Calibri" panose="020F0502020204030204" pitchFamily="34" charset="0"/>
                <a:ea typeface="Calibri" panose="020F0502020204030204" pitchFamily="34" charset="0"/>
                <a:cs typeface="Times New Roman" panose="02020603050405020304" pitchFamily="18" charset="0"/>
              </a:rPr>
              <a:t>s the company is capable of serving best and </a:t>
            </a:r>
            <a:r>
              <a:rPr lang="en-US" b="1" i="1" dirty="0">
                <a:latin typeface="Calibri" panose="020F0502020204030204" pitchFamily="34" charset="0"/>
                <a:ea typeface="Calibri" panose="020F0502020204030204" pitchFamily="34" charset="0"/>
                <a:cs typeface="Times New Roman" panose="02020603050405020304" pitchFamily="18" charset="0"/>
              </a:rPr>
              <a:t>it designs and promotes the appropriate products and services</a:t>
            </a:r>
            <a:r>
              <a:rPr lang="en-US" i="1" dirty="0">
                <a:latin typeface="Calibri" panose="020F0502020204030204" pitchFamily="34" charset="0"/>
                <a:ea typeface="Calibri" panose="020F0502020204030204" pitchFamily="34" charset="0"/>
                <a:cs typeface="Times New Roman" panose="02020603050405020304" pitchFamily="18" charset="0"/>
              </a:rPr>
              <a:t>.” (Philip Kotler)</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What is digital marketing ?</a:t>
            </a: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Digital marketing is marketing on the internet. </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For the most part digital marketing is about:</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communicating, with the public or with leads or with customers/clients/consumers through one of the following means: websites (own or partners or ads…), social network/social media, e-mail, mobile apps. E-communication= give and obtain information + encourage the public/consumers to exchange information about us through the internet.</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 sales (e-commerce) thanks to . : websites, social network/social media, mobile apps</a:t>
            </a:r>
            <a:endParaRPr lang="fr-FR"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Résultat de recherche d'images pour &quot;digital marketing&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219" y="3004538"/>
            <a:ext cx="2079626" cy="18987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7318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69E7E5B-3F26-47DB-A266-0D1343C5EDE6}"/>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22FAD201-6500-4FDD-AB08-13126636876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6524295C-35B3-4439-8EB0-2FEB6294E21E}"/>
              </a:ext>
            </a:extLst>
          </p:cNvPr>
          <p:cNvSpPr>
            <a:spLocks noGrp="1"/>
          </p:cNvSpPr>
          <p:nvPr>
            <p:ph type="sldNum" sz="quarter" idx="12"/>
          </p:nvPr>
        </p:nvSpPr>
        <p:spPr/>
        <p:txBody>
          <a:bodyPr/>
          <a:lstStyle/>
          <a:p>
            <a:fld id="{36DC4D30-C1AE-4A1B-9D74-9A68EC4908F8}" type="slidenum">
              <a:rPr lang="fr-FR" smtClean="0"/>
              <a:pPr/>
              <a:t>30</a:t>
            </a:fld>
            <a:endParaRPr lang="fr-FR"/>
          </a:p>
        </p:txBody>
      </p:sp>
      <p:sp>
        <p:nvSpPr>
          <p:cNvPr id="7" name="ZoneTexte 6">
            <a:extLst>
              <a:ext uri="{FF2B5EF4-FFF2-40B4-BE49-F238E27FC236}">
                <a16:creationId xmlns:a16="http://schemas.microsoft.com/office/drawing/2014/main" id="{E5621C19-3DA8-4571-8FEC-BD0471976CD9}"/>
              </a:ext>
            </a:extLst>
          </p:cNvPr>
          <p:cNvSpPr txBox="1"/>
          <p:nvPr/>
        </p:nvSpPr>
        <p:spPr>
          <a:xfrm>
            <a:off x="195133" y="575938"/>
            <a:ext cx="3843468" cy="5386090"/>
          </a:xfrm>
          <a:prstGeom prst="rect">
            <a:avLst/>
          </a:prstGeom>
          <a:noFill/>
        </p:spPr>
        <p:txBody>
          <a:bodyPr wrap="square" rtlCol="0">
            <a:spAutoFit/>
          </a:bodyPr>
          <a:lstStyle/>
          <a:p>
            <a:r>
              <a:rPr lang="fr-FR" dirty="0"/>
              <a:t>How to </a:t>
            </a:r>
            <a:r>
              <a:rPr lang="fr-FR" dirty="0" err="1"/>
              <a:t>create</a:t>
            </a:r>
            <a:r>
              <a:rPr lang="fr-FR" dirty="0"/>
              <a:t> « free-to-use » </a:t>
            </a:r>
            <a:r>
              <a:rPr lang="fr-FR" dirty="0" err="1"/>
              <a:t>imagesor</a:t>
            </a:r>
            <a:r>
              <a:rPr lang="fr-FR" dirty="0"/>
              <a:t> </a:t>
            </a:r>
            <a:r>
              <a:rPr lang="fr-FR" dirty="0" err="1"/>
              <a:t>video</a:t>
            </a:r>
            <a:r>
              <a:rPr lang="fr-FR" dirty="0"/>
              <a:t> (</a:t>
            </a:r>
            <a:r>
              <a:rPr lang="fr-FR" dirty="0" err="1"/>
              <a:t>creative</a:t>
            </a:r>
            <a:r>
              <a:rPr lang="fr-FR" dirty="0"/>
              <a:t> </a:t>
            </a:r>
            <a:r>
              <a:rPr lang="fr-FR" dirty="0" err="1"/>
              <a:t>commons</a:t>
            </a:r>
            <a:r>
              <a:rPr lang="fr-FR" dirty="0"/>
              <a:t>)</a:t>
            </a:r>
          </a:p>
          <a:p>
            <a:endParaRPr lang="fr-FR" sz="1600" dirty="0"/>
          </a:p>
          <a:p>
            <a:r>
              <a:rPr lang="fr-FR" sz="1600" dirty="0"/>
              <a:t>-Go to </a:t>
            </a:r>
            <a:r>
              <a:rPr lang="fr-FR" sz="1600" dirty="0" err="1"/>
              <a:t>Wikimedia</a:t>
            </a:r>
            <a:r>
              <a:rPr lang="fr-FR" sz="1600" dirty="0"/>
              <a:t> </a:t>
            </a:r>
            <a:r>
              <a:rPr lang="fr-FR" sz="1600" dirty="0" err="1"/>
              <a:t>commons</a:t>
            </a:r>
            <a:r>
              <a:rPr lang="fr-FR" sz="1600" dirty="0"/>
              <a:t> or </a:t>
            </a:r>
            <a:r>
              <a:rPr lang="fr-FR" sz="1600" dirty="0" err="1"/>
              <a:t>flickr</a:t>
            </a:r>
            <a:endParaRPr lang="fr-FR" sz="1600" dirty="0"/>
          </a:p>
          <a:p>
            <a:endParaRPr lang="fr-FR" sz="1600" dirty="0"/>
          </a:p>
          <a:p>
            <a:r>
              <a:rPr lang="fr-FR" sz="1600" dirty="0"/>
              <a:t>-</a:t>
            </a:r>
            <a:r>
              <a:rPr lang="fr-FR" sz="1600" dirty="0" err="1"/>
              <a:t>Upload</a:t>
            </a:r>
            <a:r>
              <a:rPr lang="fr-FR" sz="1600" dirty="0"/>
              <a:t> </a:t>
            </a:r>
            <a:r>
              <a:rPr lang="fr-FR" sz="1600" dirty="0" err="1"/>
              <a:t>your</a:t>
            </a:r>
            <a:r>
              <a:rPr lang="fr-FR" sz="1600" dirty="0"/>
              <a:t> </a:t>
            </a:r>
            <a:r>
              <a:rPr lang="fr-FR" sz="1600" dirty="0" err="1"/>
              <a:t>own</a:t>
            </a:r>
            <a:r>
              <a:rPr lang="fr-FR" sz="1600" dirty="0"/>
              <a:t> photos (</a:t>
            </a:r>
            <a:r>
              <a:rPr lang="fr-FR" sz="1600" dirty="0" err="1"/>
              <a:t>natural</a:t>
            </a:r>
            <a:r>
              <a:rPr lang="fr-FR" sz="1600" dirty="0"/>
              <a:t> </a:t>
            </a:r>
            <a:r>
              <a:rPr lang="fr-FR" sz="1600" dirty="0" err="1"/>
              <a:t>landscape</a:t>
            </a:r>
            <a:r>
              <a:rPr lang="fr-FR" sz="1600" dirty="0"/>
              <a:t>, </a:t>
            </a:r>
            <a:r>
              <a:rPr lang="fr-FR" sz="1600" dirty="0" err="1"/>
              <a:t>animals</a:t>
            </a:r>
            <a:r>
              <a:rPr lang="fr-FR" sz="1600" dirty="0"/>
              <a:t>, plants, public figures, people </a:t>
            </a:r>
            <a:r>
              <a:rPr lang="fr-FR" sz="1600" dirty="0" err="1"/>
              <a:t>photographed</a:t>
            </a:r>
            <a:r>
              <a:rPr lang="fr-FR" sz="1600" dirty="0"/>
              <a:t> in public places, </a:t>
            </a:r>
            <a:r>
              <a:rPr lang="fr-FR" sz="1600" dirty="0" err="1"/>
              <a:t>olds</a:t>
            </a:r>
            <a:r>
              <a:rPr lang="fr-FR" sz="1600" dirty="0"/>
              <a:t> art, statues, buildings (</a:t>
            </a:r>
            <a:r>
              <a:rPr lang="fr-FR" sz="1600" dirty="0" err="1"/>
              <a:t>usually</a:t>
            </a:r>
            <a:r>
              <a:rPr lang="fr-FR" sz="1600" dirty="0"/>
              <a:t> </a:t>
            </a:r>
            <a:r>
              <a:rPr lang="fr-FR" sz="1600" dirty="0" err="1"/>
              <a:t>ovre</a:t>
            </a:r>
            <a:r>
              <a:rPr lang="fr-FR" sz="1600" dirty="0"/>
              <a:t> 150 </a:t>
            </a:r>
            <a:r>
              <a:rPr lang="fr-FR" sz="1600" dirty="0" err="1"/>
              <a:t>years</a:t>
            </a:r>
            <a:r>
              <a:rPr lang="fr-FR" sz="1600" dirty="0"/>
              <a:t> </a:t>
            </a:r>
            <a:r>
              <a:rPr lang="fr-FR" sz="1600" dirty="0" err="1"/>
              <a:t>old</a:t>
            </a:r>
            <a:r>
              <a:rPr lang="fr-FR" sz="1600" dirty="0"/>
              <a:t>.</a:t>
            </a:r>
          </a:p>
          <a:p>
            <a:endParaRPr lang="fr-FR" sz="1600" dirty="0"/>
          </a:p>
          <a:p>
            <a:r>
              <a:rPr lang="fr-FR" sz="1600" dirty="0"/>
              <a:t>-chose a licence (</a:t>
            </a:r>
            <a:r>
              <a:rPr lang="fr-FR" sz="1600" dirty="0" err="1"/>
              <a:t>e.g</a:t>
            </a:r>
            <a:r>
              <a:rPr lang="fr-FR" sz="1600" dirty="0"/>
              <a:t>: CC BY-SA   = </a:t>
            </a:r>
            <a:r>
              <a:rPr lang="fr-FR" sz="1600" dirty="0" err="1"/>
              <a:t>cretive</a:t>
            </a:r>
            <a:r>
              <a:rPr lang="fr-FR" sz="1600" dirty="0"/>
              <a:t> </a:t>
            </a:r>
            <a:r>
              <a:rPr lang="fr-FR" sz="1600" dirty="0" err="1"/>
              <a:t>commons</a:t>
            </a:r>
            <a:r>
              <a:rPr lang="fr-FR" sz="1600" dirty="0"/>
              <a:t>, BY (</a:t>
            </a:r>
            <a:r>
              <a:rPr lang="fr-FR" sz="1600" dirty="0" err="1"/>
              <a:t>author</a:t>
            </a:r>
            <a:r>
              <a:rPr lang="fr-FR" sz="1600" dirty="0"/>
              <a:t> </a:t>
            </a:r>
            <a:r>
              <a:rPr lang="fr-FR" sz="1600" dirty="0" err="1"/>
              <a:t>name</a:t>
            </a:r>
            <a:r>
              <a:rPr lang="fr-FR" sz="1600" dirty="0"/>
              <a:t>) SA (</a:t>
            </a:r>
            <a:r>
              <a:rPr lang="fr-FR" sz="1600" dirty="0" err="1"/>
              <a:t>share</a:t>
            </a:r>
            <a:r>
              <a:rPr lang="fr-FR" sz="1600" dirty="0"/>
              <a:t> </a:t>
            </a:r>
            <a:r>
              <a:rPr lang="fr-FR" sz="1600" dirty="0" err="1"/>
              <a:t>alike</a:t>
            </a:r>
            <a:r>
              <a:rPr lang="fr-FR" sz="1600" dirty="0"/>
              <a:t>: free for copy, remix, </a:t>
            </a:r>
            <a:r>
              <a:rPr lang="fr-FR" sz="1600" dirty="0" err="1"/>
              <a:t>transform</a:t>
            </a:r>
            <a:r>
              <a:rPr lang="fr-FR" sz="1600" dirty="0"/>
              <a:t>..for </a:t>
            </a:r>
            <a:r>
              <a:rPr lang="fr-FR" sz="1600" dirty="0" err="1"/>
              <a:t>any</a:t>
            </a:r>
            <a:r>
              <a:rPr lang="fr-FR" sz="1600" dirty="0"/>
              <a:t> </a:t>
            </a:r>
            <a:r>
              <a:rPr lang="fr-FR" sz="1600" dirty="0" err="1"/>
              <a:t>purpose</a:t>
            </a:r>
            <a:r>
              <a:rPr lang="fr-FR" sz="1600" dirty="0"/>
              <a:t>, </a:t>
            </a:r>
            <a:r>
              <a:rPr lang="fr-FR" sz="1600" dirty="0" err="1"/>
              <a:t>even</a:t>
            </a:r>
            <a:r>
              <a:rPr lang="fr-FR" sz="1600" dirty="0"/>
              <a:t> </a:t>
            </a:r>
            <a:r>
              <a:rPr lang="fr-FR" sz="1600" dirty="0" err="1"/>
              <a:t>commercially</a:t>
            </a:r>
            <a:r>
              <a:rPr lang="fr-FR" sz="1600" dirty="0"/>
              <a:t>)</a:t>
            </a:r>
          </a:p>
          <a:p>
            <a:endParaRPr lang="fr-FR" sz="1600" dirty="0"/>
          </a:p>
          <a:p>
            <a:r>
              <a:rPr lang="fr-FR" sz="1600" dirty="0"/>
              <a:t>-</a:t>
            </a:r>
            <a:r>
              <a:rPr lang="fr-FR" sz="1600" dirty="0" err="1"/>
              <a:t>describe</a:t>
            </a:r>
            <a:r>
              <a:rPr lang="fr-FR" sz="1600" dirty="0"/>
              <a:t> </a:t>
            </a:r>
            <a:r>
              <a:rPr lang="fr-FR" sz="1600" dirty="0" err="1"/>
              <a:t>it</a:t>
            </a:r>
            <a:r>
              <a:rPr lang="fr-FR" sz="1600" dirty="0"/>
              <a:t> (</a:t>
            </a:r>
            <a:r>
              <a:rPr lang="fr-FR" sz="1600" dirty="0" err="1"/>
              <a:t>title</a:t>
            </a:r>
            <a:r>
              <a:rPr lang="fr-FR" sz="1600" dirty="0"/>
              <a:t>, </a:t>
            </a:r>
            <a:r>
              <a:rPr lang="fr-FR" sz="1600" dirty="0" err="1"/>
              <a:t>caption</a:t>
            </a:r>
            <a:r>
              <a:rPr lang="fr-FR" sz="1600" dirty="0"/>
              <a:t>, description, date)</a:t>
            </a:r>
          </a:p>
          <a:p>
            <a:endParaRPr lang="fr-FR" sz="1600" dirty="0"/>
          </a:p>
          <a:p>
            <a:r>
              <a:rPr lang="fr-FR" sz="1600" dirty="0"/>
              <a:t>- </a:t>
            </a:r>
            <a:r>
              <a:rPr lang="fr-FR" sz="1600" dirty="0" err="1"/>
              <a:t>Publish</a:t>
            </a:r>
            <a:r>
              <a:rPr lang="fr-FR" sz="1600" dirty="0"/>
              <a:t> </a:t>
            </a:r>
            <a:r>
              <a:rPr lang="fr-FR" sz="1600" dirty="0" err="1"/>
              <a:t>it</a:t>
            </a:r>
            <a:endParaRPr lang="fr-FR" sz="1600" dirty="0"/>
          </a:p>
          <a:p>
            <a:endParaRPr lang="fr-FR" dirty="0"/>
          </a:p>
          <a:p>
            <a:r>
              <a:rPr lang="fr-FR" dirty="0"/>
              <a:t>     </a:t>
            </a:r>
          </a:p>
        </p:txBody>
      </p:sp>
      <p:pic>
        <p:nvPicPr>
          <p:cNvPr id="8" name="Image 7">
            <a:extLst>
              <a:ext uri="{FF2B5EF4-FFF2-40B4-BE49-F238E27FC236}">
                <a16:creationId xmlns:a16="http://schemas.microsoft.com/office/drawing/2014/main" id="{5DFAB12F-8866-4686-8315-6238B1FF6319}"/>
              </a:ext>
            </a:extLst>
          </p:cNvPr>
          <p:cNvPicPr>
            <a:picLocks noChangeAspect="1"/>
          </p:cNvPicPr>
          <p:nvPr/>
        </p:nvPicPr>
        <p:blipFill>
          <a:blip r:embed="rId2"/>
          <a:stretch>
            <a:fillRect/>
          </a:stretch>
        </p:blipFill>
        <p:spPr>
          <a:xfrm>
            <a:off x="4093201" y="0"/>
            <a:ext cx="8120397" cy="6435306"/>
          </a:xfrm>
          <a:prstGeom prst="rect">
            <a:avLst/>
          </a:prstGeom>
        </p:spPr>
      </p:pic>
      <p:pic>
        <p:nvPicPr>
          <p:cNvPr id="9" name="Image 8">
            <a:extLst>
              <a:ext uri="{FF2B5EF4-FFF2-40B4-BE49-F238E27FC236}">
                <a16:creationId xmlns:a16="http://schemas.microsoft.com/office/drawing/2014/main" id="{C8AB962B-A375-4267-A689-B6BD76AE6A3B}"/>
              </a:ext>
            </a:extLst>
          </p:cNvPr>
          <p:cNvPicPr>
            <a:picLocks noChangeAspect="1"/>
          </p:cNvPicPr>
          <p:nvPr/>
        </p:nvPicPr>
        <p:blipFill>
          <a:blip r:embed="rId3"/>
          <a:stretch>
            <a:fillRect/>
          </a:stretch>
        </p:blipFill>
        <p:spPr>
          <a:xfrm>
            <a:off x="4071928" y="458322"/>
            <a:ext cx="8120398" cy="6435307"/>
          </a:xfrm>
          <a:prstGeom prst="rect">
            <a:avLst/>
          </a:prstGeom>
        </p:spPr>
      </p:pic>
    </p:spTree>
    <p:extLst>
      <p:ext uri="{BB962C8B-B14F-4D97-AF65-F5344CB8AC3E}">
        <p14:creationId xmlns:p14="http://schemas.microsoft.com/office/powerpoint/2010/main" val="25556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31</a:t>
            </a:fld>
            <a:endParaRPr lang="fr-FR"/>
          </a:p>
        </p:txBody>
      </p:sp>
      <p:sp>
        <p:nvSpPr>
          <p:cNvPr id="7" name="Rectangle 6"/>
          <p:cNvSpPr/>
          <p:nvPr/>
        </p:nvSpPr>
        <p:spPr>
          <a:xfrm>
            <a:off x="3713200" y="126728"/>
            <a:ext cx="4765600" cy="461665"/>
          </a:xfrm>
          <a:prstGeom prst="rect">
            <a:avLst/>
          </a:prstGeom>
          <a:ln>
            <a:solidFill>
              <a:schemeClr val="tx1"/>
            </a:solidFill>
          </a:ln>
        </p:spPr>
        <p:txBody>
          <a:bodyPr wrap="none">
            <a:spAutoFit/>
          </a:bodyPr>
          <a:lstStyle/>
          <a:p>
            <a:r>
              <a:rPr lang="fr-FR" sz="2400" dirty="0"/>
              <a:t>Images and </a:t>
            </a:r>
            <a:r>
              <a:rPr lang="fr-FR" sz="2400" dirty="0" err="1"/>
              <a:t>videos</a:t>
            </a:r>
            <a:r>
              <a:rPr lang="fr-FR" sz="2400" dirty="0"/>
              <a:t>: </a:t>
            </a:r>
            <a:r>
              <a:rPr lang="fr-FR" sz="2400" dirty="0" err="1"/>
              <a:t>technical</a:t>
            </a:r>
            <a:r>
              <a:rPr lang="fr-FR" sz="2400" dirty="0"/>
              <a:t> aspects</a:t>
            </a:r>
          </a:p>
        </p:txBody>
      </p:sp>
      <p:sp>
        <p:nvSpPr>
          <p:cNvPr id="8" name="Rectangle 7"/>
          <p:cNvSpPr/>
          <p:nvPr/>
        </p:nvSpPr>
        <p:spPr>
          <a:xfrm>
            <a:off x="0" y="832406"/>
            <a:ext cx="6936571" cy="4247317"/>
          </a:xfrm>
          <a:prstGeom prst="rect">
            <a:avLst/>
          </a:prstGeom>
        </p:spPr>
        <p:txBody>
          <a:bodyPr wrap="square">
            <a:spAutoFit/>
          </a:bodyPr>
          <a:lstStyle/>
          <a:p>
            <a:pPr marL="285750" indent="-285750">
              <a:buFontTx/>
              <a:buChar char="-"/>
            </a:pPr>
            <a:r>
              <a:rPr lang="en-US" dirty="0"/>
              <a:t>Your photos must necessarily be uploaded to the server. If you delete the photo-file from the server,  it will no longer appear in your pages</a:t>
            </a:r>
          </a:p>
          <a:p>
            <a:pPr marL="285750" indent="-285750">
              <a:buFontTx/>
              <a:buChar char="-"/>
            </a:pPr>
            <a:r>
              <a:rPr lang="en-US" sz="2000" b="1" dirty="0"/>
              <a:t>Optimize the size of the photos (with a photo-resizer or with your photo editor. </a:t>
            </a:r>
            <a:r>
              <a:rPr lang="en-US" sz="2000" b="1" dirty="0" err="1"/>
              <a:t>Eg</a:t>
            </a:r>
            <a:r>
              <a:rPr lang="en-US" sz="2000" b="1" dirty="0"/>
              <a:t>: SQUOOSHE )</a:t>
            </a:r>
            <a:r>
              <a:rPr lang="en-US" dirty="0"/>
              <a:t>. It's essential for your SEO (if the photos are not optimized, the download times of your pages will be lengthened)  + use the plugin: </a:t>
            </a:r>
            <a:r>
              <a:rPr lang="en-US" dirty="0" err="1"/>
              <a:t>smush</a:t>
            </a:r>
            <a:endParaRPr lang="en-US" dirty="0"/>
          </a:p>
          <a:p>
            <a:pPr marL="285750" indent="-285750">
              <a:buFontTx/>
              <a:buChar char="-"/>
            </a:pPr>
            <a:r>
              <a:rPr lang="en-US" dirty="0"/>
              <a:t>Classify your photos in Word press (use the plugin: </a:t>
            </a:r>
            <a:r>
              <a:rPr lang="fr-FR" dirty="0"/>
              <a:t>WP Media </a:t>
            </a:r>
            <a:r>
              <a:rPr lang="fr-FR" dirty="0" err="1"/>
              <a:t>category</a:t>
            </a:r>
            <a:r>
              <a:rPr lang="fr-FR" dirty="0"/>
              <a:t> management)</a:t>
            </a:r>
          </a:p>
          <a:p>
            <a:pPr marL="285750" indent="-285750">
              <a:buFontTx/>
              <a:buChar char="-"/>
            </a:pPr>
            <a:r>
              <a:rPr lang="fr-FR" dirty="0"/>
              <a:t> </a:t>
            </a:r>
            <a:r>
              <a:rPr lang="fr-FR" dirty="0" err="1"/>
              <a:t>Describe</a:t>
            </a:r>
            <a:r>
              <a:rPr lang="fr-FR" dirty="0"/>
              <a:t> </a:t>
            </a:r>
            <a:r>
              <a:rPr lang="fr-FR" dirty="0" err="1"/>
              <a:t>your</a:t>
            </a:r>
            <a:r>
              <a:rPr lang="fr-FR" dirty="0"/>
              <a:t> photo (+++</a:t>
            </a:r>
            <a:r>
              <a:rPr lang="fr-FR" dirty="0" err="1"/>
              <a:t>seo</a:t>
            </a:r>
            <a:r>
              <a:rPr lang="fr-FR" dirty="0"/>
              <a:t>): 1) </a:t>
            </a:r>
            <a:r>
              <a:rPr lang="fr-FR" dirty="0" err="1"/>
              <a:t>give</a:t>
            </a:r>
            <a:r>
              <a:rPr lang="fr-FR" dirty="0"/>
              <a:t> an explicit </a:t>
            </a:r>
            <a:r>
              <a:rPr lang="fr-FR" dirty="0" err="1"/>
              <a:t>name</a:t>
            </a:r>
            <a:r>
              <a:rPr lang="fr-FR" dirty="0"/>
              <a:t> (cellar-chateau-dauzac-margaux.jpeg </a:t>
            </a:r>
            <a:r>
              <a:rPr lang="fr-FR" dirty="0" err="1"/>
              <a:t>is</a:t>
            </a:r>
            <a:r>
              <a:rPr lang="fr-FR" dirty="0"/>
              <a:t> </a:t>
            </a:r>
            <a:r>
              <a:rPr lang="fr-FR" dirty="0" err="1"/>
              <a:t>better</a:t>
            </a:r>
            <a:r>
              <a:rPr lang="fr-FR" dirty="0"/>
              <a:t> </a:t>
            </a:r>
            <a:r>
              <a:rPr lang="fr-FR" dirty="0" err="1"/>
              <a:t>than</a:t>
            </a:r>
            <a:r>
              <a:rPr lang="fr-FR" dirty="0"/>
              <a:t>: dsc540568.jpg) and 2) use the « alt » tag (alt = alternative) and description </a:t>
            </a:r>
            <a:r>
              <a:rPr lang="fr-FR" dirty="0" err="1"/>
              <a:t>it</a:t>
            </a:r>
            <a:r>
              <a:rPr lang="fr-FR" dirty="0"/>
              <a:t> </a:t>
            </a:r>
            <a:r>
              <a:rPr lang="fr-FR" dirty="0" err="1"/>
              <a:t>helps</a:t>
            </a:r>
            <a:r>
              <a:rPr lang="fr-FR" dirty="0"/>
              <a:t> the search engine to </a:t>
            </a:r>
            <a:r>
              <a:rPr lang="fr-FR" dirty="0" err="1"/>
              <a:t>undestand</a:t>
            </a:r>
            <a:r>
              <a:rPr lang="fr-FR" dirty="0"/>
              <a:t> </a:t>
            </a:r>
            <a:r>
              <a:rPr lang="fr-FR" dirty="0" err="1"/>
              <a:t>your</a:t>
            </a:r>
            <a:r>
              <a:rPr lang="fr-FR" dirty="0"/>
              <a:t> </a:t>
            </a:r>
            <a:r>
              <a:rPr lang="fr-FR" sz="1400" i="1" dirty="0"/>
              <a:t>photo « </a:t>
            </a:r>
            <a:r>
              <a:rPr lang="en-US" sz="1400" i="1" dirty="0"/>
              <a:t>beautiful rows of colorful barrels in the cellar of "Chateau </a:t>
            </a:r>
            <a:r>
              <a:rPr lang="en-US" sz="1400" i="1" dirty="0" err="1"/>
              <a:t>Dauzac</a:t>
            </a:r>
            <a:r>
              <a:rPr lang="en-US" sz="1400" i="1" dirty="0"/>
              <a:t>" in Margaux near Bordeaux”</a:t>
            </a:r>
            <a:r>
              <a:rPr lang="fr-FR" dirty="0"/>
              <a:t>:  and 3) use a </a:t>
            </a:r>
            <a:r>
              <a:rPr lang="fr-FR" dirty="0" err="1"/>
              <a:t>caption</a:t>
            </a:r>
            <a:r>
              <a:rPr lang="fr-FR" dirty="0"/>
              <a:t> </a:t>
            </a:r>
            <a:r>
              <a:rPr lang="fr-FR" sz="1400" i="1" dirty="0"/>
              <a:t>« A </a:t>
            </a:r>
            <a:r>
              <a:rPr lang="fr-FR" sz="1400" i="1" dirty="0" err="1"/>
              <a:t>nice</a:t>
            </a:r>
            <a:r>
              <a:rPr lang="fr-FR" sz="1400" i="1" dirty="0"/>
              <a:t> </a:t>
            </a:r>
            <a:r>
              <a:rPr lang="fr-FR" sz="1400" i="1" dirty="0" err="1"/>
              <a:t>visit</a:t>
            </a:r>
            <a:r>
              <a:rPr lang="fr-FR" sz="1400" i="1" dirty="0"/>
              <a:t>… ». </a:t>
            </a:r>
            <a:r>
              <a:rPr lang="fr-FR" sz="1400" dirty="0" err="1"/>
              <a:t>See</a:t>
            </a:r>
            <a:r>
              <a:rPr lang="fr-FR" sz="1400" dirty="0"/>
              <a:t> </a:t>
            </a:r>
            <a:r>
              <a:rPr lang="fr-FR" sz="1400" dirty="0" err="1"/>
              <a:t>following</a:t>
            </a:r>
            <a:r>
              <a:rPr lang="fr-FR" sz="1400" dirty="0"/>
              <a:t> slides</a:t>
            </a:r>
            <a:endParaRPr lang="fr-FR" sz="1400" i="1" dirty="0"/>
          </a:p>
          <a:p>
            <a:pPr marL="285750" indent="-285750">
              <a:buFontTx/>
              <a:buChar char="-"/>
            </a:pPr>
            <a:r>
              <a:rPr lang="fr-FR" dirty="0" err="1"/>
              <a:t>Don’t</a:t>
            </a:r>
            <a:r>
              <a:rPr lang="fr-FR" dirty="0"/>
              <a:t> </a:t>
            </a:r>
            <a:r>
              <a:rPr lang="fr-FR" dirty="0" err="1"/>
              <a:t>link</a:t>
            </a:r>
            <a:r>
              <a:rPr lang="fr-FR" dirty="0"/>
              <a:t> </a:t>
            </a:r>
            <a:r>
              <a:rPr lang="fr-FR" dirty="0" err="1"/>
              <a:t>your</a:t>
            </a:r>
            <a:r>
              <a:rPr lang="fr-FR" dirty="0"/>
              <a:t> photo to </a:t>
            </a:r>
            <a:r>
              <a:rPr lang="fr-FR" dirty="0" err="1"/>
              <a:t>it</a:t>
            </a:r>
            <a:r>
              <a:rPr lang="fr-FR" dirty="0"/>
              <a:t> </a:t>
            </a:r>
            <a:r>
              <a:rPr lang="fr-FR" dirty="0" err="1"/>
              <a:t>selsef</a:t>
            </a:r>
            <a:r>
              <a:rPr lang="fr-FR" dirty="0"/>
              <a:t> ! (= </a:t>
            </a:r>
            <a:r>
              <a:rPr lang="fr-FR" dirty="0" err="1"/>
              <a:t>bad</a:t>
            </a:r>
            <a:r>
              <a:rPr lang="fr-FR" dirty="0"/>
              <a:t> </a:t>
            </a:r>
            <a:r>
              <a:rPr lang="fr-FR" dirty="0" err="1"/>
              <a:t>seo</a:t>
            </a:r>
            <a:r>
              <a:rPr lang="fr-FR" dirty="0"/>
              <a:t>). </a:t>
            </a:r>
            <a:r>
              <a:rPr lang="fr-FR" sz="1400" dirty="0" err="1"/>
              <a:t>See</a:t>
            </a:r>
            <a:r>
              <a:rPr lang="fr-FR" sz="1400" dirty="0"/>
              <a:t> </a:t>
            </a:r>
            <a:r>
              <a:rPr lang="fr-FR" sz="1400" dirty="0" err="1"/>
              <a:t>following</a:t>
            </a:r>
            <a:r>
              <a:rPr lang="fr-FR" sz="1400" dirty="0"/>
              <a:t> slides</a:t>
            </a:r>
            <a:r>
              <a:rPr lang="en-US" dirty="0"/>
              <a:t>  </a:t>
            </a:r>
            <a:endParaRPr lang="fr-FR" dirty="0"/>
          </a:p>
        </p:txBody>
      </p:sp>
      <p:sp>
        <p:nvSpPr>
          <p:cNvPr id="11" name="Rectangle 10"/>
          <p:cNvSpPr/>
          <p:nvPr/>
        </p:nvSpPr>
        <p:spPr>
          <a:xfrm>
            <a:off x="266444" y="5262180"/>
            <a:ext cx="11925555" cy="1754326"/>
          </a:xfrm>
          <a:prstGeom prst="rect">
            <a:avLst/>
          </a:prstGeom>
        </p:spPr>
        <p:txBody>
          <a:bodyPr wrap="square">
            <a:spAutoFit/>
          </a:bodyPr>
          <a:lstStyle/>
          <a:p>
            <a:r>
              <a:rPr lang="en-US" dirty="0"/>
              <a:t>- for videos you can proceed in two ways:</a:t>
            </a:r>
          </a:p>
          <a:p>
            <a:r>
              <a:rPr lang="en-US" dirty="0"/>
              <a:t>	1 Upload your video on the server </a:t>
            </a:r>
            <a:r>
              <a:rPr lang="en-US" sz="1600" dirty="0"/>
              <a:t>(but it takes up space on the server…and time to download your page)</a:t>
            </a:r>
            <a:endParaRPr lang="en-US" dirty="0"/>
          </a:p>
          <a:p>
            <a:r>
              <a:rPr lang="en-US" dirty="0"/>
              <a:t>	2 Make a link from </a:t>
            </a:r>
            <a:r>
              <a:rPr lang="en-US" dirty="0" err="1"/>
              <a:t>Youtube</a:t>
            </a:r>
            <a:r>
              <a:rPr lang="en-US" dirty="0"/>
              <a:t> (you have to upload your video on </a:t>
            </a:r>
            <a:r>
              <a:rPr lang="en-US" dirty="0" err="1"/>
              <a:t>Youtube</a:t>
            </a:r>
            <a:r>
              <a:rPr lang="en-US" dirty="0"/>
              <a:t> or use a </a:t>
            </a:r>
            <a:r>
              <a:rPr lang="en-US" dirty="0" err="1"/>
              <a:t>Youtube</a:t>
            </a:r>
            <a:r>
              <a:rPr lang="en-US" dirty="0"/>
              <a:t> video (CC ?), but if the owner delete the video it will not appear on your website anymore </a:t>
            </a:r>
            <a:r>
              <a:rPr lang="en-US" sz="1600" dirty="0"/>
              <a:t>(and the </a:t>
            </a:r>
            <a:r>
              <a:rPr lang="en-US" sz="1600" dirty="0" err="1"/>
              <a:t>youtube</a:t>
            </a:r>
            <a:r>
              <a:rPr lang="en-US" sz="1600" dirty="0"/>
              <a:t>/google server is quicker than yours)</a:t>
            </a:r>
            <a:endParaRPr lang="en-US" dirty="0"/>
          </a:p>
          <a:p>
            <a:endParaRPr lang="fr-FR" dirty="0"/>
          </a:p>
          <a:p>
            <a:endParaRPr lang="fr-FR" dirty="0"/>
          </a:p>
        </p:txBody>
      </p:sp>
      <p:pic>
        <p:nvPicPr>
          <p:cNvPr id="2" name="Image 1"/>
          <p:cNvPicPr>
            <a:picLocks noChangeAspect="1"/>
          </p:cNvPicPr>
          <p:nvPr/>
        </p:nvPicPr>
        <p:blipFill>
          <a:blip r:embed="rId2"/>
          <a:stretch>
            <a:fillRect/>
          </a:stretch>
        </p:blipFill>
        <p:spPr>
          <a:xfrm>
            <a:off x="6936571" y="918765"/>
            <a:ext cx="5075203" cy="3216196"/>
          </a:xfrm>
          <a:prstGeom prst="rect">
            <a:avLst/>
          </a:prstGeom>
        </p:spPr>
      </p:pic>
      <p:sp>
        <p:nvSpPr>
          <p:cNvPr id="3" name="ZoneTexte 2"/>
          <p:cNvSpPr txBox="1"/>
          <p:nvPr/>
        </p:nvSpPr>
        <p:spPr>
          <a:xfrm>
            <a:off x="7661710" y="4134961"/>
            <a:ext cx="4205510" cy="307777"/>
          </a:xfrm>
          <a:prstGeom prst="rect">
            <a:avLst/>
          </a:prstGeom>
          <a:noFill/>
        </p:spPr>
        <p:txBody>
          <a:bodyPr wrap="none" rtlCol="0">
            <a:spAutoFit/>
          </a:bodyPr>
          <a:lstStyle/>
          <a:p>
            <a:r>
              <a:rPr lang="en-US" sz="1400" i="1" dirty="0"/>
              <a:t>A nice visit in the cellar of “Chateau </a:t>
            </a:r>
            <a:r>
              <a:rPr lang="en-US" sz="1400" i="1" dirty="0" err="1"/>
              <a:t>Dauzac</a:t>
            </a:r>
            <a:r>
              <a:rPr lang="en-US" sz="1400" i="1" dirty="0"/>
              <a:t>“ Margaux</a:t>
            </a:r>
            <a:endParaRPr lang="fr-FR" sz="1400" i="1" dirty="0"/>
          </a:p>
        </p:txBody>
      </p:sp>
      <p:sp>
        <p:nvSpPr>
          <p:cNvPr id="10" name="Rectangle 9"/>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114384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32</a:t>
            </a:fld>
            <a:endParaRPr lang="fr-FR"/>
          </a:p>
        </p:txBody>
      </p:sp>
      <p:pic>
        <p:nvPicPr>
          <p:cNvPr id="7" name="Image 6"/>
          <p:cNvPicPr>
            <a:picLocks noChangeAspect="1"/>
          </p:cNvPicPr>
          <p:nvPr/>
        </p:nvPicPr>
        <p:blipFill>
          <a:blip r:embed="rId2"/>
          <a:stretch>
            <a:fillRect/>
          </a:stretch>
        </p:blipFill>
        <p:spPr>
          <a:xfrm>
            <a:off x="3771655" y="60551"/>
            <a:ext cx="8022597" cy="4742455"/>
          </a:xfrm>
          <a:prstGeom prst="rect">
            <a:avLst/>
          </a:prstGeom>
        </p:spPr>
      </p:pic>
      <p:pic>
        <p:nvPicPr>
          <p:cNvPr id="8" name="Image 7"/>
          <p:cNvPicPr>
            <a:picLocks noChangeAspect="1"/>
          </p:cNvPicPr>
          <p:nvPr/>
        </p:nvPicPr>
        <p:blipFill>
          <a:blip r:embed="rId3"/>
          <a:stretch>
            <a:fillRect/>
          </a:stretch>
        </p:blipFill>
        <p:spPr>
          <a:xfrm>
            <a:off x="3771654" y="4860471"/>
            <a:ext cx="8022597" cy="1701764"/>
          </a:xfrm>
          <a:prstGeom prst="rect">
            <a:avLst/>
          </a:prstGeom>
        </p:spPr>
      </p:pic>
      <p:sp>
        <p:nvSpPr>
          <p:cNvPr id="9" name="ZoneTexte 8"/>
          <p:cNvSpPr txBox="1"/>
          <p:nvPr/>
        </p:nvSpPr>
        <p:spPr>
          <a:xfrm>
            <a:off x="1001027" y="3917482"/>
            <a:ext cx="1394677" cy="369332"/>
          </a:xfrm>
          <a:prstGeom prst="rect">
            <a:avLst/>
          </a:prstGeom>
          <a:noFill/>
        </p:spPr>
        <p:txBody>
          <a:bodyPr wrap="none" rtlCol="0">
            <a:spAutoFit/>
          </a:bodyPr>
          <a:lstStyle/>
          <a:p>
            <a:r>
              <a:rPr lang="fr-FR" dirty="0"/>
              <a:t>In </a:t>
            </a:r>
            <a:r>
              <a:rPr lang="fr-FR" dirty="0" err="1"/>
              <a:t>wordpress</a:t>
            </a:r>
            <a:endParaRPr lang="fr-FR" dirty="0"/>
          </a:p>
        </p:txBody>
      </p:sp>
      <p:grpSp>
        <p:nvGrpSpPr>
          <p:cNvPr id="19" name="Groupe 18"/>
          <p:cNvGrpSpPr/>
          <p:nvPr/>
        </p:nvGrpSpPr>
        <p:grpSpPr>
          <a:xfrm>
            <a:off x="2550695" y="606392"/>
            <a:ext cx="9243556" cy="5627977"/>
            <a:chOff x="2550695" y="606392"/>
            <a:chExt cx="9243556" cy="5627977"/>
          </a:xfrm>
        </p:grpSpPr>
        <p:sp>
          <p:nvSpPr>
            <p:cNvPr id="10" name="Ellipse 9"/>
            <p:cNvSpPr/>
            <p:nvPr/>
          </p:nvSpPr>
          <p:spPr>
            <a:xfrm>
              <a:off x="9750392" y="1049153"/>
              <a:ext cx="2043859" cy="2233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9346131" y="606392"/>
              <a:ext cx="539014" cy="4427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9750391" y="5791608"/>
              <a:ext cx="943275" cy="4427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a:stCxn id="11" idx="3"/>
            </p:cNvCxnSpPr>
            <p:nvPr/>
          </p:nvCxnSpPr>
          <p:spPr>
            <a:xfrm flipH="1">
              <a:off x="2550695" y="984312"/>
              <a:ext cx="6874373" cy="3039048"/>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Connecteur droit 15"/>
            <p:cNvCxnSpPr>
              <a:stCxn id="10" idx="2"/>
            </p:cNvCxnSpPr>
            <p:nvPr/>
          </p:nvCxnSpPr>
          <p:spPr>
            <a:xfrm flipH="1">
              <a:off x="2550695" y="2165684"/>
              <a:ext cx="7199697" cy="1867301"/>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Connecteur droit 17"/>
            <p:cNvCxnSpPr/>
            <p:nvPr/>
          </p:nvCxnSpPr>
          <p:spPr>
            <a:xfrm flipH="1" flipV="1">
              <a:off x="2550695" y="4023360"/>
              <a:ext cx="7199696" cy="1925053"/>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319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33</a:t>
            </a:fld>
            <a:endParaRPr lang="fr-FR"/>
          </a:p>
        </p:txBody>
      </p:sp>
      <p:pic>
        <p:nvPicPr>
          <p:cNvPr id="7" name="Image 6"/>
          <p:cNvPicPr>
            <a:picLocks noChangeAspect="1"/>
          </p:cNvPicPr>
          <p:nvPr/>
        </p:nvPicPr>
        <p:blipFill>
          <a:blip r:embed="rId2"/>
          <a:stretch>
            <a:fillRect/>
          </a:stretch>
        </p:blipFill>
        <p:spPr>
          <a:xfrm>
            <a:off x="1535331" y="528151"/>
            <a:ext cx="9424034" cy="5774484"/>
          </a:xfrm>
          <a:prstGeom prst="rect">
            <a:avLst/>
          </a:prstGeom>
        </p:spPr>
      </p:pic>
      <p:cxnSp>
        <p:nvCxnSpPr>
          <p:cNvPr id="9" name="Connecteur droit 8"/>
          <p:cNvCxnSpPr/>
          <p:nvPr/>
        </p:nvCxnSpPr>
        <p:spPr>
          <a:xfrm flipH="1">
            <a:off x="4038600" y="3272589"/>
            <a:ext cx="591152" cy="1925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038600" y="3272589"/>
            <a:ext cx="591152" cy="1925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7507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34</a:t>
            </a:fld>
            <a:endParaRPr lang="fr-FR"/>
          </a:p>
        </p:txBody>
      </p:sp>
      <p:sp>
        <p:nvSpPr>
          <p:cNvPr id="7" name="ZoneTexte 6"/>
          <p:cNvSpPr txBox="1"/>
          <p:nvPr/>
        </p:nvSpPr>
        <p:spPr>
          <a:xfrm>
            <a:off x="3305859" y="70466"/>
            <a:ext cx="6265754" cy="1477328"/>
          </a:xfrm>
          <a:prstGeom prst="rect">
            <a:avLst/>
          </a:prstGeom>
          <a:noFill/>
        </p:spPr>
        <p:txBody>
          <a:bodyPr wrap="none" rtlCol="0">
            <a:spAutoFit/>
          </a:bodyPr>
          <a:lstStyle/>
          <a:p>
            <a:pPr algn="ctr"/>
            <a:r>
              <a:rPr lang="fr-FR" dirty="0"/>
              <a:t>To </a:t>
            </a:r>
            <a:r>
              <a:rPr lang="fr-FR" dirty="0" err="1"/>
              <a:t>edit</a:t>
            </a:r>
            <a:r>
              <a:rPr lang="fr-FR" dirty="0"/>
              <a:t> images:</a:t>
            </a:r>
          </a:p>
          <a:p>
            <a:r>
              <a:rPr lang="fr-FR" dirty="0"/>
              <a:t>- GIMP :free,</a:t>
            </a:r>
            <a:r>
              <a:rPr lang="en-US" b="1" dirty="0"/>
              <a:t> “a worthy rival to premium software as </a:t>
            </a:r>
            <a:r>
              <a:rPr lang="en-US" b="1" dirty="0" err="1"/>
              <a:t>photoshop</a:t>
            </a:r>
            <a:endParaRPr lang="en-US" b="1" dirty="0"/>
          </a:p>
          <a:p>
            <a:pPr marL="285750" indent="-285750">
              <a:buFontTx/>
              <a:buChar char="-"/>
            </a:pPr>
            <a:r>
              <a:rPr lang="fr-FR" dirty="0"/>
              <a:t>or </a:t>
            </a:r>
            <a:r>
              <a:rPr lang="fr-FR" dirty="0" err="1"/>
              <a:t>Photofiltre</a:t>
            </a:r>
            <a:r>
              <a:rPr lang="fr-FR" dirty="0"/>
              <a:t>: free, </a:t>
            </a:r>
            <a:r>
              <a:rPr lang="fr-FR" dirty="0" err="1"/>
              <a:t>easy</a:t>
            </a:r>
            <a:r>
              <a:rPr lang="fr-FR" dirty="0"/>
              <a:t> to use </a:t>
            </a:r>
          </a:p>
          <a:p>
            <a:pPr marL="285750" indent="-285750">
              <a:buFontTx/>
              <a:buChar char="-"/>
            </a:pPr>
            <a:r>
              <a:rPr lang="fr-FR" dirty="0"/>
              <a:t>To </a:t>
            </a:r>
            <a:r>
              <a:rPr lang="fr-FR" dirty="0" err="1"/>
              <a:t>quickly</a:t>
            </a:r>
            <a:r>
              <a:rPr lang="fr-FR" dirty="0"/>
              <a:t> </a:t>
            </a:r>
            <a:r>
              <a:rPr lang="fr-FR" dirty="0" err="1"/>
              <a:t>resize</a:t>
            </a:r>
            <a:r>
              <a:rPr lang="fr-FR" dirty="0"/>
              <a:t>: </a:t>
            </a:r>
            <a:r>
              <a:rPr lang="fr-FR" b="1" dirty="0"/>
              <a:t>SQUOOSH </a:t>
            </a:r>
          </a:p>
          <a:p>
            <a:pPr marL="285750" indent="-285750">
              <a:buFontTx/>
              <a:buChar char="-"/>
            </a:pPr>
            <a:r>
              <a:rPr lang="fr-FR" dirty="0"/>
              <a:t>…</a:t>
            </a:r>
          </a:p>
        </p:txBody>
      </p:sp>
      <p:pic>
        <p:nvPicPr>
          <p:cNvPr id="9" name="Image 8"/>
          <p:cNvPicPr>
            <a:picLocks noChangeAspect="1"/>
          </p:cNvPicPr>
          <p:nvPr/>
        </p:nvPicPr>
        <p:blipFill>
          <a:blip r:embed="rId2" cstate="print"/>
          <a:stretch>
            <a:fillRect/>
          </a:stretch>
        </p:blipFill>
        <p:spPr>
          <a:xfrm>
            <a:off x="-99013" y="3516658"/>
            <a:ext cx="4422277" cy="2869393"/>
          </a:xfrm>
          <a:prstGeom prst="rect">
            <a:avLst/>
          </a:prstGeom>
        </p:spPr>
      </p:pic>
      <p:pic>
        <p:nvPicPr>
          <p:cNvPr id="8" name="Image 7"/>
          <p:cNvPicPr>
            <a:picLocks noChangeAspect="1"/>
          </p:cNvPicPr>
          <p:nvPr/>
        </p:nvPicPr>
        <p:blipFill>
          <a:blip r:embed="rId3" cstate="print"/>
          <a:stretch>
            <a:fillRect/>
          </a:stretch>
        </p:blipFill>
        <p:spPr>
          <a:xfrm>
            <a:off x="6866235" y="4133275"/>
            <a:ext cx="5342512" cy="2760297"/>
          </a:xfrm>
          <a:prstGeom prst="rect">
            <a:avLst/>
          </a:prstGeom>
        </p:spPr>
      </p:pic>
      <p:sp>
        <p:nvSpPr>
          <p:cNvPr id="2" name="Rectangle 1"/>
          <p:cNvSpPr/>
          <p:nvPr/>
        </p:nvSpPr>
        <p:spPr>
          <a:xfrm>
            <a:off x="1174282" y="6511491"/>
            <a:ext cx="1241659" cy="346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GIMP</a:t>
            </a:r>
          </a:p>
        </p:txBody>
      </p:sp>
      <p:sp>
        <p:nvSpPr>
          <p:cNvPr id="10" name="Rectangle 9"/>
          <p:cNvSpPr/>
          <p:nvPr/>
        </p:nvSpPr>
        <p:spPr>
          <a:xfrm>
            <a:off x="9537491" y="3738930"/>
            <a:ext cx="1241659" cy="346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Photofiltre</a:t>
            </a:r>
            <a:endParaRPr lang="fr-FR" dirty="0"/>
          </a:p>
        </p:txBody>
      </p:sp>
      <p:sp>
        <p:nvSpPr>
          <p:cNvPr id="11" name="Cœur 10">
            <a:extLst>
              <a:ext uri="{FF2B5EF4-FFF2-40B4-BE49-F238E27FC236}">
                <a16:creationId xmlns:a16="http://schemas.microsoft.com/office/drawing/2014/main" id="{56088FA8-3C17-42F6-912B-5F00FB5A7D3F}"/>
              </a:ext>
            </a:extLst>
          </p:cNvPr>
          <p:cNvSpPr/>
          <p:nvPr/>
        </p:nvSpPr>
        <p:spPr>
          <a:xfrm rot="607702">
            <a:off x="6530769" y="1028668"/>
            <a:ext cx="329127" cy="31149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57A761DE-599C-489B-8DB2-1BCBE584B8FC}"/>
              </a:ext>
            </a:extLst>
          </p:cNvPr>
          <p:cNvPicPr>
            <a:picLocks noChangeAspect="1"/>
          </p:cNvPicPr>
          <p:nvPr/>
        </p:nvPicPr>
        <p:blipFill>
          <a:blip r:embed="rId4"/>
          <a:stretch>
            <a:fillRect/>
          </a:stretch>
        </p:blipFill>
        <p:spPr>
          <a:xfrm>
            <a:off x="2687987" y="1547794"/>
            <a:ext cx="6283564" cy="3087387"/>
          </a:xfrm>
          <a:prstGeom prst="rect">
            <a:avLst/>
          </a:prstGeom>
        </p:spPr>
      </p:pic>
      <p:sp>
        <p:nvSpPr>
          <p:cNvPr id="12" name="ZoneTexte 11">
            <a:extLst>
              <a:ext uri="{FF2B5EF4-FFF2-40B4-BE49-F238E27FC236}">
                <a16:creationId xmlns:a16="http://schemas.microsoft.com/office/drawing/2014/main" id="{1BB06CAA-7B39-435E-B625-9363726A248F}"/>
              </a:ext>
            </a:extLst>
          </p:cNvPr>
          <p:cNvSpPr txBox="1"/>
          <p:nvPr/>
        </p:nvSpPr>
        <p:spPr>
          <a:xfrm>
            <a:off x="9042804" y="1547794"/>
            <a:ext cx="989373" cy="369332"/>
          </a:xfrm>
          <a:prstGeom prst="rect">
            <a:avLst/>
          </a:prstGeom>
          <a:noFill/>
        </p:spPr>
        <p:txBody>
          <a:bodyPr wrap="none" rtlCol="0">
            <a:spAutoFit/>
          </a:bodyPr>
          <a:lstStyle/>
          <a:p>
            <a:r>
              <a:rPr lang="fr-FR" dirty="0" err="1"/>
              <a:t>Squoosh</a:t>
            </a:r>
            <a:endParaRPr lang="fr-FR" dirty="0"/>
          </a:p>
        </p:txBody>
      </p:sp>
      <p:sp>
        <p:nvSpPr>
          <p:cNvPr id="13" name="Rectangle 12"/>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63027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35</a:t>
            </a:fld>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2249255444"/>
              </p:ext>
            </p:extLst>
          </p:nvPr>
        </p:nvGraphicFramePr>
        <p:xfrm>
          <a:off x="2631057" y="755316"/>
          <a:ext cx="6662039" cy="5238610"/>
        </p:xfrm>
        <a:graphic>
          <a:graphicData uri="http://schemas.openxmlformats.org/drawingml/2006/table">
            <a:tbl>
              <a:tblPr firstRow="1" bandRow="1">
                <a:tableStyleId>{5C22544A-7EE6-4342-B048-85BDC9FD1C3A}</a:tableStyleId>
              </a:tblPr>
              <a:tblGrid>
                <a:gridCol w="5578306">
                  <a:extLst>
                    <a:ext uri="{9D8B030D-6E8A-4147-A177-3AD203B41FA5}">
                      <a16:colId xmlns:a16="http://schemas.microsoft.com/office/drawing/2014/main" val="20000"/>
                    </a:ext>
                  </a:extLst>
                </a:gridCol>
                <a:gridCol w="1083733">
                  <a:extLst>
                    <a:ext uri="{9D8B030D-6E8A-4147-A177-3AD203B41FA5}">
                      <a16:colId xmlns:a16="http://schemas.microsoft.com/office/drawing/2014/main" val="20001"/>
                    </a:ext>
                  </a:extLst>
                </a:gridCol>
              </a:tblGrid>
              <a:tr h="370840">
                <a:tc>
                  <a:txBody>
                    <a:bodyPr/>
                    <a:lstStyle/>
                    <a:p>
                      <a:r>
                        <a:rPr lang="en-US" dirty="0"/>
                        <a:t>The tools you need to know today</a:t>
                      </a:r>
                      <a:endParaRPr lang="fr-FR" dirty="0"/>
                    </a:p>
                  </a:txBody>
                  <a:tcPr/>
                </a:tc>
                <a:tc>
                  <a:txBody>
                    <a:bodyPr/>
                    <a:lstStyle/>
                    <a:p>
                      <a:pPr algn="ctr"/>
                      <a:r>
                        <a:rPr lang="fr-FR" dirty="0"/>
                        <a:t>Ok ?</a:t>
                      </a:r>
                    </a:p>
                  </a:txBody>
                  <a:tcPr/>
                </a:tc>
                <a:extLst>
                  <a:ext uri="{0D108BD9-81ED-4DB2-BD59-A6C34878D82A}">
                    <a16:rowId xmlns:a16="http://schemas.microsoft.com/office/drawing/2014/main" val="10000"/>
                  </a:ext>
                </a:extLst>
              </a:tr>
              <a:tr h="370840">
                <a:tc>
                  <a:txBody>
                    <a:bodyPr/>
                    <a:lstStyle/>
                    <a:p>
                      <a:r>
                        <a:rPr lang="fr-FR" dirty="0" err="1">
                          <a:solidFill>
                            <a:schemeClr val="bg1"/>
                          </a:solidFill>
                        </a:rPr>
                        <a:t>Discover</a:t>
                      </a:r>
                      <a:r>
                        <a:rPr lang="fr-FR" dirty="0">
                          <a:solidFill>
                            <a:schemeClr val="bg1"/>
                          </a:solidFill>
                        </a:rPr>
                        <a:t> WP</a:t>
                      </a:r>
                    </a:p>
                  </a:txBody>
                  <a:tcPr/>
                </a:tc>
                <a:tc>
                  <a:txBody>
                    <a:bodyPr/>
                    <a:lstStyle/>
                    <a:p>
                      <a:pPr algn="ctr"/>
                      <a:r>
                        <a:rPr lang="fr-FR" dirty="0"/>
                        <a:t>x</a:t>
                      </a:r>
                    </a:p>
                  </a:txBody>
                  <a:tcPr/>
                </a:tc>
                <a:extLst>
                  <a:ext uri="{0D108BD9-81ED-4DB2-BD59-A6C34878D82A}">
                    <a16:rowId xmlns:a16="http://schemas.microsoft.com/office/drawing/2014/main" val="10001"/>
                  </a:ext>
                </a:extLst>
              </a:tr>
              <a:tr h="370840">
                <a:tc>
                  <a:txBody>
                    <a:bodyPr/>
                    <a:lstStyle/>
                    <a:p>
                      <a:r>
                        <a:rPr lang="fr-FR" dirty="0" err="1">
                          <a:solidFill>
                            <a:schemeClr val="bg1"/>
                          </a:solidFill>
                        </a:rPr>
                        <a:t>Choose</a:t>
                      </a:r>
                      <a:r>
                        <a:rPr lang="fr-FR" dirty="0">
                          <a:solidFill>
                            <a:schemeClr val="bg1"/>
                          </a:solidFill>
                        </a:rPr>
                        <a:t> a </a:t>
                      </a:r>
                      <a:r>
                        <a:rPr lang="fr-FR" dirty="0" err="1">
                          <a:solidFill>
                            <a:schemeClr val="bg1"/>
                          </a:solidFill>
                        </a:rPr>
                        <a:t>theme</a:t>
                      </a:r>
                      <a:endParaRPr lang="fr-FR" dirty="0">
                        <a:solidFill>
                          <a:schemeClr val="bg1"/>
                        </a:solidFill>
                      </a:endParaRPr>
                    </a:p>
                  </a:txBody>
                  <a:tcPr/>
                </a:tc>
                <a:tc>
                  <a:txBody>
                    <a:bodyPr/>
                    <a:lstStyle/>
                    <a:p>
                      <a:pPr algn="ctr"/>
                      <a:r>
                        <a:rPr lang="fr-FR" dirty="0"/>
                        <a:t>x</a:t>
                      </a:r>
                    </a:p>
                  </a:txBody>
                  <a:tcPr/>
                </a:tc>
                <a:extLst>
                  <a:ext uri="{0D108BD9-81ED-4DB2-BD59-A6C34878D82A}">
                    <a16:rowId xmlns:a16="http://schemas.microsoft.com/office/drawing/2014/main" val="10002"/>
                  </a:ext>
                </a:extLst>
              </a:tr>
              <a:tr h="370840">
                <a:tc>
                  <a:txBody>
                    <a:bodyPr/>
                    <a:lstStyle/>
                    <a:p>
                      <a:r>
                        <a:rPr lang="en-US" dirty="0"/>
                        <a:t>Adapt/customize the template (static page…)</a:t>
                      </a:r>
                      <a:endParaRPr lang="fr-FR" dirty="0"/>
                    </a:p>
                  </a:txBody>
                  <a:tcPr/>
                </a:tc>
                <a:tc>
                  <a:txBody>
                    <a:bodyPr/>
                    <a:lstStyle/>
                    <a:p>
                      <a:pPr algn="ctr"/>
                      <a:r>
                        <a:rPr lang="fr-FR" dirty="0"/>
                        <a:t>x</a:t>
                      </a:r>
                    </a:p>
                  </a:txBody>
                  <a:tcPr/>
                </a:tc>
                <a:extLst>
                  <a:ext uri="{0D108BD9-81ED-4DB2-BD59-A6C34878D82A}">
                    <a16:rowId xmlns:a16="http://schemas.microsoft.com/office/drawing/2014/main" val="10003"/>
                  </a:ext>
                </a:extLst>
              </a:tr>
              <a:tr h="370840">
                <a:tc>
                  <a:txBody>
                    <a:bodyPr/>
                    <a:lstStyle/>
                    <a:p>
                      <a:r>
                        <a:rPr lang="fr-FR" dirty="0"/>
                        <a:t>Write a page</a:t>
                      </a:r>
                    </a:p>
                  </a:txBody>
                  <a:tcPr/>
                </a:tc>
                <a:tc>
                  <a:txBody>
                    <a:bodyPr/>
                    <a:lstStyle/>
                    <a:p>
                      <a:pPr algn="ctr"/>
                      <a:r>
                        <a:rPr lang="fr-FR" dirty="0"/>
                        <a:t>x</a:t>
                      </a:r>
                    </a:p>
                  </a:txBody>
                  <a:tcPr/>
                </a:tc>
                <a:extLst>
                  <a:ext uri="{0D108BD9-81ED-4DB2-BD59-A6C34878D82A}">
                    <a16:rowId xmlns:a16="http://schemas.microsoft.com/office/drawing/2014/main" val="10004"/>
                  </a:ext>
                </a:extLst>
              </a:tr>
              <a:tr h="417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Insert an image (+Image </a:t>
                      </a:r>
                      <a:r>
                        <a:rPr lang="fr-FR" dirty="0" err="1"/>
                        <a:t>rights</a:t>
                      </a:r>
                      <a:r>
                        <a:rPr lang="fr-FR" dirty="0"/>
                        <a:t>)</a:t>
                      </a:r>
                    </a:p>
                  </a:txBody>
                  <a:tcPr/>
                </a:tc>
                <a:tc>
                  <a:txBody>
                    <a:bodyPr/>
                    <a:lstStyle/>
                    <a:p>
                      <a:pPr algn="ctr"/>
                      <a:r>
                        <a:rPr lang="fr-FR" dirty="0"/>
                        <a:t>x</a:t>
                      </a:r>
                    </a:p>
                  </a:txBody>
                  <a:tcPr/>
                </a:tc>
                <a:extLst>
                  <a:ext uri="{0D108BD9-81ED-4DB2-BD59-A6C34878D82A}">
                    <a16:rowId xmlns:a16="http://schemas.microsoft.com/office/drawing/2014/main" val="10005"/>
                  </a:ext>
                </a:extLst>
              </a:tr>
              <a:tr h="370840">
                <a:tc>
                  <a:txBody>
                    <a:bodyPr/>
                    <a:lstStyle/>
                    <a:p>
                      <a:r>
                        <a:rPr lang="fr-FR" dirty="0"/>
                        <a:t>Edit an image </a:t>
                      </a:r>
                      <a:r>
                        <a:rPr lang="fr-FR" dirty="0" err="1"/>
                        <a:t>with</a:t>
                      </a:r>
                      <a:r>
                        <a:rPr lang="fr-FR" dirty="0"/>
                        <a:t> </a:t>
                      </a:r>
                      <a:r>
                        <a:rPr lang="fr-FR" dirty="0" err="1"/>
                        <a:t>photofiltre</a:t>
                      </a:r>
                      <a:endParaRPr lang="fr-FR" dirty="0"/>
                    </a:p>
                  </a:txBody>
                  <a:tcPr/>
                </a:tc>
                <a:tc>
                  <a:txBody>
                    <a:bodyPr/>
                    <a:lstStyle/>
                    <a:p>
                      <a:pPr algn="ctr"/>
                      <a:r>
                        <a:rPr lang="fr-FR" dirty="0"/>
                        <a:t>x</a:t>
                      </a:r>
                    </a:p>
                  </a:txBody>
                  <a:tcPr/>
                </a:tc>
                <a:extLst>
                  <a:ext uri="{0D108BD9-81ED-4DB2-BD59-A6C34878D82A}">
                    <a16:rowId xmlns:a16="http://schemas.microsoft.com/office/drawing/2014/main" val="10006"/>
                  </a:ext>
                </a:extLst>
              </a:tr>
              <a:tr h="370840">
                <a:tc>
                  <a:txBody>
                    <a:bodyPr/>
                    <a:lstStyle/>
                    <a:p>
                      <a:r>
                        <a:rPr lang="fr-FR" dirty="0"/>
                        <a:t>Insert a </a:t>
                      </a:r>
                      <a:r>
                        <a:rPr lang="fr-FR" dirty="0" err="1"/>
                        <a:t>video</a:t>
                      </a:r>
                      <a:r>
                        <a:rPr lang="fr-FR" dirty="0"/>
                        <a:t> (+ </a:t>
                      </a:r>
                      <a:r>
                        <a:rPr lang="fr-FR" dirty="0" err="1"/>
                        <a:t>video</a:t>
                      </a:r>
                      <a:r>
                        <a:rPr lang="fr-FR" dirty="0"/>
                        <a:t> right)</a:t>
                      </a:r>
                    </a:p>
                  </a:txBody>
                  <a:tcPr/>
                </a:tc>
                <a:tc>
                  <a:txBody>
                    <a:bodyPr/>
                    <a:lstStyle/>
                    <a:p>
                      <a:pPr algn="ctr"/>
                      <a:r>
                        <a:rPr lang="fr-FR" dirty="0"/>
                        <a:t>x</a:t>
                      </a:r>
                    </a:p>
                  </a:txBody>
                  <a:tcPr/>
                </a:tc>
                <a:extLst>
                  <a:ext uri="{0D108BD9-81ED-4DB2-BD59-A6C34878D82A}">
                    <a16:rowId xmlns:a16="http://schemas.microsoft.com/office/drawing/2014/main" val="10007"/>
                  </a:ext>
                </a:extLst>
              </a:tr>
              <a:tr h="370840">
                <a:tc>
                  <a:txBody>
                    <a:bodyPr/>
                    <a:lstStyle/>
                    <a:p>
                      <a:r>
                        <a:rPr lang="fr-FR" dirty="0" err="1"/>
                        <a:t>Create</a:t>
                      </a:r>
                      <a:r>
                        <a:rPr lang="fr-FR" dirty="0"/>
                        <a:t> and </a:t>
                      </a:r>
                      <a:r>
                        <a:rPr lang="fr-FR" dirty="0" err="1"/>
                        <a:t>modify</a:t>
                      </a:r>
                      <a:r>
                        <a:rPr lang="fr-FR" dirty="0"/>
                        <a:t> menus</a:t>
                      </a:r>
                    </a:p>
                  </a:txBody>
                  <a:tcPr/>
                </a:tc>
                <a:tc>
                  <a:txBody>
                    <a:bodyPr/>
                    <a:lstStyle/>
                    <a:p>
                      <a:pPr algn="ctr"/>
                      <a:r>
                        <a:rPr lang="fr-FR" dirty="0"/>
                        <a:t>x</a:t>
                      </a:r>
                    </a:p>
                  </a:txBody>
                  <a:tcPr/>
                </a:tc>
                <a:extLst>
                  <a:ext uri="{0D108BD9-81ED-4DB2-BD59-A6C34878D82A}">
                    <a16:rowId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Create</a:t>
                      </a:r>
                      <a:r>
                        <a:rPr lang="fr-FR" dirty="0"/>
                        <a:t> a contact page + </a:t>
                      </a:r>
                      <a:r>
                        <a:rPr lang="fr-FR" dirty="0" err="1"/>
                        <a:t>Add</a:t>
                      </a:r>
                      <a:r>
                        <a:rPr lang="fr-FR" dirty="0"/>
                        <a:t> a plugin: contact form7 </a:t>
                      </a:r>
                    </a:p>
                  </a:txBody>
                  <a:tcPr/>
                </a:tc>
                <a:tc>
                  <a:txBody>
                    <a:bodyPr/>
                    <a:lstStyle/>
                    <a:p>
                      <a:pPr algn="ctr"/>
                      <a:r>
                        <a:rPr lang="fr-FR" dirty="0"/>
                        <a:t>x</a:t>
                      </a:r>
                    </a:p>
                  </a:txBody>
                  <a:tcPr/>
                </a:tc>
                <a:extLst>
                  <a:ext uri="{0D108BD9-81ED-4DB2-BD59-A6C34878D82A}">
                    <a16:rowId xmlns:a16="http://schemas.microsoft.com/office/drawing/2014/main" val="10010"/>
                  </a:ext>
                </a:extLst>
              </a:tr>
              <a:tr h="370840">
                <a:tc>
                  <a:txBody>
                    <a:bodyPr/>
                    <a:lstStyle/>
                    <a:p>
                      <a:r>
                        <a:rPr lang="fr-FR" dirty="0" err="1"/>
                        <a:t>Add</a:t>
                      </a:r>
                      <a:r>
                        <a:rPr lang="fr-FR" dirty="0"/>
                        <a:t> a plugin: WP </a:t>
                      </a:r>
                      <a:r>
                        <a:rPr lang="fr-FR" dirty="0" err="1"/>
                        <a:t>smush</a:t>
                      </a:r>
                      <a:endParaRPr lang="fr-FR" dirty="0"/>
                    </a:p>
                  </a:txBody>
                  <a:tcPr/>
                </a:tc>
                <a:tc>
                  <a:txBody>
                    <a:bodyPr/>
                    <a:lstStyle/>
                    <a:p>
                      <a:pPr algn="ctr"/>
                      <a:r>
                        <a:rPr lang="fr-FR" dirty="0"/>
                        <a:t>x</a:t>
                      </a:r>
                    </a:p>
                  </a:txBody>
                  <a:tcPr/>
                </a:tc>
                <a:extLst>
                  <a:ext uri="{0D108BD9-81ED-4DB2-BD59-A6C34878D82A}">
                    <a16:rowId xmlns:a16="http://schemas.microsoft.com/office/drawing/2014/main" val="3907993769"/>
                  </a:ext>
                </a:extLst>
              </a:tr>
              <a:tr h="370840">
                <a:tc>
                  <a:txBody>
                    <a:bodyPr/>
                    <a:lstStyle/>
                    <a:p>
                      <a:r>
                        <a:rPr lang="fr-FR" dirty="0"/>
                        <a:t>Insert widgets</a:t>
                      </a:r>
                    </a:p>
                  </a:txBody>
                  <a:tcPr/>
                </a:tc>
                <a:tc>
                  <a:txBody>
                    <a:bodyPr/>
                    <a:lstStyle/>
                    <a:p>
                      <a:pPr algn="ctr"/>
                      <a:r>
                        <a:rPr lang="fr-FR" dirty="0"/>
                        <a:t>x</a:t>
                      </a:r>
                    </a:p>
                  </a:txBody>
                  <a:tcPr/>
                </a:tc>
                <a:extLst>
                  <a:ext uri="{0D108BD9-81ED-4DB2-BD59-A6C34878D82A}">
                    <a16:rowId xmlns:a16="http://schemas.microsoft.com/office/drawing/2014/main" val="10012"/>
                  </a:ext>
                </a:extLst>
              </a:tr>
              <a:tr h="370840">
                <a:tc>
                  <a:txBody>
                    <a:bodyPr/>
                    <a:lstStyle/>
                    <a:p>
                      <a:r>
                        <a:rPr lang="fr-FR" dirty="0"/>
                        <a:t>Write a post</a:t>
                      </a:r>
                    </a:p>
                  </a:txBody>
                  <a:tcPr/>
                </a:tc>
                <a:tc>
                  <a:txBody>
                    <a:bodyPr/>
                    <a:lstStyle/>
                    <a:p>
                      <a:endParaRPr lang="fr-FR" dirty="0"/>
                    </a:p>
                  </a:txBody>
                  <a:tcPr/>
                </a:tc>
                <a:extLst>
                  <a:ext uri="{0D108BD9-81ED-4DB2-BD59-A6C34878D82A}">
                    <a16:rowId xmlns:a16="http://schemas.microsoft.com/office/drawing/2014/main" val="10013"/>
                  </a:ext>
                </a:extLst>
              </a:tr>
              <a:tr h="370840">
                <a:tc>
                  <a:txBody>
                    <a:bodyPr/>
                    <a:lstStyle/>
                    <a:p>
                      <a:r>
                        <a:rPr lang="en-US" dirty="0"/>
                        <a:t>Create a news page (with featured image)</a:t>
                      </a:r>
                      <a:endParaRPr lang="fr-FR" dirty="0"/>
                    </a:p>
                  </a:txBody>
                  <a:tcPr/>
                </a:tc>
                <a:tc>
                  <a:txBody>
                    <a:bodyPr/>
                    <a:lstStyle/>
                    <a:p>
                      <a:endParaRPr lang="fr-FR" dirty="0"/>
                    </a:p>
                  </a:txBody>
                  <a:tcPr/>
                </a:tc>
                <a:extLst>
                  <a:ext uri="{0D108BD9-81ED-4DB2-BD59-A6C34878D82A}">
                    <a16:rowId xmlns:a16="http://schemas.microsoft.com/office/drawing/2014/main" val="10014"/>
                  </a:ext>
                </a:extLst>
              </a:tr>
            </a:tbl>
          </a:graphicData>
        </a:graphic>
      </p:graphicFrame>
      <p:sp>
        <p:nvSpPr>
          <p:cNvPr id="8" name="ZoneTexte 7"/>
          <p:cNvSpPr txBox="1"/>
          <p:nvPr/>
        </p:nvSpPr>
        <p:spPr>
          <a:xfrm>
            <a:off x="5283200" y="203579"/>
            <a:ext cx="1348061" cy="369332"/>
          </a:xfrm>
          <a:prstGeom prst="rect">
            <a:avLst/>
          </a:prstGeom>
          <a:noFill/>
        </p:spPr>
        <p:txBody>
          <a:bodyPr wrap="none" rtlCol="0">
            <a:spAutoFit/>
          </a:bodyPr>
          <a:lstStyle/>
          <a:p>
            <a:r>
              <a:rPr lang="fr-FR" dirty="0"/>
              <a:t>Day 1 </a:t>
            </a:r>
            <a:r>
              <a:rPr lang="fr-FR" dirty="0" err="1"/>
              <a:t>Step</a:t>
            </a:r>
            <a:r>
              <a:rPr lang="fr-FR" dirty="0"/>
              <a:t> 1</a:t>
            </a:r>
          </a:p>
        </p:txBody>
      </p:sp>
      <p:sp>
        <p:nvSpPr>
          <p:cNvPr id="9" name="Rectangle 8">
            <a:extLst>
              <a:ext uri="{FF2B5EF4-FFF2-40B4-BE49-F238E27FC236}">
                <a16:creationId xmlns:a16="http://schemas.microsoft.com/office/drawing/2014/main" id="{4D5DB1B8-94E6-486E-B37B-CA8C98CDC1CF}"/>
              </a:ext>
            </a:extLst>
          </p:cNvPr>
          <p:cNvSpPr/>
          <p:nvPr/>
        </p:nvSpPr>
        <p:spPr>
          <a:xfrm>
            <a:off x="9402792" y="4080294"/>
            <a:ext cx="2789208" cy="96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Advice</a:t>
            </a:r>
            <a:r>
              <a:rPr lang="fr-FR" sz="1400" dirty="0"/>
              <a:t> for </a:t>
            </a:r>
            <a:r>
              <a:rPr lang="fr-FR" sz="1400" dirty="0" err="1"/>
              <a:t>today</a:t>
            </a:r>
            <a:r>
              <a:rPr lang="fr-FR" sz="1400" dirty="0"/>
              <a:t> and the </a:t>
            </a:r>
            <a:r>
              <a:rPr lang="fr-FR" sz="1400" dirty="0" err="1"/>
              <a:t>next</a:t>
            </a:r>
            <a:r>
              <a:rPr lang="fr-FR" sz="1400" dirty="0"/>
              <a:t> </a:t>
            </a:r>
            <a:r>
              <a:rPr lang="fr-FR" sz="1400" dirty="0" err="1"/>
              <a:t>weeks</a:t>
            </a:r>
            <a:r>
              <a:rPr lang="fr-FR" sz="1400" dirty="0"/>
              <a:t>: Don’t use « </a:t>
            </a:r>
            <a:r>
              <a:rPr lang="fr-FR" sz="1400" dirty="0" err="1"/>
              <a:t>Elementor</a:t>
            </a:r>
            <a:r>
              <a:rPr lang="fr-FR" sz="1400" dirty="0"/>
              <a:t> </a:t>
            </a:r>
          </a:p>
          <a:p>
            <a:pPr algn="ctr"/>
            <a:r>
              <a:rPr lang="fr-FR" sz="1400" dirty="0"/>
              <a:t>page </a:t>
            </a:r>
            <a:r>
              <a:rPr lang="fr-FR" sz="1400" dirty="0" err="1"/>
              <a:t>builder</a:t>
            </a:r>
            <a:r>
              <a:rPr lang="fr-FR" sz="1400" dirty="0"/>
              <a:t> » (</a:t>
            </a:r>
            <a:r>
              <a:rPr lang="en-US" sz="1400" dirty="0"/>
              <a:t>not compatible with our e-commerce solution</a:t>
            </a:r>
            <a:endParaRPr lang="fr-FR" sz="1400" dirty="0"/>
          </a:p>
        </p:txBody>
      </p:sp>
      <p:sp>
        <p:nvSpPr>
          <p:cNvPr id="10" name="Rectangle 9"/>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0128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16573-D1DC-439A-A62F-0173FA0C6CC3}"/>
              </a:ext>
            </a:extLst>
          </p:cNvPr>
          <p:cNvSpPr>
            <a:spLocks noGrp="1"/>
          </p:cNvSpPr>
          <p:nvPr>
            <p:ph type="ctrTitle"/>
          </p:nvPr>
        </p:nvSpPr>
        <p:spPr/>
        <p:txBody>
          <a:bodyPr/>
          <a:lstStyle/>
          <a:p>
            <a:r>
              <a:rPr lang="fr-FR" dirty="0"/>
              <a:t>Part 1 Web design basics</a:t>
            </a:r>
          </a:p>
        </p:txBody>
      </p:sp>
      <p:sp>
        <p:nvSpPr>
          <p:cNvPr id="4" name="Espace réservé de la date 3">
            <a:extLst>
              <a:ext uri="{FF2B5EF4-FFF2-40B4-BE49-F238E27FC236}">
                <a16:creationId xmlns:a16="http://schemas.microsoft.com/office/drawing/2014/main" id="{14F76227-755F-4266-A604-290958B11EC5}"/>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7946357E-2ADF-43DD-9CA5-445BF0FA1779}"/>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EE3BE00B-F692-4E0C-B176-8DF76D706575}"/>
              </a:ext>
            </a:extLst>
          </p:cNvPr>
          <p:cNvSpPr>
            <a:spLocks noGrp="1"/>
          </p:cNvSpPr>
          <p:nvPr>
            <p:ph type="sldNum" sz="quarter" idx="12"/>
          </p:nvPr>
        </p:nvSpPr>
        <p:spPr/>
        <p:txBody>
          <a:bodyPr/>
          <a:lstStyle/>
          <a:p>
            <a:fld id="{36DC4D30-C1AE-4A1B-9D74-9A68EC4908F8}" type="slidenum">
              <a:rPr lang="fr-FR" smtClean="0"/>
              <a:pPr/>
              <a:t>36</a:t>
            </a:fld>
            <a:endParaRPr lang="fr-FR"/>
          </a:p>
        </p:txBody>
      </p:sp>
      <p:sp>
        <p:nvSpPr>
          <p:cNvPr id="7" name="Rectangle 6"/>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
        <p:nvSpPr>
          <p:cNvPr id="8" name="Rectangle 7">
            <a:extLst>
              <a:ext uri="{FF2B5EF4-FFF2-40B4-BE49-F238E27FC236}">
                <a16:creationId xmlns:a16="http://schemas.microsoft.com/office/drawing/2014/main" id="{A4625142-4222-4DA8-B599-566671046DD8}"/>
              </a:ext>
            </a:extLst>
          </p:cNvPr>
          <p:cNvSpPr/>
          <p:nvPr/>
        </p:nvSpPr>
        <p:spPr>
          <a:xfrm>
            <a:off x="-1"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Introduction</a:t>
            </a:r>
          </a:p>
          <a:p>
            <a:pPr algn="ctr"/>
            <a:endParaRPr lang="fr-FR" dirty="0"/>
          </a:p>
          <a:p>
            <a:pPr algn="ctr"/>
            <a:endParaRPr lang="fr-FR" dirty="0"/>
          </a:p>
          <a:p>
            <a:pPr algn="ctr"/>
            <a:r>
              <a:rPr lang="fr-FR" b="1" dirty="0">
                <a:solidFill>
                  <a:srgbClr val="FFC000"/>
                </a:solidFill>
              </a:rPr>
              <a:t>1 basics of web design</a:t>
            </a:r>
          </a:p>
          <a:p>
            <a:pPr algn="ctr"/>
            <a:endParaRPr lang="fr-FR" dirty="0"/>
          </a:p>
          <a:p>
            <a:pPr algn="ctr"/>
            <a:r>
              <a:rPr lang="fr-FR" dirty="0"/>
              <a:t>2 SEO</a:t>
            </a:r>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213742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67DAAC0-25B5-41B4-AAE9-C3E0D741F45A}"/>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3AB9DD80-AEE9-4AD9-B9D4-D56B92F74975}"/>
              </a:ext>
            </a:extLst>
          </p:cNvPr>
          <p:cNvSpPr>
            <a:spLocks noGrp="1"/>
          </p:cNvSpPr>
          <p:nvPr>
            <p:ph type="ftr" sz="quarter" idx="11"/>
          </p:nvPr>
        </p:nvSpPr>
        <p:spPr>
          <a:xfrm>
            <a:off x="4038600" y="6641432"/>
            <a:ext cx="4061306" cy="252197"/>
          </a:xfrm>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DFD0A3A1-9005-416A-AC48-2FAB0616D7A5}"/>
              </a:ext>
            </a:extLst>
          </p:cNvPr>
          <p:cNvSpPr>
            <a:spLocks noGrp="1"/>
          </p:cNvSpPr>
          <p:nvPr>
            <p:ph type="sldNum" sz="quarter" idx="12"/>
          </p:nvPr>
        </p:nvSpPr>
        <p:spPr>
          <a:xfrm>
            <a:off x="9668915" y="6651058"/>
            <a:ext cx="1752441" cy="216567"/>
          </a:xfrm>
        </p:spPr>
        <p:txBody>
          <a:bodyPr/>
          <a:lstStyle/>
          <a:p>
            <a:fld id="{36DC4D30-C1AE-4A1B-9D74-9A68EC4908F8}" type="slidenum">
              <a:rPr lang="fr-FR" smtClean="0"/>
              <a:pPr/>
              <a:t>37</a:t>
            </a:fld>
            <a:endParaRPr lang="fr-FR"/>
          </a:p>
        </p:txBody>
      </p:sp>
      <p:sp>
        <p:nvSpPr>
          <p:cNvPr id="8" name="Rectangle 7">
            <a:extLst>
              <a:ext uri="{FF2B5EF4-FFF2-40B4-BE49-F238E27FC236}">
                <a16:creationId xmlns:a16="http://schemas.microsoft.com/office/drawing/2014/main" id="{4473D98F-6CB1-450D-BCA6-E27AEC5C8B50}"/>
              </a:ext>
            </a:extLst>
          </p:cNvPr>
          <p:cNvSpPr/>
          <p:nvPr/>
        </p:nvSpPr>
        <p:spPr>
          <a:xfrm>
            <a:off x="267419" y="284672"/>
            <a:ext cx="2751826" cy="5078313"/>
          </a:xfrm>
          <a:prstGeom prst="rect">
            <a:avLst/>
          </a:prstGeom>
          <a:noFill/>
        </p:spPr>
        <p:txBody>
          <a:bodyPr wrap="square" rtlCol="0">
            <a:spAutoFit/>
          </a:bodyPr>
          <a:lstStyle/>
          <a:p>
            <a:endParaRPr lang="fr-FR" dirty="0">
              <a:solidFill>
                <a:schemeClr val="tx1"/>
              </a:solidFill>
            </a:endParaRPr>
          </a:p>
          <a:p>
            <a:r>
              <a:rPr lang="fr-FR" dirty="0" err="1">
                <a:solidFill>
                  <a:schemeClr val="tx1"/>
                </a:solidFill>
              </a:rPr>
              <a:t>With</a:t>
            </a:r>
            <a:r>
              <a:rPr lang="fr-FR" dirty="0">
                <a:solidFill>
                  <a:schemeClr val="tx1"/>
                </a:solidFill>
              </a:rPr>
              <a:t> Wordpress</a:t>
            </a:r>
          </a:p>
          <a:p>
            <a:endParaRPr lang="fr-FR" dirty="0"/>
          </a:p>
          <a:p>
            <a:endParaRPr lang="fr-FR" dirty="0">
              <a:solidFill>
                <a:schemeClr val="tx1"/>
              </a:solidFill>
            </a:endParaRPr>
          </a:p>
          <a:p>
            <a:r>
              <a:rPr lang="fr-FR" dirty="0">
                <a:solidFill>
                  <a:schemeClr val="tx1"/>
                </a:solidFill>
              </a:rPr>
              <a:t>- Pages ≠ </a:t>
            </a:r>
            <a:r>
              <a:rPr lang="fr-FR" dirty="0" err="1">
                <a:solidFill>
                  <a:schemeClr val="tx1"/>
                </a:solidFill>
              </a:rPr>
              <a:t>posts</a:t>
            </a:r>
            <a:endParaRPr lang="fr-FR" dirty="0">
              <a:solidFill>
                <a:schemeClr val="tx1"/>
              </a:solidFill>
            </a:endParaRPr>
          </a:p>
          <a:p>
            <a:endParaRPr lang="fr-FR" dirty="0">
              <a:solidFill>
                <a:schemeClr val="tx1"/>
              </a:solidFill>
            </a:endParaRPr>
          </a:p>
          <a:p>
            <a:pPr marL="285750" indent="-285750">
              <a:buFontTx/>
              <a:buChar char="-"/>
            </a:pPr>
            <a:r>
              <a:rPr lang="fr-FR" dirty="0">
                <a:solidFill>
                  <a:schemeClr val="tx1"/>
                </a:solidFill>
              </a:rPr>
              <a:t>To </a:t>
            </a:r>
            <a:r>
              <a:rPr lang="fr-FR" dirty="0" err="1">
                <a:solidFill>
                  <a:schemeClr val="tx1"/>
                </a:solidFill>
              </a:rPr>
              <a:t>create</a:t>
            </a:r>
            <a:r>
              <a:rPr lang="fr-FR" dirty="0">
                <a:solidFill>
                  <a:schemeClr val="tx1"/>
                </a:solidFill>
              </a:rPr>
              <a:t>/</a:t>
            </a:r>
            <a:r>
              <a:rPr lang="fr-FR" dirty="0" err="1">
                <a:solidFill>
                  <a:schemeClr val="tx1"/>
                </a:solidFill>
              </a:rPr>
              <a:t>edit</a:t>
            </a:r>
            <a:r>
              <a:rPr lang="fr-FR" dirty="0">
                <a:solidFill>
                  <a:schemeClr val="tx1"/>
                </a:solidFill>
              </a:rPr>
              <a:t> pages or </a:t>
            </a:r>
            <a:r>
              <a:rPr lang="fr-FR" dirty="0" err="1">
                <a:solidFill>
                  <a:schemeClr val="tx1"/>
                </a:solidFill>
              </a:rPr>
              <a:t>posts</a:t>
            </a:r>
            <a:r>
              <a:rPr lang="fr-FR" dirty="0"/>
              <a:t>, </a:t>
            </a:r>
            <a:r>
              <a:rPr lang="fr-FR" dirty="0" err="1"/>
              <a:t>you</a:t>
            </a:r>
            <a:r>
              <a:rPr lang="fr-FR" dirty="0"/>
              <a:t> have </a:t>
            </a:r>
            <a:r>
              <a:rPr lang="fr-FR" dirty="0" err="1"/>
              <a:t>two</a:t>
            </a:r>
            <a:r>
              <a:rPr lang="fr-FR" dirty="0"/>
              <a:t> </a:t>
            </a:r>
            <a:r>
              <a:rPr lang="fr-FR" dirty="0" err="1"/>
              <a:t>ways</a:t>
            </a:r>
            <a:r>
              <a:rPr lang="fr-FR" dirty="0"/>
              <a:t>:</a:t>
            </a:r>
          </a:p>
          <a:p>
            <a:pPr marL="285750" indent="-285750">
              <a:buFont typeface="Arial" panose="020B0604020202020204" pitchFamily="34" charset="0"/>
              <a:buChar char="•"/>
            </a:pPr>
            <a:r>
              <a:rPr lang="fr-FR" dirty="0" err="1"/>
              <a:t>gutenberg</a:t>
            </a:r>
            <a:r>
              <a:rPr lang="fr-FR" dirty="0"/>
              <a:t> editor: </a:t>
            </a:r>
            <a:r>
              <a:rPr lang="fr-FR" dirty="0" err="1"/>
              <a:t>create</a:t>
            </a:r>
            <a:r>
              <a:rPr lang="fr-FR" dirty="0"/>
              <a:t> pages </a:t>
            </a:r>
            <a:r>
              <a:rPr lang="fr-FR" dirty="0" err="1"/>
              <a:t>with</a:t>
            </a:r>
            <a:r>
              <a:rPr lang="fr-FR" dirty="0"/>
              <a:t> blocks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err="1"/>
              <a:t>classic</a:t>
            </a:r>
            <a:r>
              <a:rPr lang="fr-FR" dirty="0"/>
              <a:t> editor: wysiwyg (</a:t>
            </a:r>
            <a:r>
              <a:rPr lang="fr-FR" dirty="0" err="1"/>
              <a:t>you</a:t>
            </a:r>
            <a:r>
              <a:rPr lang="fr-FR" dirty="0"/>
              <a:t> can </a:t>
            </a:r>
            <a:r>
              <a:rPr lang="fr-FR" dirty="0" err="1"/>
              <a:t>install</a:t>
            </a:r>
            <a:r>
              <a:rPr lang="fr-FR" dirty="0"/>
              <a:t> the plugin « </a:t>
            </a:r>
            <a:r>
              <a:rPr lang="fr-FR" dirty="0" err="1"/>
              <a:t>classic</a:t>
            </a:r>
            <a:r>
              <a:rPr lang="fr-FR" dirty="0"/>
              <a:t> editor »)</a:t>
            </a:r>
          </a:p>
          <a:p>
            <a:endParaRPr lang="fr-FR" dirty="0">
              <a:solidFill>
                <a:schemeClr val="tx1"/>
              </a:solidFill>
            </a:endParaRPr>
          </a:p>
          <a:p>
            <a:endParaRPr lang="fr-FR" dirty="0">
              <a:solidFill>
                <a:schemeClr val="tx1"/>
              </a:solidFill>
            </a:endParaRPr>
          </a:p>
          <a:p>
            <a:endParaRPr lang="fr-FR" dirty="0">
              <a:solidFill>
                <a:schemeClr val="tx1"/>
              </a:solidFill>
            </a:endParaRPr>
          </a:p>
        </p:txBody>
      </p:sp>
      <p:pic>
        <p:nvPicPr>
          <p:cNvPr id="12" name="Image 11">
            <a:extLst>
              <a:ext uri="{FF2B5EF4-FFF2-40B4-BE49-F238E27FC236}">
                <a16:creationId xmlns:a16="http://schemas.microsoft.com/office/drawing/2014/main" id="{297E7B75-63CA-4800-B18A-A71D3179F8FA}"/>
              </a:ext>
            </a:extLst>
          </p:cNvPr>
          <p:cNvPicPr>
            <a:picLocks noChangeAspect="1"/>
          </p:cNvPicPr>
          <p:nvPr/>
        </p:nvPicPr>
        <p:blipFill>
          <a:blip r:embed="rId2"/>
          <a:stretch>
            <a:fillRect/>
          </a:stretch>
        </p:blipFill>
        <p:spPr>
          <a:xfrm>
            <a:off x="3199165" y="284672"/>
            <a:ext cx="8875925" cy="5715676"/>
          </a:xfrm>
          <a:prstGeom prst="rect">
            <a:avLst/>
          </a:prstGeom>
        </p:spPr>
      </p:pic>
      <p:pic>
        <p:nvPicPr>
          <p:cNvPr id="13" name="Image 12">
            <a:extLst>
              <a:ext uri="{FF2B5EF4-FFF2-40B4-BE49-F238E27FC236}">
                <a16:creationId xmlns:a16="http://schemas.microsoft.com/office/drawing/2014/main" id="{04D9CEBC-A7B2-4007-AC5A-71380B601BE6}"/>
              </a:ext>
            </a:extLst>
          </p:cNvPr>
          <p:cNvPicPr>
            <a:picLocks noChangeAspect="1"/>
          </p:cNvPicPr>
          <p:nvPr/>
        </p:nvPicPr>
        <p:blipFill>
          <a:blip r:embed="rId3"/>
          <a:stretch>
            <a:fillRect/>
          </a:stretch>
        </p:blipFill>
        <p:spPr>
          <a:xfrm>
            <a:off x="3296552" y="464008"/>
            <a:ext cx="8696854" cy="5600362"/>
          </a:xfrm>
          <a:prstGeom prst="rect">
            <a:avLst/>
          </a:prstGeom>
        </p:spPr>
      </p:pic>
      <p:pic>
        <p:nvPicPr>
          <p:cNvPr id="14" name="Image 13">
            <a:extLst>
              <a:ext uri="{FF2B5EF4-FFF2-40B4-BE49-F238E27FC236}">
                <a16:creationId xmlns:a16="http://schemas.microsoft.com/office/drawing/2014/main" id="{D3AE2F9C-97BA-4B5E-8EE0-7876D2EC19B9}"/>
              </a:ext>
            </a:extLst>
          </p:cNvPr>
          <p:cNvPicPr>
            <a:picLocks noChangeAspect="1"/>
          </p:cNvPicPr>
          <p:nvPr/>
        </p:nvPicPr>
        <p:blipFill>
          <a:blip r:embed="rId4"/>
          <a:stretch>
            <a:fillRect/>
          </a:stretch>
        </p:blipFill>
        <p:spPr>
          <a:xfrm>
            <a:off x="3199165" y="642038"/>
            <a:ext cx="8875925" cy="5715676"/>
          </a:xfrm>
          <a:prstGeom prst="rect">
            <a:avLst/>
          </a:prstGeom>
        </p:spPr>
      </p:pic>
      <p:sp>
        <p:nvSpPr>
          <p:cNvPr id="2" name="Rectangle 1">
            <a:extLst>
              <a:ext uri="{FF2B5EF4-FFF2-40B4-BE49-F238E27FC236}">
                <a16:creationId xmlns:a16="http://schemas.microsoft.com/office/drawing/2014/main" id="{C8D7A711-B026-46D1-8CA4-72D37FE6778E}"/>
              </a:ext>
            </a:extLst>
          </p:cNvPr>
          <p:cNvSpPr/>
          <p:nvPr/>
        </p:nvSpPr>
        <p:spPr>
          <a:xfrm>
            <a:off x="587141" y="5010411"/>
            <a:ext cx="2580834" cy="501422"/>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page (home page)</a:t>
            </a:r>
          </a:p>
        </p:txBody>
      </p:sp>
      <p:sp>
        <p:nvSpPr>
          <p:cNvPr id="10" name="Rectangle 9">
            <a:extLst>
              <a:ext uri="{FF2B5EF4-FFF2-40B4-BE49-F238E27FC236}">
                <a16:creationId xmlns:a16="http://schemas.microsoft.com/office/drawing/2014/main" id="{7803C73C-5599-41B7-A71F-414F8C1542D4}"/>
              </a:ext>
            </a:extLst>
          </p:cNvPr>
          <p:cNvSpPr/>
          <p:nvPr/>
        </p:nvSpPr>
        <p:spPr>
          <a:xfrm>
            <a:off x="587141" y="5526761"/>
            <a:ext cx="2580834" cy="501422"/>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page (the « news page »)</a:t>
            </a:r>
          </a:p>
        </p:txBody>
      </p:sp>
      <p:sp>
        <p:nvSpPr>
          <p:cNvPr id="11" name="Rectangle 10">
            <a:extLst>
              <a:ext uri="{FF2B5EF4-FFF2-40B4-BE49-F238E27FC236}">
                <a16:creationId xmlns:a16="http://schemas.microsoft.com/office/drawing/2014/main" id="{2E325D76-C97E-49EE-BF49-88AD83D50F45}"/>
              </a:ext>
            </a:extLst>
          </p:cNvPr>
          <p:cNvSpPr/>
          <p:nvPr/>
        </p:nvSpPr>
        <p:spPr>
          <a:xfrm>
            <a:off x="587141" y="6028183"/>
            <a:ext cx="2580834" cy="501422"/>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post</a:t>
            </a:r>
          </a:p>
        </p:txBody>
      </p:sp>
    </p:spTree>
    <p:extLst>
      <p:ext uri="{BB962C8B-B14F-4D97-AF65-F5344CB8AC3E}">
        <p14:creationId xmlns:p14="http://schemas.microsoft.com/office/powerpoint/2010/main" val="17407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2"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6DCD820-7BE5-46C7-A403-C81D9697C20F}"/>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6272C876-DD2A-49A9-AB6A-D892EC454170}"/>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4DA82880-FE15-4FEB-9245-F8E0ADC93F05}"/>
              </a:ext>
            </a:extLst>
          </p:cNvPr>
          <p:cNvSpPr>
            <a:spLocks noGrp="1"/>
          </p:cNvSpPr>
          <p:nvPr>
            <p:ph type="sldNum" sz="quarter" idx="12"/>
          </p:nvPr>
        </p:nvSpPr>
        <p:spPr/>
        <p:txBody>
          <a:bodyPr/>
          <a:lstStyle/>
          <a:p>
            <a:fld id="{36DC4D30-C1AE-4A1B-9D74-9A68EC4908F8}" type="slidenum">
              <a:rPr lang="fr-FR" smtClean="0"/>
              <a:pPr/>
              <a:t>38</a:t>
            </a:fld>
            <a:endParaRPr lang="fr-FR"/>
          </a:p>
        </p:txBody>
      </p:sp>
      <p:pic>
        <p:nvPicPr>
          <p:cNvPr id="7" name="Image 6">
            <a:extLst>
              <a:ext uri="{FF2B5EF4-FFF2-40B4-BE49-F238E27FC236}">
                <a16:creationId xmlns:a16="http://schemas.microsoft.com/office/drawing/2014/main" id="{056E7D4C-3487-4BAC-AA34-26E54CECF2F7}"/>
              </a:ext>
            </a:extLst>
          </p:cNvPr>
          <p:cNvPicPr>
            <a:picLocks noChangeAspect="1"/>
          </p:cNvPicPr>
          <p:nvPr/>
        </p:nvPicPr>
        <p:blipFill>
          <a:blip r:embed="rId2"/>
          <a:stretch>
            <a:fillRect/>
          </a:stretch>
        </p:blipFill>
        <p:spPr>
          <a:xfrm>
            <a:off x="2480887" y="135081"/>
            <a:ext cx="9711113" cy="6172200"/>
          </a:xfrm>
          <a:prstGeom prst="rect">
            <a:avLst/>
          </a:prstGeom>
        </p:spPr>
      </p:pic>
      <p:sp>
        <p:nvSpPr>
          <p:cNvPr id="8" name="Rectangle 7">
            <a:extLst>
              <a:ext uri="{FF2B5EF4-FFF2-40B4-BE49-F238E27FC236}">
                <a16:creationId xmlns:a16="http://schemas.microsoft.com/office/drawing/2014/main" id="{817B7D92-3CC4-4E15-88A7-06D3BE71C16D}"/>
              </a:ext>
            </a:extLst>
          </p:cNvPr>
          <p:cNvSpPr/>
          <p:nvPr/>
        </p:nvSpPr>
        <p:spPr>
          <a:xfrm>
            <a:off x="56989" y="833643"/>
            <a:ext cx="2234586" cy="923330"/>
          </a:xfrm>
          <a:prstGeom prst="rect">
            <a:avLst/>
          </a:prstGeom>
        </p:spPr>
        <p:txBody>
          <a:bodyPr wrap="square">
            <a:spAutoFit/>
          </a:bodyPr>
          <a:lstStyle/>
          <a:p>
            <a:pPr marL="285750" indent="-285750">
              <a:buFont typeface="Arial" panose="020B0604020202020204" pitchFamily="34" charset="0"/>
              <a:buChar char="•"/>
            </a:pPr>
            <a:r>
              <a:rPr lang="fr-FR" dirty="0" err="1"/>
              <a:t>gutenberg</a:t>
            </a:r>
            <a:r>
              <a:rPr lang="fr-FR" dirty="0"/>
              <a:t> editor: </a:t>
            </a:r>
            <a:r>
              <a:rPr lang="fr-FR" dirty="0" err="1"/>
              <a:t>create</a:t>
            </a:r>
            <a:r>
              <a:rPr lang="fr-FR" dirty="0"/>
              <a:t> pages </a:t>
            </a:r>
            <a:r>
              <a:rPr lang="fr-FR" dirty="0" err="1"/>
              <a:t>with</a:t>
            </a:r>
            <a:r>
              <a:rPr lang="fr-FR" dirty="0"/>
              <a:t> blocks</a:t>
            </a:r>
          </a:p>
        </p:txBody>
      </p:sp>
    </p:spTree>
    <p:extLst>
      <p:ext uri="{BB962C8B-B14F-4D97-AF65-F5344CB8AC3E}">
        <p14:creationId xmlns:p14="http://schemas.microsoft.com/office/powerpoint/2010/main" val="172745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8A3B046-09CE-4180-9192-7358221D3474}"/>
              </a:ext>
            </a:extLst>
          </p:cNvPr>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a:extLst>
              <a:ext uri="{FF2B5EF4-FFF2-40B4-BE49-F238E27FC236}">
                <a16:creationId xmlns:a16="http://schemas.microsoft.com/office/drawing/2014/main" id="{111869BC-F3B8-4DAD-B6CA-5F8BA774434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96299F7E-59C8-44AB-98B3-B1FCE4BBA3BB}"/>
              </a:ext>
            </a:extLst>
          </p:cNvPr>
          <p:cNvSpPr>
            <a:spLocks noGrp="1"/>
          </p:cNvSpPr>
          <p:nvPr>
            <p:ph type="sldNum" sz="quarter" idx="12"/>
          </p:nvPr>
        </p:nvSpPr>
        <p:spPr/>
        <p:txBody>
          <a:bodyPr/>
          <a:lstStyle/>
          <a:p>
            <a:fld id="{36DC4D30-C1AE-4A1B-9D74-9A68EC4908F8}" type="slidenum">
              <a:rPr lang="fr-FR" smtClean="0"/>
              <a:pPr/>
              <a:t>39</a:t>
            </a:fld>
            <a:endParaRPr lang="fr-FR"/>
          </a:p>
        </p:txBody>
      </p:sp>
      <p:pic>
        <p:nvPicPr>
          <p:cNvPr id="7" name="Image 6">
            <a:extLst>
              <a:ext uri="{FF2B5EF4-FFF2-40B4-BE49-F238E27FC236}">
                <a16:creationId xmlns:a16="http://schemas.microsoft.com/office/drawing/2014/main" id="{AC40519F-E186-4F4D-94B3-67B5BFDD8F28}"/>
              </a:ext>
            </a:extLst>
          </p:cNvPr>
          <p:cNvPicPr>
            <a:picLocks noChangeAspect="1"/>
          </p:cNvPicPr>
          <p:nvPr/>
        </p:nvPicPr>
        <p:blipFill>
          <a:blip r:embed="rId2"/>
          <a:stretch>
            <a:fillRect/>
          </a:stretch>
        </p:blipFill>
        <p:spPr>
          <a:xfrm>
            <a:off x="2192482" y="285928"/>
            <a:ext cx="9999518" cy="6355504"/>
          </a:xfrm>
          <a:prstGeom prst="rect">
            <a:avLst/>
          </a:prstGeom>
        </p:spPr>
      </p:pic>
      <p:sp>
        <p:nvSpPr>
          <p:cNvPr id="8" name="Rectangle 7">
            <a:extLst>
              <a:ext uri="{FF2B5EF4-FFF2-40B4-BE49-F238E27FC236}">
                <a16:creationId xmlns:a16="http://schemas.microsoft.com/office/drawing/2014/main" id="{072ED225-7E20-48F4-9043-68CE35B47295}"/>
              </a:ext>
            </a:extLst>
          </p:cNvPr>
          <p:cNvSpPr/>
          <p:nvPr/>
        </p:nvSpPr>
        <p:spPr>
          <a:xfrm>
            <a:off x="115820" y="1425925"/>
            <a:ext cx="1920798" cy="923330"/>
          </a:xfrm>
          <a:prstGeom prst="rect">
            <a:avLst/>
          </a:prstGeom>
        </p:spPr>
        <p:txBody>
          <a:bodyPr wrap="square">
            <a:spAutoFit/>
          </a:bodyPr>
          <a:lstStyle/>
          <a:p>
            <a:pPr marL="285750" indent="-285750">
              <a:buFont typeface="Arial" panose="020B0604020202020204" pitchFamily="34" charset="0"/>
              <a:buChar char="•"/>
            </a:pPr>
            <a:r>
              <a:rPr lang="fr-FR" dirty="0" err="1"/>
              <a:t>classic</a:t>
            </a:r>
            <a:r>
              <a:rPr lang="fr-FR" dirty="0"/>
              <a:t> editor: </a:t>
            </a:r>
            <a:r>
              <a:rPr lang="en-US" dirty="0"/>
              <a:t>a little bit old fashion !</a:t>
            </a:r>
            <a:endParaRPr lang="fr-FR" dirty="0"/>
          </a:p>
        </p:txBody>
      </p:sp>
    </p:spTree>
    <p:extLst>
      <p:ext uri="{BB962C8B-B14F-4D97-AF65-F5344CB8AC3E}">
        <p14:creationId xmlns:p14="http://schemas.microsoft.com/office/powerpoint/2010/main" val="84379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5561014" y="120651"/>
            <a:ext cx="3621087" cy="3667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a:t>The </a:t>
            </a:r>
            <a:r>
              <a:rPr lang="fr-FR" altLang="fr-FR" dirty="0" err="1"/>
              <a:t>market</a:t>
            </a:r>
            <a:endParaRPr lang="fr-FR" altLang="fr-FR" dirty="0"/>
          </a:p>
        </p:txBody>
      </p:sp>
      <p:grpSp>
        <p:nvGrpSpPr>
          <p:cNvPr id="2" name="Group 3"/>
          <p:cNvGrpSpPr>
            <a:grpSpLocks/>
          </p:cNvGrpSpPr>
          <p:nvPr/>
        </p:nvGrpSpPr>
        <p:grpSpPr bwMode="auto">
          <a:xfrm>
            <a:off x="3484564" y="3205163"/>
            <a:ext cx="1728787" cy="2025649"/>
            <a:chOff x="779" y="2019"/>
            <a:chExt cx="1089" cy="1276"/>
          </a:xfrm>
        </p:grpSpPr>
        <p:grpSp>
          <p:nvGrpSpPr>
            <p:cNvPr id="171062" name="Group 4"/>
            <p:cNvGrpSpPr>
              <a:grpSpLocks/>
            </p:cNvGrpSpPr>
            <p:nvPr/>
          </p:nvGrpSpPr>
          <p:grpSpPr bwMode="auto">
            <a:xfrm>
              <a:off x="779" y="2019"/>
              <a:ext cx="1089" cy="786"/>
              <a:chOff x="779" y="1827"/>
              <a:chExt cx="1089" cy="786"/>
            </a:xfrm>
          </p:grpSpPr>
          <p:sp>
            <p:nvSpPr>
              <p:cNvPr id="171064" name="Arc 5"/>
              <p:cNvSpPr>
                <a:spLocks/>
              </p:cNvSpPr>
              <p:nvPr/>
            </p:nvSpPr>
            <p:spPr bwMode="auto">
              <a:xfrm rot="-8100000">
                <a:off x="1388" y="2133"/>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65" name="Arc 6"/>
              <p:cNvSpPr>
                <a:spLocks/>
              </p:cNvSpPr>
              <p:nvPr/>
            </p:nvSpPr>
            <p:spPr bwMode="auto">
              <a:xfrm rot="8100000">
                <a:off x="1085" y="1827"/>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66" name="Arc 7"/>
              <p:cNvSpPr>
                <a:spLocks/>
              </p:cNvSpPr>
              <p:nvPr/>
            </p:nvSpPr>
            <p:spPr bwMode="auto">
              <a:xfrm rot="2700000">
                <a:off x="779" y="2133"/>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71063" name="Rectangle 8"/>
            <p:cNvSpPr>
              <a:spLocks noChangeArrowheads="1"/>
            </p:cNvSpPr>
            <p:nvPr/>
          </p:nvSpPr>
          <p:spPr bwMode="auto">
            <a:xfrm>
              <a:off x="951" y="2928"/>
              <a:ext cx="786"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sz="1600"/>
                <a:t>Informations</a:t>
              </a:r>
            </a:p>
            <a:p>
              <a:pPr eaLnBrk="1" latinLnBrk="1" hangingPunct="1"/>
              <a:endParaRPr lang="fr-FR" altLang="fr-FR" sz="1600"/>
            </a:p>
          </p:txBody>
        </p:sp>
      </p:grpSp>
      <p:grpSp>
        <p:nvGrpSpPr>
          <p:cNvPr id="4" name="Group 9"/>
          <p:cNvGrpSpPr>
            <a:grpSpLocks/>
          </p:cNvGrpSpPr>
          <p:nvPr/>
        </p:nvGrpSpPr>
        <p:grpSpPr bwMode="auto">
          <a:xfrm>
            <a:off x="3168651" y="2773364"/>
            <a:ext cx="8148638" cy="2554288"/>
            <a:chOff x="580" y="1747"/>
            <a:chExt cx="5133" cy="1609"/>
          </a:xfrm>
        </p:grpSpPr>
        <p:sp>
          <p:nvSpPr>
            <p:cNvPr id="171057" name="Oval 10"/>
            <p:cNvSpPr>
              <a:spLocks noChangeArrowheads="1"/>
            </p:cNvSpPr>
            <p:nvPr/>
          </p:nvSpPr>
          <p:spPr bwMode="auto">
            <a:xfrm>
              <a:off x="580" y="1780"/>
              <a:ext cx="1480" cy="15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sp>
          <p:nvSpPr>
            <p:cNvPr id="171058" name="Rectangle 11"/>
            <p:cNvSpPr>
              <a:spLocks noChangeArrowheads="1"/>
            </p:cNvSpPr>
            <p:nvPr/>
          </p:nvSpPr>
          <p:spPr bwMode="auto">
            <a:xfrm>
              <a:off x="705" y="2258"/>
              <a:ext cx="1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fr-FR" altLang="fr-FR" b="1" dirty="0" err="1"/>
                <a:t>Produceurs</a:t>
              </a:r>
              <a:r>
                <a:rPr lang="fr-FR" altLang="fr-FR" b="1" dirty="0"/>
                <a:t>/</a:t>
              </a:r>
              <a:r>
                <a:rPr lang="fr-FR" altLang="fr-FR" b="1" dirty="0" err="1"/>
                <a:t>sellers</a:t>
              </a:r>
              <a:endParaRPr lang="fr-FR" altLang="fr-FR" b="1" dirty="0"/>
            </a:p>
          </p:txBody>
        </p:sp>
        <p:sp>
          <p:nvSpPr>
            <p:cNvPr id="171059" name="AutoShape 12"/>
            <p:cNvSpPr>
              <a:spLocks noChangeArrowheads="1"/>
            </p:cNvSpPr>
            <p:nvPr/>
          </p:nvSpPr>
          <p:spPr bwMode="auto">
            <a:xfrm>
              <a:off x="2041" y="2088"/>
              <a:ext cx="2231" cy="375"/>
            </a:xfrm>
            <a:prstGeom prst="rightArrow">
              <a:avLst>
                <a:gd name="adj1" fmla="val 49870"/>
                <a:gd name="adj2" fmla="val 226929"/>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b="1" dirty="0" err="1"/>
                <a:t>Goods</a:t>
              </a:r>
              <a:r>
                <a:rPr lang="fr-FR" altLang="fr-FR" b="1" dirty="0"/>
                <a:t> and services</a:t>
              </a:r>
            </a:p>
          </p:txBody>
        </p:sp>
        <p:sp>
          <p:nvSpPr>
            <p:cNvPr id="171060" name="AutoShape 13"/>
            <p:cNvSpPr>
              <a:spLocks noChangeArrowheads="1"/>
            </p:cNvSpPr>
            <p:nvPr/>
          </p:nvSpPr>
          <p:spPr bwMode="auto">
            <a:xfrm flipH="1">
              <a:off x="2068" y="2592"/>
              <a:ext cx="2204" cy="422"/>
            </a:xfrm>
            <a:prstGeom prst="rightArrow">
              <a:avLst>
                <a:gd name="adj1" fmla="val 35472"/>
                <a:gd name="adj2" fmla="val 20523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pPr algn="r"/>
              <a:r>
                <a:rPr lang="fr-FR" altLang="fr-FR" b="1" dirty="0"/>
                <a:t>    Money</a:t>
              </a:r>
            </a:p>
          </p:txBody>
        </p:sp>
        <p:sp>
          <p:nvSpPr>
            <p:cNvPr id="171061" name="Oval 14"/>
            <p:cNvSpPr>
              <a:spLocks noChangeArrowheads="1"/>
            </p:cNvSpPr>
            <p:nvPr/>
          </p:nvSpPr>
          <p:spPr bwMode="auto">
            <a:xfrm>
              <a:off x="4233" y="1747"/>
              <a:ext cx="1480" cy="15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fr-FR" altLang="fr-FR" b="1" dirty="0" err="1"/>
                <a:t>Customers</a:t>
              </a:r>
              <a:r>
                <a:rPr lang="fr-FR" altLang="fr-FR" b="1" dirty="0"/>
                <a:t>/</a:t>
              </a:r>
              <a:r>
                <a:rPr lang="fr-FR" altLang="fr-FR" b="1" dirty="0" err="1"/>
                <a:t>consumers</a:t>
              </a:r>
              <a:endParaRPr lang="fr-FR" altLang="fr-FR" b="1" dirty="0"/>
            </a:p>
          </p:txBody>
        </p:sp>
      </p:grpSp>
      <p:grpSp>
        <p:nvGrpSpPr>
          <p:cNvPr id="5" name="Group 15"/>
          <p:cNvGrpSpPr>
            <a:grpSpLocks/>
          </p:cNvGrpSpPr>
          <p:nvPr/>
        </p:nvGrpSpPr>
        <p:grpSpPr bwMode="auto">
          <a:xfrm>
            <a:off x="9340850" y="3033713"/>
            <a:ext cx="1728788" cy="1968499"/>
            <a:chOff x="4468" y="1911"/>
            <a:chExt cx="1089" cy="1240"/>
          </a:xfrm>
        </p:grpSpPr>
        <p:grpSp>
          <p:nvGrpSpPr>
            <p:cNvPr id="171052" name="Group 16"/>
            <p:cNvGrpSpPr>
              <a:grpSpLocks/>
            </p:cNvGrpSpPr>
            <p:nvPr/>
          </p:nvGrpSpPr>
          <p:grpSpPr bwMode="auto">
            <a:xfrm>
              <a:off x="4468" y="1911"/>
              <a:ext cx="1089" cy="786"/>
              <a:chOff x="779" y="1827"/>
              <a:chExt cx="1089" cy="786"/>
            </a:xfrm>
          </p:grpSpPr>
          <p:sp>
            <p:nvSpPr>
              <p:cNvPr id="171054" name="Arc 17"/>
              <p:cNvSpPr>
                <a:spLocks/>
              </p:cNvSpPr>
              <p:nvPr/>
            </p:nvSpPr>
            <p:spPr bwMode="auto">
              <a:xfrm rot="-8100000">
                <a:off x="1388" y="2133"/>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55" name="Arc 18"/>
              <p:cNvSpPr>
                <a:spLocks/>
              </p:cNvSpPr>
              <p:nvPr/>
            </p:nvSpPr>
            <p:spPr bwMode="auto">
              <a:xfrm rot="8100000">
                <a:off x="1085" y="1827"/>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56" name="Arc 19"/>
              <p:cNvSpPr>
                <a:spLocks/>
              </p:cNvSpPr>
              <p:nvPr/>
            </p:nvSpPr>
            <p:spPr bwMode="auto">
              <a:xfrm rot="2700000">
                <a:off x="779" y="2133"/>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71053" name="Rectangle 20"/>
            <p:cNvSpPr>
              <a:spLocks noChangeArrowheads="1"/>
            </p:cNvSpPr>
            <p:nvPr/>
          </p:nvSpPr>
          <p:spPr bwMode="auto">
            <a:xfrm>
              <a:off x="4660" y="2784"/>
              <a:ext cx="786"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sz="1600"/>
                <a:t>Informations</a:t>
              </a:r>
            </a:p>
            <a:p>
              <a:pPr eaLnBrk="1" latinLnBrk="1" hangingPunct="1"/>
              <a:endParaRPr lang="fr-FR" altLang="fr-FR" sz="1600"/>
            </a:p>
          </p:txBody>
        </p:sp>
      </p:grpSp>
      <p:grpSp>
        <p:nvGrpSpPr>
          <p:cNvPr id="7" name="Group 21"/>
          <p:cNvGrpSpPr>
            <a:grpSpLocks/>
          </p:cNvGrpSpPr>
          <p:nvPr/>
        </p:nvGrpSpPr>
        <p:grpSpPr bwMode="auto">
          <a:xfrm>
            <a:off x="4381500" y="1628777"/>
            <a:ext cx="5867400" cy="1114425"/>
            <a:chOff x="1344" y="1026"/>
            <a:chExt cx="3696" cy="702"/>
          </a:xfrm>
        </p:grpSpPr>
        <p:grpSp>
          <p:nvGrpSpPr>
            <p:cNvPr id="171046" name="Group 22"/>
            <p:cNvGrpSpPr>
              <a:grpSpLocks/>
            </p:cNvGrpSpPr>
            <p:nvPr/>
          </p:nvGrpSpPr>
          <p:grpSpPr bwMode="auto">
            <a:xfrm>
              <a:off x="1344" y="1026"/>
              <a:ext cx="3696" cy="702"/>
              <a:chOff x="1344" y="1026"/>
              <a:chExt cx="3696" cy="702"/>
            </a:xfrm>
          </p:grpSpPr>
          <p:grpSp>
            <p:nvGrpSpPr>
              <p:cNvPr id="171048" name="Group 23"/>
              <p:cNvGrpSpPr>
                <a:grpSpLocks/>
              </p:cNvGrpSpPr>
              <p:nvPr/>
            </p:nvGrpSpPr>
            <p:grpSpPr bwMode="auto">
              <a:xfrm>
                <a:off x="1344" y="1248"/>
                <a:ext cx="3696" cy="480"/>
                <a:chOff x="1344" y="1056"/>
                <a:chExt cx="3074" cy="529"/>
              </a:xfrm>
            </p:grpSpPr>
            <p:sp>
              <p:nvSpPr>
                <p:cNvPr id="171050" name="Arc 24"/>
                <p:cNvSpPr>
                  <a:spLocks/>
                </p:cNvSpPr>
                <p:nvPr/>
              </p:nvSpPr>
              <p:spPr bwMode="auto">
                <a:xfrm>
                  <a:off x="1344" y="1056"/>
                  <a:ext cx="1603"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5"/>
                        <a:pt x="9662" y="7"/>
                        <a:pt x="21587" y="0"/>
                      </a:cubicBezTo>
                    </a:path>
                    <a:path w="21600" h="21600" stroke="0" extrusionOk="0">
                      <a:moveTo>
                        <a:pt x="0" y="21600"/>
                      </a:moveTo>
                      <a:cubicBezTo>
                        <a:pt x="0" y="9675"/>
                        <a:pt x="9662" y="7"/>
                        <a:pt x="21587" y="0"/>
                      </a:cubicBezTo>
                      <a:lnTo>
                        <a:pt x="21600" y="21600"/>
                      </a:lnTo>
                      <a:lnTo>
                        <a:pt x="0" y="21600"/>
                      </a:lnTo>
                      <a:close/>
                    </a:path>
                  </a:pathLst>
                </a:custGeom>
                <a:noFill/>
                <a:ln w="28575"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51" name="Arc 25"/>
                <p:cNvSpPr>
                  <a:spLocks/>
                </p:cNvSpPr>
                <p:nvPr/>
              </p:nvSpPr>
              <p:spPr bwMode="auto">
                <a:xfrm>
                  <a:off x="2814" y="1057"/>
                  <a:ext cx="1604" cy="528"/>
                </a:xfrm>
                <a:custGeom>
                  <a:avLst/>
                  <a:gdLst>
                    <a:gd name="T0" fmla="*/ 0 w 21613"/>
                    <a:gd name="T1" fmla="*/ 0 h 21600"/>
                    <a:gd name="T2" fmla="*/ 0 w 21613"/>
                    <a:gd name="T3" fmla="*/ 0 h 21600"/>
                    <a:gd name="T4" fmla="*/ 0 w 21613"/>
                    <a:gd name="T5" fmla="*/ 0 h 21600"/>
                    <a:gd name="T6" fmla="*/ 0 60000 65536"/>
                    <a:gd name="T7" fmla="*/ 0 60000 65536"/>
                    <a:gd name="T8" fmla="*/ 0 60000 65536"/>
                    <a:gd name="T9" fmla="*/ 0 w 21613"/>
                    <a:gd name="T10" fmla="*/ 0 h 21600"/>
                    <a:gd name="T11" fmla="*/ 21613 w 21613"/>
                    <a:gd name="T12" fmla="*/ 21600 h 21600"/>
                  </a:gdLst>
                  <a:ahLst/>
                  <a:cxnLst>
                    <a:cxn ang="T6">
                      <a:pos x="T0" y="T1"/>
                    </a:cxn>
                    <a:cxn ang="T7">
                      <a:pos x="T2" y="T3"/>
                    </a:cxn>
                    <a:cxn ang="T8">
                      <a:pos x="T4" y="T5"/>
                    </a:cxn>
                  </a:cxnLst>
                  <a:rect l="T9" t="T10" r="T11" b="T12"/>
                  <a:pathLst>
                    <a:path w="21613" h="21600" fill="none" extrusionOk="0">
                      <a:moveTo>
                        <a:pt x="0" y="0"/>
                      </a:moveTo>
                      <a:cubicBezTo>
                        <a:pt x="4" y="0"/>
                        <a:pt x="8" y="-1"/>
                        <a:pt x="13" y="0"/>
                      </a:cubicBezTo>
                      <a:cubicBezTo>
                        <a:pt x="11942" y="0"/>
                        <a:pt x="21613" y="9670"/>
                        <a:pt x="21613" y="21600"/>
                      </a:cubicBezTo>
                    </a:path>
                    <a:path w="21613" h="21600" stroke="0" extrusionOk="0">
                      <a:moveTo>
                        <a:pt x="0" y="0"/>
                      </a:moveTo>
                      <a:cubicBezTo>
                        <a:pt x="4" y="0"/>
                        <a:pt x="8" y="-1"/>
                        <a:pt x="13" y="0"/>
                      </a:cubicBezTo>
                      <a:cubicBezTo>
                        <a:pt x="11942" y="0"/>
                        <a:pt x="21613" y="9670"/>
                        <a:pt x="21613" y="21600"/>
                      </a:cubicBezTo>
                      <a:lnTo>
                        <a:pt x="13" y="21600"/>
                      </a:lnTo>
                      <a:lnTo>
                        <a:pt x="0" y="0"/>
                      </a:lnTo>
                      <a:close/>
                    </a:path>
                  </a:pathLst>
                </a:custGeom>
                <a:noFill/>
                <a:ln w="28575"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71049" name="Rectangle 26"/>
              <p:cNvSpPr>
                <a:spLocks noChangeArrowheads="1"/>
              </p:cNvSpPr>
              <p:nvPr/>
            </p:nvSpPr>
            <p:spPr bwMode="auto">
              <a:xfrm rot="278578">
                <a:off x="3546" y="1026"/>
                <a:ext cx="8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a:t>Informations</a:t>
                </a:r>
              </a:p>
            </p:txBody>
          </p:sp>
        </p:grpSp>
        <p:sp>
          <p:nvSpPr>
            <p:cNvPr id="171047" name="AutoShape 27"/>
            <p:cNvSpPr>
              <a:spLocks noChangeArrowheads="1"/>
            </p:cNvSpPr>
            <p:nvPr/>
          </p:nvSpPr>
          <p:spPr bwMode="auto">
            <a:xfrm rot="-4233598">
              <a:off x="4320" y="1296"/>
              <a:ext cx="144" cy="144"/>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grpSp>
      <p:grpSp>
        <p:nvGrpSpPr>
          <p:cNvPr id="10" name="Group 28"/>
          <p:cNvGrpSpPr>
            <a:grpSpLocks/>
          </p:cNvGrpSpPr>
          <p:nvPr/>
        </p:nvGrpSpPr>
        <p:grpSpPr bwMode="auto">
          <a:xfrm>
            <a:off x="4305300" y="5257801"/>
            <a:ext cx="6019800" cy="1147763"/>
            <a:chOff x="1296" y="3312"/>
            <a:chExt cx="3792" cy="723"/>
          </a:xfrm>
        </p:grpSpPr>
        <p:sp>
          <p:nvSpPr>
            <p:cNvPr id="171039" name="AutoShape 29"/>
            <p:cNvSpPr>
              <a:spLocks noChangeArrowheads="1"/>
            </p:cNvSpPr>
            <p:nvPr/>
          </p:nvSpPr>
          <p:spPr bwMode="auto">
            <a:xfrm rot="5161651">
              <a:off x="4416" y="3696"/>
              <a:ext cx="144" cy="144"/>
            </a:xfrm>
            <a:prstGeom prst="triangle">
              <a:avLst>
                <a:gd name="adj" fmla="val 31032"/>
              </a:avLst>
            </a:prstGeom>
            <a:solidFill>
              <a:schemeClr val="tx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grpSp>
          <p:nvGrpSpPr>
            <p:cNvPr id="171040" name="Group 30"/>
            <p:cNvGrpSpPr>
              <a:grpSpLocks/>
            </p:cNvGrpSpPr>
            <p:nvPr/>
          </p:nvGrpSpPr>
          <p:grpSpPr bwMode="auto">
            <a:xfrm>
              <a:off x="1296" y="3312"/>
              <a:ext cx="3792" cy="723"/>
              <a:chOff x="1296" y="3312"/>
              <a:chExt cx="3792" cy="723"/>
            </a:xfrm>
          </p:grpSpPr>
          <p:grpSp>
            <p:nvGrpSpPr>
              <p:cNvPr id="171041" name="Group 31"/>
              <p:cNvGrpSpPr>
                <a:grpSpLocks/>
              </p:cNvGrpSpPr>
              <p:nvPr/>
            </p:nvGrpSpPr>
            <p:grpSpPr bwMode="auto">
              <a:xfrm>
                <a:off x="1296" y="3312"/>
                <a:ext cx="3792" cy="625"/>
                <a:chOff x="1296" y="3217"/>
                <a:chExt cx="3074" cy="528"/>
              </a:xfrm>
            </p:grpSpPr>
            <p:sp>
              <p:nvSpPr>
                <p:cNvPr id="171044" name="Arc 32"/>
                <p:cNvSpPr>
                  <a:spLocks/>
                </p:cNvSpPr>
                <p:nvPr/>
              </p:nvSpPr>
              <p:spPr bwMode="auto">
                <a:xfrm rot="10800000">
                  <a:off x="1296" y="3217"/>
                  <a:ext cx="1604" cy="528"/>
                </a:xfrm>
                <a:custGeom>
                  <a:avLst/>
                  <a:gdLst>
                    <a:gd name="T0" fmla="*/ 0 w 21613"/>
                    <a:gd name="T1" fmla="*/ 0 h 21600"/>
                    <a:gd name="T2" fmla="*/ 0 w 21613"/>
                    <a:gd name="T3" fmla="*/ 0 h 21600"/>
                    <a:gd name="T4" fmla="*/ 0 w 21613"/>
                    <a:gd name="T5" fmla="*/ 0 h 21600"/>
                    <a:gd name="T6" fmla="*/ 0 60000 65536"/>
                    <a:gd name="T7" fmla="*/ 0 60000 65536"/>
                    <a:gd name="T8" fmla="*/ 0 60000 65536"/>
                    <a:gd name="T9" fmla="*/ 0 w 21613"/>
                    <a:gd name="T10" fmla="*/ 0 h 21600"/>
                    <a:gd name="T11" fmla="*/ 21613 w 21613"/>
                    <a:gd name="T12" fmla="*/ 21600 h 21600"/>
                  </a:gdLst>
                  <a:ahLst/>
                  <a:cxnLst>
                    <a:cxn ang="T6">
                      <a:pos x="T0" y="T1"/>
                    </a:cxn>
                    <a:cxn ang="T7">
                      <a:pos x="T2" y="T3"/>
                    </a:cxn>
                    <a:cxn ang="T8">
                      <a:pos x="T4" y="T5"/>
                    </a:cxn>
                  </a:cxnLst>
                  <a:rect l="T9" t="T10" r="T11" b="T12"/>
                  <a:pathLst>
                    <a:path w="21613" h="21600" fill="none" extrusionOk="0">
                      <a:moveTo>
                        <a:pt x="0" y="0"/>
                      </a:moveTo>
                      <a:cubicBezTo>
                        <a:pt x="4" y="0"/>
                        <a:pt x="8" y="-1"/>
                        <a:pt x="13" y="0"/>
                      </a:cubicBezTo>
                      <a:cubicBezTo>
                        <a:pt x="11942" y="0"/>
                        <a:pt x="21613" y="9670"/>
                        <a:pt x="21613" y="21600"/>
                      </a:cubicBezTo>
                    </a:path>
                    <a:path w="21613" h="21600" stroke="0" extrusionOk="0">
                      <a:moveTo>
                        <a:pt x="0" y="0"/>
                      </a:moveTo>
                      <a:cubicBezTo>
                        <a:pt x="4" y="0"/>
                        <a:pt x="8" y="-1"/>
                        <a:pt x="13" y="0"/>
                      </a:cubicBezTo>
                      <a:cubicBezTo>
                        <a:pt x="11942" y="0"/>
                        <a:pt x="21613" y="9670"/>
                        <a:pt x="21613" y="21600"/>
                      </a:cubicBezTo>
                      <a:lnTo>
                        <a:pt x="13" y="21600"/>
                      </a:lnTo>
                      <a:lnTo>
                        <a:pt x="0" y="0"/>
                      </a:lnTo>
                      <a:close/>
                    </a:path>
                  </a:pathLst>
                </a:custGeom>
                <a:noFill/>
                <a:ln w="28575"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045" name="Arc 33"/>
                <p:cNvSpPr>
                  <a:spLocks/>
                </p:cNvSpPr>
                <p:nvPr/>
              </p:nvSpPr>
              <p:spPr bwMode="auto">
                <a:xfrm rot="10800000">
                  <a:off x="2767" y="3217"/>
                  <a:ext cx="1603"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5"/>
                        <a:pt x="9662" y="7"/>
                        <a:pt x="21587" y="0"/>
                      </a:cubicBezTo>
                    </a:path>
                    <a:path w="21600" h="21600" stroke="0" extrusionOk="0">
                      <a:moveTo>
                        <a:pt x="0" y="21600"/>
                      </a:moveTo>
                      <a:cubicBezTo>
                        <a:pt x="0" y="9675"/>
                        <a:pt x="9662" y="7"/>
                        <a:pt x="21587" y="0"/>
                      </a:cubicBezTo>
                      <a:lnTo>
                        <a:pt x="21600" y="21600"/>
                      </a:lnTo>
                      <a:lnTo>
                        <a:pt x="0" y="21600"/>
                      </a:lnTo>
                      <a:close/>
                    </a:path>
                  </a:pathLst>
                </a:custGeom>
                <a:noFill/>
                <a:ln w="28575"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71042" name="Rectangle 34"/>
              <p:cNvSpPr>
                <a:spLocks noChangeArrowheads="1"/>
              </p:cNvSpPr>
              <p:nvPr/>
            </p:nvSpPr>
            <p:spPr bwMode="auto">
              <a:xfrm rot="419858">
                <a:off x="1660" y="3804"/>
                <a:ext cx="8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a:t>Informations</a:t>
                </a:r>
              </a:p>
            </p:txBody>
          </p:sp>
          <p:sp>
            <p:nvSpPr>
              <p:cNvPr id="171043" name="AutoShape 35"/>
              <p:cNvSpPr>
                <a:spLocks noChangeArrowheads="1"/>
              </p:cNvSpPr>
              <p:nvPr/>
            </p:nvSpPr>
            <p:spPr bwMode="auto">
              <a:xfrm rot="7858316">
                <a:off x="1389" y="3465"/>
                <a:ext cx="147" cy="156"/>
              </a:xfrm>
              <a:prstGeom prst="triangle">
                <a:avLst>
                  <a:gd name="adj" fmla="val 50000"/>
                </a:avLst>
              </a:prstGeom>
              <a:solidFill>
                <a:schemeClr val="tx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grpSp>
      </p:grpSp>
      <p:grpSp>
        <p:nvGrpSpPr>
          <p:cNvPr id="13" name="Group 36"/>
          <p:cNvGrpSpPr>
            <a:grpSpLocks/>
          </p:cNvGrpSpPr>
          <p:nvPr/>
        </p:nvGrpSpPr>
        <p:grpSpPr bwMode="auto">
          <a:xfrm>
            <a:off x="7013126" y="1059602"/>
            <a:ext cx="573088" cy="5911903"/>
            <a:chOff x="3010" y="902"/>
            <a:chExt cx="361" cy="3565"/>
          </a:xfrm>
        </p:grpSpPr>
        <p:sp>
          <p:nvSpPr>
            <p:cNvPr id="171036" name="Rectangle 37"/>
            <p:cNvSpPr>
              <a:spLocks noChangeArrowheads="1"/>
            </p:cNvSpPr>
            <p:nvPr/>
          </p:nvSpPr>
          <p:spPr bwMode="auto">
            <a:xfrm>
              <a:off x="3010" y="902"/>
              <a:ext cx="361" cy="3497"/>
            </a:xfrm>
            <a:prstGeom prst="rect">
              <a:avLst/>
            </a:prstGeom>
            <a:solidFill>
              <a:srgbClr val="808080"/>
            </a:solidFill>
            <a:ln w="12700">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sp>
          <p:nvSpPr>
            <p:cNvPr id="171037" name="Rectangle 38"/>
            <p:cNvSpPr>
              <a:spLocks noChangeArrowheads="1"/>
            </p:cNvSpPr>
            <p:nvPr/>
          </p:nvSpPr>
          <p:spPr bwMode="auto">
            <a:xfrm>
              <a:off x="3045" y="1006"/>
              <a:ext cx="282" cy="1322"/>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wordArtVert" wrap="square" lIns="90488" tIns="44450" rIns="90488" bIns="44450">
              <a:spAutoFit/>
            </a:bodyPr>
            <a:lstStyle/>
            <a:p>
              <a:pPr defTabSz="762000"/>
              <a:r>
                <a:rPr lang="fr-FR" altLang="fr-FR" sz="1600" b="1" dirty="0" err="1">
                  <a:latin typeface="Times New Roman" panose="02020603050405020304" pitchFamily="18" charset="0"/>
                </a:rPr>
                <a:t>Market</a:t>
              </a:r>
              <a:endParaRPr lang="fr-FR" altLang="fr-FR" sz="1600" b="1" dirty="0">
                <a:latin typeface="Times New Roman" panose="02020603050405020304" pitchFamily="18" charset="0"/>
              </a:endParaRPr>
            </a:p>
          </p:txBody>
        </p:sp>
        <p:sp>
          <p:nvSpPr>
            <p:cNvPr id="171038" name="Rectangle 39"/>
            <p:cNvSpPr>
              <a:spLocks noChangeArrowheads="1"/>
            </p:cNvSpPr>
            <p:nvPr/>
          </p:nvSpPr>
          <p:spPr bwMode="auto">
            <a:xfrm>
              <a:off x="3045" y="2073"/>
              <a:ext cx="282" cy="2394"/>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wordArtVert" wrap="none" lIns="90488" tIns="44450" rIns="90488" bIns="44450">
              <a:spAutoFit/>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sz="1600" b="1" dirty="0" err="1"/>
                <a:t>intermediaries</a:t>
              </a:r>
              <a:endParaRPr lang="fr-FR" altLang="fr-FR" sz="1600" b="1" dirty="0"/>
            </a:p>
          </p:txBody>
        </p:sp>
      </p:grpSp>
      <p:sp>
        <p:nvSpPr>
          <p:cNvPr id="188456" name="AutoShape 40"/>
          <p:cNvSpPr>
            <a:spLocks noChangeArrowheads="1"/>
          </p:cNvSpPr>
          <p:nvPr/>
        </p:nvSpPr>
        <p:spPr bwMode="auto">
          <a:xfrm>
            <a:off x="3323921" y="1058864"/>
            <a:ext cx="2124379" cy="769936"/>
          </a:xfrm>
          <a:prstGeom prst="wedgeRectCallout">
            <a:avLst>
              <a:gd name="adj1" fmla="val 76912"/>
              <a:gd name="adj2" fmla="val 225694"/>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err="1"/>
              <a:t>Products</a:t>
            </a:r>
            <a:r>
              <a:rPr lang="fr-FR" altLang="fr-FR" dirty="0"/>
              <a:t> </a:t>
            </a:r>
            <a:r>
              <a:rPr lang="fr-FR" altLang="fr-FR" dirty="0" err="1"/>
              <a:t>policy</a:t>
            </a:r>
            <a:r>
              <a:rPr lang="fr-FR" altLang="fr-FR" dirty="0"/>
              <a:t>/ management, </a:t>
            </a:r>
            <a:r>
              <a:rPr lang="fr-FR" altLang="fr-FR" dirty="0" err="1"/>
              <a:t>pricing</a:t>
            </a:r>
            <a:endParaRPr lang="fr-FR" altLang="fr-FR" dirty="0"/>
          </a:p>
        </p:txBody>
      </p:sp>
      <p:sp>
        <p:nvSpPr>
          <p:cNvPr id="188457" name="AutoShape 41"/>
          <p:cNvSpPr>
            <a:spLocks noChangeArrowheads="1"/>
          </p:cNvSpPr>
          <p:nvPr/>
        </p:nvSpPr>
        <p:spPr bwMode="auto">
          <a:xfrm>
            <a:off x="994072" y="1828800"/>
            <a:ext cx="2240294" cy="767558"/>
          </a:xfrm>
          <a:prstGeom prst="wedgeRectCallout">
            <a:avLst>
              <a:gd name="adj1" fmla="val 71190"/>
              <a:gd name="adj2" fmla="val 157495"/>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err="1"/>
              <a:t>Competition</a:t>
            </a:r>
            <a:r>
              <a:rPr lang="fr-FR" altLang="fr-FR" dirty="0"/>
              <a:t> </a:t>
            </a:r>
            <a:r>
              <a:rPr lang="fr-FR" altLang="fr-FR" dirty="0" err="1"/>
              <a:t>analysis</a:t>
            </a:r>
            <a:r>
              <a:rPr lang="fr-FR" altLang="fr-FR" dirty="0"/>
              <a:t> </a:t>
            </a:r>
          </a:p>
          <a:p>
            <a:r>
              <a:rPr lang="fr-FR" altLang="fr-FR" dirty="0"/>
              <a:t>(+ e-</a:t>
            </a:r>
            <a:r>
              <a:rPr lang="fr-FR" altLang="fr-FR" dirty="0" err="1"/>
              <a:t>reputation</a:t>
            </a:r>
            <a:r>
              <a:rPr lang="fr-FR" altLang="fr-FR" dirty="0"/>
              <a:t>)</a:t>
            </a:r>
          </a:p>
        </p:txBody>
      </p:sp>
      <p:sp>
        <p:nvSpPr>
          <p:cNvPr id="188458" name="AutoShape 42"/>
          <p:cNvSpPr>
            <a:spLocks noChangeArrowheads="1"/>
          </p:cNvSpPr>
          <p:nvPr/>
        </p:nvSpPr>
        <p:spPr bwMode="auto">
          <a:xfrm>
            <a:off x="783771" y="5956473"/>
            <a:ext cx="3673929" cy="893590"/>
          </a:xfrm>
          <a:prstGeom prst="wedgeRectCallout">
            <a:avLst>
              <a:gd name="adj1" fmla="val 97556"/>
              <a:gd name="adj2" fmla="val 2083"/>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sz="1600" dirty="0"/>
              <a:t>Communication </a:t>
            </a:r>
            <a:r>
              <a:rPr lang="fr-FR" altLang="fr-FR" sz="1600" dirty="0" err="1"/>
              <a:t>policy</a:t>
            </a:r>
            <a:r>
              <a:rPr lang="fr-FR" altLang="fr-FR" sz="1600" dirty="0"/>
              <a:t> /management: (BtoC) </a:t>
            </a:r>
            <a:r>
              <a:rPr lang="fr-FR" altLang="fr-FR" sz="1600" dirty="0" err="1"/>
              <a:t>advertising</a:t>
            </a:r>
            <a:r>
              <a:rPr lang="fr-FR" altLang="fr-FR" sz="1600" dirty="0"/>
              <a:t>, </a:t>
            </a:r>
            <a:r>
              <a:rPr lang="fr-FR" altLang="fr-FR" sz="1600" dirty="0" err="1"/>
              <a:t>OtoO</a:t>
            </a:r>
            <a:r>
              <a:rPr lang="fr-FR" altLang="fr-FR" sz="1600" dirty="0"/>
              <a:t> com., (</a:t>
            </a:r>
            <a:r>
              <a:rPr lang="fr-FR" altLang="fr-FR" sz="1600" dirty="0" err="1"/>
              <a:t>included</a:t>
            </a:r>
            <a:r>
              <a:rPr lang="fr-FR" altLang="fr-FR" sz="1600" dirty="0"/>
              <a:t>: </a:t>
            </a:r>
          </a:p>
          <a:p>
            <a:r>
              <a:rPr lang="fr-FR" altLang="fr-FR" sz="1600" dirty="0"/>
              <a:t>Web, social media)</a:t>
            </a:r>
          </a:p>
        </p:txBody>
      </p:sp>
      <p:grpSp>
        <p:nvGrpSpPr>
          <p:cNvPr id="14" name="Group 43"/>
          <p:cNvGrpSpPr>
            <a:grpSpLocks/>
          </p:cNvGrpSpPr>
          <p:nvPr/>
        </p:nvGrpSpPr>
        <p:grpSpPr bwMode="auto">
          <a:xfrm>
            <a:off x="8724901" y="685801"/>
            <a:ext cx="2373313" cy="2759073"/>
            <a:chOff x="4080" y="432"/>
            <a:chExt cx="1495" cy="2023"/>
          </a:xfrm>
        </p:grpSpPr>
        <p:sp>
          <p:nvSpPr>
            <p:cNvPr id="171030" name="AutoShape 44"/>
            <p:cNvSpPr>
              <a:spLocks noChangeArrowheads="1"/>
            </p:cNvSpPr>
            <p:nvPr/>
          </p:nvSpPr>
          <p:spPr bwMode="auto">
            <a:xfrm flipV="1">
              <a:off x="4391" y="859"/>
              <a:ext cx="368" cy="1549"/>
            </a:xfrm>
            <a:prstGeom prst="triangle">
              <a:avLst>
                <a:gd name="adj" fmla="val 89398"/>
              </a:avLst>
            </a:prstGeom>
            <a:solidFill>
              <a:schemeClr val="bg2">
                <a:lumMod val="75000"/>
              </a:schemeClr>
            </a:solidFill>
            <a:ln w="12700">
              <a:solidFill>
                <a:schemeClr val="tx1"/>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grpSp>
          <p:nvGrpSpPr>
            <p:cNvPr id="171031" name="Group 45"/>
            <p:cNvGrpSpPr>
              <a:grpSpLocks/>
            </p:cNvGrpSpPr>
            <p:nvPr/>
          </p:nvGrpSpPr>
          <p:grpSpPr bwMode="auto">
            <a:xfrm>
              <a:off x="4080" y="432"/>
              <a:ext cx="1495" cy="2023"/>
              <a:chOff x="4080" y="432"/>
              <a:chExt cx="1495" cy="2023"/>
            </a:xfrm>
          </p:grpSpPr>
          <p:grpSp>
            <p:nvGrpSpPr>
              <p:cNvPr id="171032" name="Group 46"/>
              <p:cNvGrpSpPr>
                <a:grpSpLocks/>
              </p:cNvGrpSpPr>
              <p:nvPr/>
            </p:nvGrpSpPr>
            <p:grpSpPr bwMode="auto">
              <a:xfrm>
                <a:off x="4080" y="432"/>
                <a:ext cx="1495" cy="2004"/>
                <a:chOff x="4080" y="432"/>
                <a:chExt cx="1495" cy="2004"/>
              </a:xfrm>
            </p:grpSpPr>
            <p:sp>
              <p:nvSpPr>
                <p:cNvPr id="171034" name="AutoShape 47"/>
                <p:cNvSpPr>
                  <a:spLocks noChangeArrowheads="1"/>
                </p:cNvSpPr>
                <p:nvPr/>
              </p:nvSpPr>
              <p:spPr bwMode="auto">
                <a:xfrm>
                  <a:off x="4080" y="432"/>
                  <a:ext cx="1495" cy="432"/>
                </a:xfrm>
                <a:prstGeom prst="wedgeRectCallout">
                  <a:avLst>
                    <a:gd name="adj1" fmla="val -38542"/>
                    <a:gd name="adj2" fmla="val 97454"/>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err="1"/>
                    <a:t>Demand</a:t>
                  </a:r>
                  <a:r>
                    <a:rPr lang="fr-FR" altLang="fr-FR" dirty="0"/>
                    <a:t> </a:t>
                  </a:r>
                  <a:r>
                    <a:rPr lang="fr-FR" altLang="fr-FR" dirty="0" err="1"/>
                    <a:t>analysis</a:t>
                  </a:r>
                  <a:r>
                    <a:rPr lang="fr-FR" altLang="fr-FR" dirty="0"/>
                    <a:t> </a:t>
                  </a:r>
                  <a:r>
                    <a:rPr lang="fr-FR" altLang="fr-FR" sz="1400" dirty="0"/>
                    <a:t>(+ e-</a:t>
                  </a:r>
                  <a:r>
                    <a:rPr lang="fr-FR" altLang="fr-FR" sz="1400" dirty="0" err="1"/>
                    <a:t>reputation</a:t>
                  </a:r>
                  <a:r>
                    <a:rPr lang="fr-FR" altLang="fr-FR" sz="1400" dirty="0"/>
                    <a:t> / on line </a:t>
                  </a:r>
                  <a:r>
                    <a:rPr lang="fr-FR" altLang="fr-FR" sz="1400" dirty="0" err="1"/>
                    <a:t>reputation</a:t>
                  </a:r>
                  <a:r>
                    <a:rPr lang="fr-FR" altLang="fr-FR" sz="1400" dirty="0"/>
                    <a:t>)</a:t>
                  </a:r>
                  <a:endParaRPr lang="fr-FR" altLang="fr-FR" dirty="0"/>
                </a:p>
              </p:txBody>
            </p:sp>
            <p:sp>
              <p:nvSpPr>
                <p:cNvPr id="171035" name="Line 48"/>
                <p:cNvSpPr>
                  <a:spLocks noChangeShapeType="1"/>
                </p:cNvSpPr>
                <p:nvPr/>
              </p:nvSpPr>
              <p:spPr bwMode="auto">
                <a:xfrm flipH="1">
                  <a:off x="4731" y="859"/>
                  <a:ext cx="19" cy="157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71033" name="Line 49"/>
              <p:cNvSpPr>
                <a:spLocks noChangeShapeType="1"/>
              </p:cNvSpPr>
              <p:nvPr/>
            </p:nvSpPr>
            <p:spPr bwMode="auto">
              <a:xfrm>
                <a:off x="4410" y="944"/>
                <a:ext cx="321" cy="15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17" name="Group 50"/>
          <p:cNvGrpSpPr>
            <a:grpSpLocks/>
          </p:cNvGrpSpPr>
          <p:nvPr/>
        </p:nvGrpSpPr>
        <p:grpSpPr bwMode="auto">
          <a:xfrm>
            <a:off x="5494518" y="555628"/>
            <a:ext cx="2012950" cy="2522537"/>
            <a:chOff x="2169" y="583"/>
            <a:chExt cx="1268" cy="1589"/>
          </a:xfrm>
          <a:solidFill>
            <a:schemeClr val="bg2">
              <a:lumMod val="75000"/>
            </a:schemeClr>
          </a:solidFill>
        </p:grpSpPr>
        <p:sp>
          <p:nvSpPr>
            <p:cNvPr id="171024" name="AutoShape 51"/>
            <p:cNvSpPr>
              <a:spLocks noChangeArrowheads="1"/>
            </p:cNvSpPr>
            <p:nvPr/>
          </p:nvSpPr>
          <p:spPr bwMode="auto">
            <a:xfrm flipV="1">
              <a:off x="2485" y="1002"/>
              <a:ext cx="368" cy="1162"/>
            </a:xfrm>
            <a:prstGeom prst="triangle">
              <a:avLst>
                <a:gd name="adj" fmla="val 73912"/>
              </a:avLst>
            </a:prstGeom>
            <a:grpFill/>
            <a:ln w="12700">
              <a:solidFill>
                <a:schemeClr val="tx1"/>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fr-FR" altLang="fr-FR"/>
            </a:p>
          </p:txBody>
        </p:sp>
        <p:grpSp>
          <p:nvGrpSpPr>
            <p:cNvPr id="171025" name="Group 52"/>
            <p:cNvGrpSpPr>
              <a:grpSpLocks/>
            </p:cNvGrpSpPr>
            <p:nvPr/>
          </p:nvGrpSpPr>
          <p:grpSpPr bwMode="auto">
            <a:xfrm>
              <a:off x="2169" y="583"/>
              <a:ext cx="1268" cy="1589"/>
              <a:chOff x="2169" y="583"/>
              <a:chExt cx="1268" cy="1589"/>
            </a:xfrm>
            <a:grpFill/>
          </p:grpSpPr>
          <p:grpSp>
            <p:nvGrpSpPr>
              <p:cNvPr id="171026" name="Group 53"/>
              <p:cNvGrpSpPr>
                <a:grpSpLocks/>
              </p:cNvGrpSpPr>
              <p:nvPr/>
            </p:nvGrpSpPr>
            <p:grpSpPr bwMode="auto">
              <a:xfrm>
                <a:off x="2169" y="583"/>
                <a:ext cx="1268" cy="1589"/>
                <a:chOff x="2169" y="583"/>
                <a:chExt cx="1268" cy="1589"/>
              </a:xfrm>
              <a:grpFill/>
            </p:grpSpPr>
            <p:sp>
              <p:nvSpPr>
                <p:cNvPr id="171028" name="AutoShape 54"/>
                <p:cNvSpPr>
                  <a:spLocks noChangeArrowheads="1"/>
                </p:cNvSpPr>
                <p:nvPr/>
              </p:nvSpPr>
              <p:spPr bwMode="auto">
                <a:xfrm>
                  <a:off x="2169" y="583"/>
                  <a:ext cx="1268" cy="432"/>
                </a:xfrm>
                <a:prstGeom prst="wedgeRectCallout">
                  <a:avLst>
                    <a:gd name="adj1" fmla="val 34146"/>
                    <a:gd name="adj2" fmla="val 132288"/>
                  </a:avLst>
                </a:prstGeom>
                <a:grp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a:t>Distribution system </a:t>
                  </a:r>
                  <a:r>
                    <a:rPr lang="fr-FR" altLang="fr-FR" sz="1400" dirty="0"/>
                    <a:t>(</a:t>
                  </a:r>
                  <a:r>
                    <a:rPr lang="fr-FR" altLang="fr-FR" sz="1400" dirty="0" err="1"/>
                    <a:t>goods</a:t>
                  </a:r>
                  <a:r>
                    <a:rPr lang="fr-FR" altLang="fr-FR" sz="1400" dirty="0"/>
                    <a:t> and/or services)</a:t>
                  </a:r>
                </a:p>
              </p:txBody>
            </p:sp>
            <p:sp>
              <p:nvSpPr>
                <p:cNvPr id="171029" name="Line 55"/>
                <p:cNvSpPr>
                  <a:spLocks noChangeShapeType="1"/>
                </p:cNvSpPr>
                <p:nvPr/>
              </p:nvSpPr>
              <p:spPr bwMode="auto">
                <a:xfrm>
                  <a:off x="2474" y="1010"/>
                  <a:ext cx="264" cy="1162"/>
                </a:xfrm>
                <a:prstGeom prst="line">
                  <a:avLst/>
                </a:prstGeom>
                <a:grpFill/>
                <a:ln w="12700">
                  <a:solidFill>
                    <a:schemeClr val="tx1"/>
                  </a:solidFill>
                  <a:round/>
                  <a:headEnd/>
                  <a:tailEnd/>
                </a:ln>
                <a:extLst/>
              </p:spPr>
              <p:txBody>
                <a:bodyPr/>
                <a:lstStyle/>
                <a:p>
                  <a:endParaRPr lang="fr-FR"/>
                </a:p>
              </p:txBody>
            </p:sp>
          </p:grpSp>
          <p:sp>
            <p:nvSpPr>
              <p:cNvPr id="171027" name="Line 56"/>
              <p:cNvSpPr>
                <a:spLocks noChangeShapeType="1"/>
              </p:cNvSpPr>
              <p:nvPr/>
            </p:nvSpPr>
            <p:spPr bwMode="auto">
              <a:xfrm flipV="1">
                <a:off x="2748" y="1010"/>
                <a:ext cx="104" cy="1162"/>
              </a:xfrm>
              <a:prstGeom prst="line">
                <a:avLst/>
              </a:prstGeom>
              <a:grpFill/>
              <a:ln w="12700">
                <a:solidFill>
                  <a:schemeClr val="tx1"/>
                </a:solidFill>
                <a:round/>
                <a:headEnd/>
                <a:tailEnd/>
              </a:ln>
              <a:extLst/>
            </p:spPr>
            <p:txBody>
              <a:bodyPr/>
              <a:lstStyle/>
              <a:p>
                <a:endParaRPr lang="fr-FR"/>
              </a:p>
            </p:txBody>
          </p:sp>
        </p:grpSp>
      </p:grpSp>
      <p:sp>
        <p:nvSpPr>
          <p:cNvPr id="188473" name="AutoShape 57"/>
          <p:cNvSpPr>
            <a:spLocks noChangeArrowheads="1"/>
          </p:cNvSpPr>
          <p:nvPr/>
        </p:nvSpPr>
        <p:spPr bwMode="auto">
          <a:xfrm>
            <a:off x="8583055" y="6060140"/>
            <a:ext cx="3268520" cy="797859"/>
          </a:xfrm>
          <a:prstGeom prst="wedgeRectCallout">
            <a:avLst>
              <a:gd name="adj1" fmla="val 4861"/>
              <a:gd name="adj2" fmla="val -159616"/>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sz="1600" dirty="0"/>
              <a:t>Communication </a:t>
            </a:r>
            <a:r>
              <a:rPr lang="fr-FR" altLang="fr-FR" sz="1600" dirty="0" err="1"/>
              <a:t>policy</a:t>
            </a:r>
            <a:r>
              <a:rPr lang="fr-FR" altLang="fr-FR" sz="1600" dirty="0"/>
              <a:t> /management: </a:t>
            </a:r>
          </a:p>
          <a:p>
            <a:r>
              <a:rPr lang="fr-FR" altLang="fr-FR" sz="1600" dirty="0"/>
              <a:t>(</a:t>
            </a:r>
            <a:r>
              <a:rPr lang="fr-FR" altLang="fr-FR" sz="1600" dirty="0" err="1"/>
              <a:t>CtoC</a:t>
            </a:r>
            <a:r>
              <a:rPr lang="fr-FR" altLang="fr-FR" sz="1600" dirty="0"/>
              <a:t>), buzz /viral marketing, </a:t>
            </a:r>
            <a:r>
              <a:rPr lang="fr-FR" altLang="fr-FR" sz="1600" dirty="0" err="1"/>
              <a:t>community</a:t>
            </a:r>
            <a:r>
              <a:rPr lang="fr-FR" altLang="fr-FR" sz="1600" dirty="0"/>
              <a:t> management</a:t>
            </a:r>
          </a:p>
        </p:txBody>
      </p:sp>
      <p:sp>
        <p:nvSpPr>
          <p:cNvPr id="188474" name="Text Box 58"/>
          <p:cNvSpPr txBox="1">
            <a:spLocks noChangeArrowheads="1"/>
          </p:cNvSpPr>
          <p:nvPr/>
        </p:nvSpPr>
        <p:spPr bwMode="auto">
          <a:xfrm>
            <a:off x="7110414" y="125413"/>
            <a:ext cx="2071687" cy="362005"/>
          </a:xfrm>
          <a:prstGeom prst="rect">
            <a:avLst/>
          </a:prstGeom>
          <a:solidFill>
            <a:schemeClr val="bg2">
              <a:lumMod val="75000"/>
            </a:schemeClr>
          </a:solidFill>
          <a:ln w="12700">
            <a:solidFill>
              <a:schemeClr val="tx1"/>
            </a:solidFill>
            <a:miter lim="800000"/>
            <a:headEnd/>
            <a:tailEnd/>
          </a:ln>
        </p:spPr>
        <p:txBody>
          <a:bodyPr/>
          <a:lstStyle>
            <a:lvl1pPr defTabSz="762000">
              <a:defRPr>
                <a:solidFill>
                  <a:schemeClr val="tx1"/>
                </a:solidFill>
                <a:latin typeface="Times New Roman" panose="02020603050405020304" pitchFamily="18" charset="0"/>
              </a:defRPr>
            </a:lvl1pPr>
            <a:lvl2pPr marL="742950" indent="-285750" defTabSz="762000">
              <a:defRPr>
                <a:solidFill>
                  <a:schemeClr val="tx1"/>
                </a:solidFill>
                <a:latin typeface="Times New Roman" panose="02020603050405020304" pitchFamily="18" charset="0"/>
              </a:defRPr>
            </a:lvl2pPr>
            <a:lvl3pPr marL="1143000" indent="-228600" defTabSz="762000">
              <a:defRPr>
                <a:solidFill>
                  <a:schemeClr val="tx1"/>
                </a:solidFill>
                <a:latin typeface="Times New Roman" panose="02020603050405020304" pitchFamily="18" charset="0"/>
              </a:defRPr>
            </a:lvl3pPr>
            <a:lvl4pPr marL="1600200" indent="-228600" defTabSz="762000">
              <a:defRPr>
                <a:solidFill>
                  <a:schemeClr val="tx1"/>
                </a:solidFill>
                <a:latin typeface="Times New Roman" panose="02020603050405020304" pitchFamily="18" charset="0"/>
              </a:defRPr>
            </a:lvl4pPr>
            <a:lvl5pPr marL="2057400" indent="-228600" defTabSz="762000">
              <a:defRPr>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tx1"/>
                </a:solidFill>
                <a:latin typeface="Times New Roman" panose="02020603050405020304" pitchFamily="18" charset="0"/>
              </a:defRPr>
            </a:lvl9pPr>
          </a:lstStyle>
          <a:p>
            <a:r>
              <a:rPr lang="fr-FR" altLang="fr-FR" dirty="0"/>
              <a:t>and  marketing</a:t>
            </a:r>
          </a:p>
        </p:txBody>
      </p:sp>
      <p:sp>
        <p:nvSpPr>
          <p:cNvPr id="6" name="Ellipse 5"/>
          <p:cNvSpPr/>
          <p:nvPr/>
        </p:nvSpPr>
        <p:spPr>
          <a:xfrm>
            <a:off x="11051822" y="6283455"/>
            <a:ext cx="530934" cy="5309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61" name="Ellipse 60"/>
          <p:cNvSpPr/>
          <p:nvPr/>
        </p:nvSpPr>
        <p:spPr>
          <a:xfrm>
            <a:off x="3917491" y="6279210"/>
            <a:ext cx="530934" cy="5309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2" name="Ellipse 61"/>
          <p:cNvSpPr/>
          <p:nvPr/>
        </p:nvSpPr>
        <p:spPr>
          <a:xfrm>
            <a:off x="6265020" y="1078355"/>
            <a:ext cx="530934" cy="5309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63" name="Ellipse 62"/>
          <p:cNvSpPr/>
          <p:nvPr/>
        </p:nvSpPr>
        <p:spPr>
          <a:xfrm>
            <a:off x="130629" y="154867"/>
            <a:ext cx="530934" cy="5309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07781" y="235668"/>
            <a:ext cx="2496389" cy="369332"/>
          </a:xfrm>
          <a:prstGeom prst="rect">
            <a:avLst/>
          </a:prstGeom>
          <a:noFill/>
        </p:spPr>
        <p:txBody>
          <a:bodyPr wrap="none" rtlCol="0">
            <a:spAutoFit/>
          </a:bodyPr>
          <a:lstStyle/>
          <a:p>
            <a:r>
              <a:rPr lang="fr-FR" dirty="0" err="1"/>
              <a:t>What</a:t>
            </a:r>
            <a:r>
              <a:rPr lang="fr-FR" dirty="0"/>
              <a:t> </a:t>
            </a:r>
            <a:r>
              <a:rPr lang="fr-FR" dirty="0" err="1"/>
              <a:t>we</a:t>
            </a:r>
            <a:r>
              <a:rPr lang="fr-FR" dirty="0"/>
              <a:t> are </a:t>
            </a:r>
            <a:r>
              <a:rPr lang="fr-FR" dirty="0" err="1"/>
              <a:t>going</a:t>
            </a:r>
            <a:r>
              <a:rPr lang="fr-FR" dirty="0"/>
              <a:t> to do</a:t>
            </a:r>
          </a:p>
        </p:txBody>
      </p:sp>
      <p:sp>
        <p:nvSpPr>
          <p:cNvPr id="64" name="Rectangle 63"/>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25263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8418"/>
                                        </p:tgtEl>
                                        <p:attrNameLst>
                                          <p:attrName>style.visibility</p:attrName>
                                        </p:attrNameLst>
                                      </p:cBhvr>
                                      <p:to>
                                        <p:strVal val="visible"/>
                                      </p:to>
                                    </p:set>
                                    <p:anim calcmode="lin" valueType="num">
                                      <p:cBhvr additive="base">
                                        <p:cTn id="7" dur="500" fill="hold"/>
                                        <p:tgtEl>
                                          <p:spTgt spid="188418"/>
                                        </p:tgtEl>
                                        <p:attrNameLst>
                                          <p:attrName>ppt_x</p:attrName>
                                        </p:attrNameLst>
                                      </p:cBhvr>
                                      <p:tavLst>
                                        <p:tav tm="0">
                                          <p:val>
                                            <p:strVal val="0-#ppt_w/2"/>
                                          </p:val>
                                        </p:tav>
                                        <p:tav tm="100000">
                                          <p:val>
                                            <p:strVal val="#ppt_x"/>
                                          </p:val>
                                        </p:tav>
                                      </p:tavLst>
                                    </p:anim>
                                    <p:anim calcmode="lin" valueType="num">
                                      <p:cBhvr additive="base">
                                        <p:cTn id="8" dur="500" fill="hold"/>
                                        <p:tgtEl>
                                          <p:spTgt spid="1884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88474"/>
                                        </p:tgtEl>
                                        <p:attrNameLst>
                                          <p:attrName>style.visibility</p:attrName>
                                        </p:attrNameLst>
                                      </p:cBhvr>
                                      <p:to>
                                        <p:strVal val="visible"/>
                                      </p:to>
                                    </p:set>
                                    <p:anim calcmode="lin" valueType="num">
                                      <p:cBhvr additive="base">
                                        <p:cTn id="49" dur="500" fill="hold"/>
                                        <p:tgtEl>
                                          <p:spTgt spid="188474"/>
                                        </p:tgtEl>
                                        <p:attrNameLst>
                                          <p:attrName>ppt_x</p:attrName>
                                        </p:attrNameLst>
                                      </p:cBhvr>
                                      <p:tavLst>
                                        <p:tav tm="0">
                                          <p:val>
                                            <p:strVal val="0-#ppt_w/2"/>
                                          </p:val>
                                        </p:tav>
                                        <p:tav tm="100000">
                                          <p:val>
                                            <p:strVal val="#ppt_x"/>
                                          </p:val>
                                        </p:tav>
                                      </p:tavLst>
                                    </p:anim>
                                    <p:anim calcmode="lin" valueType="num">
                                      <p:cBhvr additive="base">
                                        <p:cTn id="50" dur="500" fill="hold"/>
                                        <p:tgtEl>
                                          <p:spTgt spid="18847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88457"/>
                                        </p:tgtEl>
                                        <p:attrNameLst>
                                          <p:attrName>style.visibility</p:attrName>
                                        </p:attrNameLst>
                                      </p:cBhvr>
                                      <p:to>
                                        <p:strVal val="visible"/>
                                      </p:to>
                                    </p:set>
                                    <p:anim calcmode="lin" valueType="num">
                                      <p:cBhvr additive="base">
                                        <p:cTn id="61" dur="500" fill="hold"/>
                                        <p:tgtEl>
                                          <p:spTgt spid="188457"/>
                                        </p:tgtEl>
                                        <p:attrNameLst>
                                          <p:attrName>ppt_x</p:attrName>
                                        </p:attrNameLst>
                                      </p:cBhvr>
                                      <p:tavLst>
                                        <p:tav tm="0">
                                          <p:val>
                                            <p:strVal val="0-#ppt_w/2"/>
                                          </p:val>
                                        </p:tav>
                                        <p:tav tm="100000">
                                          <p:val>
                                            <p:strVal val="#ppt_x"/>
                                          </p:val>
                                        </p:tav>
                                      </p:tavLst>
                                    </p:anim>
                                    <p:anim calcmode="lin" valueType="num">
                                      <p:cBhvr additive="base">
                                        <p:cTn id="62" dur="500" fill="hold"/>
                                        <p:tgtEl>
                                          <p:spTgt spid="18845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88456"/>
                                        </p:tgtEl>
                                        <p:attrNameLst>
                                          <p:attrName>style.visibility</p:attrName>
                                        </p:attrNameLst>
                                      </p:cBhvr>
                                      <p:to>
                                        <p:strVal val="visible"/>
                                      </p:to>
                                    </p:set>
                                    <p:anim calcmode="lin" valueType="num">
                                      <p:cBhvr additive="base">
                                        <p:cTn id="67" dur="500" fill="hold"/>
                                        <p:tgtEl>
                                          <p:spTgt spid="188456"/>
                                        </p:tgtEl>
                                        <p:attrNameLst>
                                          <p:attrName>ppt_x</p:attrName>
                                        </p:attrNameLst>
                                      </p:cBhvr>
                                      <p:tavLst>
                                        <p:tav tm="0">
                                          <p:val>
                                            <p:strVal val="0-#ppt_w/2"/>
                                          </p:val>
                                        </p:tav>
                                        <p:tav tm="100000">
                                          <p:val>
                                            <p:strVal val="#ppt_x"/>
                                          </p:val>
                                        </p:tav>
                                      </p:tavLst>
                                    </p:anim>
                                    <p:anim calcmode="lin" valueType="num">
                                      <p:cBhvr additive="base">
                                        <p:cTn id="68" dur="500" fill="hold"/>
                                        <p:tgtEl>
                                          <p:spTgt spid="18845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0-#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88458"/>
                                        </p:tgtEl>
                                        <p:attrNameLst>
                                          <p:attrName>style.visibility</p:attrName>
                                        </p:attrNameLst>
                                      </p:cBhvr>
                                      <p:to>
                                        <p:strVal val="visible"/>
                                      </p:to>
                                    </p:set>
                                    <p:anim calcmode="lin" valueType="num">
                                      <p:cBhvr additive="base">
                                        <p:cTn id="79" dur="500" fill="hold"/>
                                        <p:tgtEl>
                                          <p:spTgt spid="188458"/>
                                        </p:tgtEl>
                                        <p:attrNameLst>
                                          <p:attrName>ppt_x</p:attrName>
                                        </p:attrNameLst>
                                      </p:cBhvr>
                                      <p:tavLst>
                                        <p:tav tm="0">
                                          <p:val>
                                            <p:strVal val="0-#ppt_w/2"/>
                                          </p:val>
                                        </p:tav>
                                        <p:tav tm="100000">
                                          <p:val>
                                            <p:strVal val="#ppt_x"/>
                                          </p:val>
                                        </p:tav>
                                      </p:tavLst>
                                    </p:anim>
                                    <p:anim calcmode="lin" valueType="num">
                                      <p:cBhvr additive="base">
                                        <p:cTn id="80" dur="500" fill="hold"/>
                                        <p:tgtEl>
                                          <p:spTgt spid="188458"/>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88473"/>
                                        </p:tgtEl>
                                        <p:attrNameLst>
                                          <p:attrName>style.visibility</p:attrName>
                                        </p:attrNameLst>
                                      </p:cBhvr>
                                      <p:to>
                                        <p:strVal val="visible"/>
                                      </p:to>
                                    </p:set>
                                    <p:anim calcmode="lin" valueType="num">
                                      <p:cBhvr additive="base">
                                        <p:cTn id="85" dur="500" fill="hold"/>
                                        <p:tgtEl>
                                          <p:spTgt spid="188473"/>
                                        </p:tgtEl>
                                        <p:attrNameLst>
                                          <p:attrName>ppt_x</p:attrName>
                                        </p:attrNameLst>
                                      </p:cBhvr>
                                      <p:tavLst>
                                        <p:tav tm="0">
                                          <p:val>
                                            <p:strVal val="0-#ppt_w/2"/>
                                          </p:val>
                                        </p:tav>
                                        <p:tav tm="100000">
                                          <p:val>
                                            <p:strVal val="#ppt_x"/>
                                          </p:val>
                                        </p:tav>
                                      </p:tavLst>
                                    </p:anim>
                                    <p:anim calcmode="lin" valueType="num">
                                      <p:cBhvr additive="base">
                                        <p:cTn id="86" dur="500" fill="hold"/>
                                        <p:tgtEl>
                                          <p:spTgt spid="188473"/>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nimBg="1" autoUpdateAnimBg="0"/>
      <p:bldP spid="188456" grpId="0" animBg="1" autoUpdateAnimBg="0"/>
      <p:bldP spid="188457" grpId="0" animBg="1" autoUpdateAnimBg="0"/>
      <p:bldP spid="188458" grpId="0" animBg="1" autoUpdateAnimBg="0"/>
      <p:bldP spid="188473" grpId="0" animBg="1" autoUpdateAnimBg="0"/>
      <p:bldP spid="188474" grpId="0" animBg="1" autoUpdateAnimBg="0"/>
      <p:bldP spid="6" grpId="0" animBg="1"/>
      <p:bldP spid="61" grpId="0" animBg="1"/>
      <p:bldP spid="62" grpId="0" animBg="1"/>
      <p:bldP spid="63"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A24CE-F1D6-470D-B7C4-0ADD55C6810A}"/>
              </a:ext>
            </a:extLst>
          </p:cNvPr>
          <p:cNvSpPr/>
          <p:nvPr/>
        </p:nvSpPr>
        <p:spPr>
          <a:xfrm>
            <a:off x="6096000" y="609425"/>
            <a:ext cx="5889776" cy="144366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8E338353-E627-4DF0-965C-935CB10FC894}"/>
              </a:ext>
            </a:extLst>
          </p:cNvPr>
          <p:cNvSpPr/>
          <p:nvPr/>
        </p:nvSpPr>
        <p:spPr>
          <a:xfrm>
            <a:off x="206224" y="698737"/>
            <a:ext cx="2717321" cy="124220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r>
              <a:rPr lang="fr-FR" dirty="0" err="1"/>
              <a:t>sofwares</a:t>
            </a:r>
            <a:r>
              <a:rPr lang="fr-FR" dirty="0"/>
              <a:t> (robots = bots or spiders or </a:t>
            </a:r>
            <a:r>
              <a:rPr lang="fr-FR" dirty="0" err="1"/>
              <a:t>crawlers</a:t>
            </a:r>
            <a:r>
              <a:rPr lang="fr-FR" dirty="0"/>
              <a:t>) for </a:t>
            </a:r>
            <a:r>
              <a:rPr lang="fr-FR" dirty="0" err="1"/>
              <a:t>their</a:t>
            </a:r>
            <a:r>
              <a:rPr lang="fr-FR" dirty="0"/>
              <a:t> </a:t>
            </a:r>
            <a:r>
              <a:rPr lang="fr-FR" dirty="0" err="1"/>
              <a:t>own</a:t>
            </a:r>
            <a:r>
              <a:rPr lang="fr-FR" dirty="0"/>
              <a:t> </a:t>
            </a:r>
            <a:r>
              <a:rPr lang="fr-FR" dirty="0" err="1"/>
              <a:t>purposes</a:t>
            </a:r>
            <a:endParaRPr lang="fr-FR" dirty="0"/>
          </a:p>
          <a:p>
            <a:pPr algn="ctr"/>
            <a:r>
              <a:rPr lang="fr-FR" dirty="0"/>
              <a:t>(</a:t>
            </a:r>
            <a:r>
              <a:rPr lang="fr-FR" dirty="0" err="1"/>
              <a:t>e.g</a:t>
            </a:r>
            <a:r>
              <a:rPr lang="fr-FR" dirty="0"/>
              <a:t> : hackers bots)</a:t>
            </a:r>
          </a:p>
        </p:txBody>
      </p:sp>
      <p:sp>
        <p:nvSpPr>
          <p:cNvPr id="10" name="Rectangle 9">
            <a:extLst>
              <a:ext uri="{FF2B5EF4-FFF2-40B4-BE49-F238E27FC236}">
                <a16:creationId xmlns:a16="http://schemas.microsoft.com/office/drawing/2014/main" id="{9A6E3E63-E19E-45C3-8359-EFCF32FD0C85}"/>
              </a:ext>
            </a:extLst>
          </p:cNvPr>
          <p:cNvSpPr/>
          <p:nvPr/>
        </p:nvSpPr>
        <p:spPr>
          <a:xfrm>
            <a:off x="3775494" y="73324"/>
            <a:ext cx="4641011" cy="461513"/>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The web site </a:t>
            </a:r>
            <a:r>
              <a:rPr lang="fr-FR" dirty="0" err="1"/>
              <a:t>is</a:t>
            </a:r>
            <a:r>
              <a:rPr lang="fr-FR" dirty="0"/>
              <a:t> </a:t>
            </a:r>
            <a:r>
              <a:rPr lang="fr-FR" dirty="0" err="1"/>
              <a:t>read</a:t>
            </a:r>
            <a:r>
              <a:rPr lang="fr-FR" dirty="0"/>
              <a:t> by…:</a:t>
            </a:r>
          </a:p>
        </p:txBody>
      </p:sp>
      <p:sp>
        <p:nvSpPr>
          <p:cNvPr id="13" name="Rectangle 12">
            <a:extLst>
              <a:ext uri="{FF2B5EF4-FFF2-40B4-BE49-F238E27FC236}">
                <a16:creationId xmlns:a16="http://schemas.microsoft.com/office/drawing/2014/main" id="{756D0975-7F5D-40D7-A3AF-280CF12535D8}"/>
              </a:ext>
            </a:extLst>
          </p:cNvPr>
          <p:cNvSpPr/>
          <p:nvPr/>
        </p:nvSpPr>
        <p:spPr>
          <a:xfrm>
            <a:off x="9151818" y="698737"/>
            <a:ext cx="2717321" cy="124220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r>
              <a:rPr lang="fr-FR" dirty="0" err="1"/>
              <a:t>human</a:t>
            </a:r>
            <a:r>
              <a:rPr lang="fr-FR" dirty="0"/>
              <a:t> </a:t>
            </a:r>
            <a:r>
              <a:rPr lang="fr-FR" dirty="0" err="1"/>
              <a:t>beings</a:t>
            </a:r>
            <a:r>
              <a:rPr lang="fr-FR" dirty="0"/>
              <a:t> </a:t>
            </a:r>
            <a:r>
              <a:rPr lang="fr-FR" dirty="0" err="1"/>
              <a:t>without</a:t>
            </a:r>
            <a:r>
              <a:rPr lang="fr-FR" dirty="0"/>
              <a:t> </a:t>
            </a:r>
            <a:r>
              <a:rPr lang="fr-FR" dirty="0" err="1"/>
              <a:t>advices</a:t>
            </a:r>
            <a:r>
              <a:rPr lang="fr-FR" dirty="0"/>
              <a:t>/help of bots</a:t>
            </a:r>
          </a:p>
          <a:p>
            <a:pPr algn="ctr"/>
            <a:r>
              <a:rPr lang="fr-FR" dirty="0"/>
              <a:t>(</a:t>
            </a:r>
            <a:r>
              <a:rPr lang="fr-FR" dirty="0" err="1"/>
              <a:t>e.g</a:t>
            </a:r>
            <a:r>
              <a:rPr lang="fr-FR" dirty="0"/>
              <a:t>: </a:t>
            </a:r>
            <a:r>
              <a:rPr lang="fr-FR" dirty="0" err="1"/>
              <a:t>human</a:t>
            </a:r>
            <a:r>
              <a:rPr lang="fr-FR" dirty="0"/>
              <a:t> </a:t>
            </a:r>
            <a:r>
              <a:rPr lang="fr-FR" dirty="0" err="1"/>
              <a:t>who</a:t>
            </a:r>
            <a:r>
              <a:rPr lang="fr-FR" dirty="0"/>
              <a:t> type the </a:t>
            </a:r>
            <a:r>
              <a:rPr lang="fr-FR" dirty="0" err="1"/>
              <a:t>adress</a:t>
            </a:r>
            <a:r>
              <a:rPr lang="fr-FR" dirty="0"/>
              <a:t> of the web site in </a:t>
            </a:r>
            <a:r>
              <a:rPr lang="fr-FR" dirty="0" err="1"/>
              <a:t>their</a:t>
            </a:r>
            <a:r>
              <a:rPr lang="fr-FR" dirty="0"/>
              <a:t> browser)</a:t>
            </a:r>
          </a:p>
        </p:txBody>
      </p:sp>
      <p:sp>
        <p:nvSpPr>
          <p:cNvPr id="14" name="Rectangle 13">
            <a:extLst>
              <a:ext uri="{FF2B5EF4-FFF2-40B4-BE49-F238E27FC236}">
                <a16:creationId xmlns:a16="http://schemas.microsoft.com/office/drawing/2014/main" id="{AD9864CF-ABEC-4048-8D58-BD8C3250F9B8}"/>
              </a:ext>
            </a:extLst>
          </p:cNvPr>
          <p:cNvSpPr/>
          <p:nvPr/>
        </p:nvSpPr>
        <p:spPr>
          <a:xfrm>
            <a:off x="3188089" y="698737"/>
            <a:ext cx="2717321" cy="124220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…bots to </a:t>
            </a:r>
            <a:r>
              <a:rPr lang="fr-FR" dirty="0" err="1"/>
              <a:t>advise</a:t>
            </a:r>
            <a:r>
              <a:rPr lang="fr-FR" dirty="0"/>
              <a:t> </a:t>
            </a:r>
            <a:r>
              <a:rPr lang="fr-FR" dirty="0" err="1"/>
              <a:t>humans</a:t>
            </a:r>
            <a:r>
              <a:rPr lang="fr-FR" dirty="0"/>
              <a:t> </a:t>
            </a:r>
            <a:r>
              <a:rPr lang="fr-FR" dirty="0" err="1"/>
              <a:t>beings</a:t>
            </a:r>
            <a:r>
              <a:rPr lang="fr-FR" dirty="0"/>
              <a:t> (</a:t>
            </a:r>
            <a:r>
              <a:rPr lang="fr-FR" dirty="0" err="1"/>
              <a:t>e.g</a:t>
            </a:r>
            <a:r>
              <a:rPr lang="fr-FR" dirty="0"/>
              <a:t> : search engine bots) </a:t>
            </a:r>
          </a:p>
        </p:txBody>
      </p:sp>
      <p:grpSp>
        <p:nvGrpSpPr>
          <p:cNvPr id="36" name="Groupe 35">
            <a:extLst>
              <a:ext uri="{FF2B5EF4-FFF2-40B4-BE49-F238E27FC236}">
                <a16:creationId xmlns:a16="http://schemas.microsoft.com/office/drawing/2014/main" id="{D0E380D0-A69D-4806-AD41-C403B38B7A02}"/>
              </a:ext>
            </a:extLst>
          </p:cNvPr>
          <p:cNvGrpSpPr/>
          <p:nvPr/>
        </p:nvGrpSpPr>
        <p:grpSpPr>
          <a:xfrm>
            <a:off x="-39538" y="1999264"/>
            <a:ext cx="6455253" cy="4620716"/>
            <a:chOff x="-39538" y="1999264"/>
            <a:chExt cx="6455253" cy="4620716"/>
          </a:xfrm>
        </p:grpSpPr>
        <p:pic>
          <p:nvPicPr>
            <p:cNvPr id="15" name="Image 14">
              <a:extLst>
                <a:ext uri="{FF2B5EF4-FFF2-40B4-BE49-F238E27FC236}">
                  <a16:creationId xmlns:a16="http://schemas.microsoft.com/office/drawing/2014/main" id="{1E549F1D-B09B-4343-B540-FDE7BC43EC52}"/>
                </a:ext>
              </a:extLst>
            </p:cNvPr>
            <p:cNvPicPr>
              <a:picLocks noChangeAspect="1"/>
            </p:cNvPicPr>
            <p:nvPr/>
          </p:nvPicPr>
          <p:blipFill rotWithShape="1">
            <a:blip r:embed="rId2"/>
            <a:srcRect t="20801"/>
            <a:stretch/>
          </p:blipFill>
          <p:spPr>
            <a:xfrm>
              <a:off x="-39538" y="2347830"/>
              <a:ext cx="6455253" cy="3700407"/>
            </a:xfrm>
            <a:prstGeom prst="rect">
              <a:avLst/>
            </a:prstGeom>
          </p:spPr>
        </p:pic>
        <p:sp>
          <p:nvSpPr>
            <p:cNvPr id="16" name="Rectangle 15">
              <a:extLst>
                <a:ext uri="{FF2B5EF4-FFF2-40B4-BE49-F238E27FC236}">
                  <a16:creationId xmlns:a16="http://schemas.microsoft.com/office/drawing/2014/main" id="{62B8045A-6CC3-451C-8C5C-523106620ABD}"/>
                </a:ext>
              </a:extLst>
            </p:cNvPr>
            <p:cNvSpPr/>
            <p:nvPr/>
          </p:nvSpPr>
          <p:spPr>
            <a:xfrm>
              <a:off x="408540" y="6048237"/>
              <a:ext cx="4720523" cy="307777"/>
            </a:xfrm>
            <a:prstGeom prst="rect">
              <a:avLst/>
            </a:prstGeom>
          </p:spPr>
          <p:txBody>
            <a:bodyPr wrap="none">
              <a:spAutoFit/>
            </a:bodyPr>
            <a:lstStyle/>
            <a:p>
              <a:r>
                <a:rPr lang="fr-FR" sz="1400" dirty="0"/>
                <a:t>https://www.incapsula.com/blog/bot-traffic-report-2016.html</a:t>
              </a:r>
            </a:p>
          </p:txBody>
        </p:sp>
        <p:sp>
          <p:nvSpPr>
            <p:cNvPr id="17" name="Rectangle 16">
              <a:extLst>
                <a:ext uri="{FF2B5EF4-FFF2-40B4-BE49-F238E27FC236}">
                  <a16:creationId xmlns:a16="http://schemas.microsoft.com/office/drawing/2014/main" id="{F9D0AF59-2542-4017-A6CD-F4F33B9E23E4}"/>
                </a:ext>
              </a:extLst>
            </p:cNvPr>
            <p:cNvSpPr/>
            <p:nvPr/>
          </p:nvSpPr>
          <p:spPr>
            <a:xfrm>
              <a:off x="408540" y="6342981"/>
              <a:ext cx="5030010" cy="276999"/>
            </a:xfrm>
            <a:prstGeom prst="rect">
              <a:avLst/>
            </a:prstGeom>
          </p:spPr>
          <p:txBody>
            <a:bodyPr wrap="square">
              <a:spAutoFit/>
            </a:bodyPr>
            <a:lstStyle/>
            <a:p>
              <a:r>
                <a:rPr lang="en-US" sz="1200" b="0" i="0" dirty="0">
                  <a:effectLst/>
                  <a:latin typeface="Lato"/>
                </a:rPr>
                <a:t>Based on : 16.7+ billion visits to 100,000 randomly-selected domains </a:t>
              </a:r>
              <a:endParaRPr lang="fr-FR" sz="1200" dirty="0"/>
            </a:p>
          </p:txBody>
        </p:sp>
        <p:sp>
          <p:nvSpPr>
            <p:cNvPr id="18" name="ZoneTexte 17">
              <a:extLst>
                <a:ext uri="{FF2B5EF4-FFF2-40B4-BE49-F238E27FC236}">
                  <a16:creationId xmlns:a16="http://schemas.microsoft.com/office/drawing/2014/main" id="{9843CB17-74E7-4EEF-BF98-08DF61367769}"/>
                </a:ext>
              </a:extLst>
            </p:cNvPr>
            <p:cNvSpPr txBox="1"/>
            <p:nvPr/>
          </p:nvSpPr>
          <p:spPr>
            <a:xfrm flipH="1">
              <a:off x="1672974" y="1999264"/>
              <a:ext cx="3030227" cy="369332"/>
            </a:xfrm>
            <a:prstGeom prst="rect">
              <a:avLst/>
            </a:prstGeom>
            <a:noFill/>
          </p:spPr>
          <p:txBody>
            <a:bodyPr wrap="square" rtlCol="0">
              <a:spAutoFit/>
            </a:bodyPr>
            <a:lstStyle/>
            <a:p>
              <a:r>
                <a:rPr lang="fr-FR" dirty="0"/>
                <a:t>Global </a:t>
              </a:r>
              <a:r>
                <a:rPr lang="fr-FR" dirty="0" err="1"/>
                <a:t>traffic</a:t>
              </a:r>
              <a:r>
                <a:rPr lang="fr-FR" dirty="0"/>
                <a:t> on the Internet</a:t>
              </a:r>
            </a:p>
          </p:txBody>
        </p:sp>
      </p:grpSp>
      <p:sp>
        <p:nvSpPr>
          <p:cNvPr id="23" name="ZoneTexte 22">
            <a:extLst>
              <a:ext uri="{FF2B5EF4-FFF2-40B4-BE49-F238E27FC236}">
                <a16:creationId xmlns:a16="http://schemas.microsoft.com/office/drawing/2014/main" id="{E7C189F1-EDE7-49F1-9E1C-6F3722F9D207}"/>
              </a:ext>
            </a:extLst>
          </p:cNvPr>
          <p:cNvSpPr txBox="1"/>
          <p:nvPr/>
        </p:nvSpPr>
        <p:spPr>
          <a:xfrm>
            <a:off x="10579797" y="292111"/>
            <a:ext cx="1197251" cy="369332"/>
          </a:xfrm>
          <a:prstGeom prst="rect">
            <a:avLst/>
          </a:prstGeom>
          <a:noFill/>
        </p:spPr>
        <p:txBody>
          <a:bodyPr wrap="none" rtlCol="0">
            <a:spAutoFit/>
          </a:bodyPr>
          <a:lstStyle/>
          <a:p>
            <a:r>
              <a:rPr lang="fr-FR" dirty="0">
                <a:solidFill>
                  <a:schemeClr val="tx1">
                    <a:lumMod val="75000"/>
                  </a:schemeClr>
                </a:solidFill>
              </a:rPr>
              <a:t>Our clients</a:t>
            </a:r>
          </a:p>
        </p:txBody>
      </p:sp>
      <p:sp>
        <p:nvSpPr>
          <p:cNvPr id="24" name="Rectangle 23">
            <a:extLst>
              <a:ext uri="{FF2B5EF4-FFF2-40B4-BE49-F238E27FC236}">
                <a16:creationId xmlns:a16="http://schemas.microsoft.com/office/drawing/2014/main" id="{653309EE-2AEB-4E8C-A385-6DF7E630AEF4}"/>
              </a:ext>
            </a:extLst>
          </p:cNvPr>
          <p:cNvSpPr/>
          <p:nvPr/>
        </p:nvSpPr>
        <p:spPr>
          <a:xfrm>
            <a:off x="1564884" y="2538895"/>
            <a:ext cx="9683151" cy="303046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Good bots (</a:t>
            </a:r>
            <a:r>
              <a:rPr lang="fr-FR" dirty="0" err="1"/>
              <a:t>legal</a:t>
            </a:r>
            <a:r>
              <a:rPr lang="fr-FR" dirty="0"/>
              <a:t> </a:t>
            </a:r>
            <a:r>
              <a:rPr lang="fr-FR" dirty="0" err="1"/>
              <a:t>purpose</a:t>
            </a:r>
            <a:r>
              <a:rPr lang="fr-FR" dirty="0"/>
              <a:t>, </a:t>
            </a:r>
            <a:r>
              <a:rPr lang="fr-FR" dirty="0" err="1"/>
              <a:t>with</a:t>
            </a:r>
            <a:r>
              <a:rPr lang="fr-FR" dirty="0"/>
              <a:t> official </a:t>
            </a:r>
            <a:r>
              <a:rPr lang="fr-FR" dirty="0" err="1"/>
              <a:t>owner</a:t>
            </a:r>
            <a:r>
              <a:rPr lang="fr-FR" dirty="0"/>
              <a:t>):</a:t>
            </a:r>
          </a:p>
          <a:p>
            <a:pPr algn="ctr"/>
            <a:endParaRPr lang="fr-FR" dirty="0"/>
          </a:p>
          <a:p>
            <a:pPr algn="ctr"/>
            <a:r>
              <a:rPr lang="fr-FR" dirty="0"/>
              <a:t>- </a:t>
            </a:r>
            <a:r>
              <a:rPr lang="fr-FR" dirty="0" err="1"/>
              <a:t>Feed</a:t>
            </a:r>
            <a:r>
              <a:rPr lang="fr-FR" dirty="0"/>
              <a:t> </a:t>
            </a:r>
            <a:r>
              <a:rPr lang="fr-FR" dirty="0" err="1"/>
              <a:t>fetchers</a:t>
            </a:r>
            <a:r>
              <a:rPr lang="fr-FR" dirty="0"/>
              <a:t> (bots </a:t>
            </a:r>
            <a:r>
              <a:rPr lang="fr-FR" dirty="0" err="1"/>
              <a:t>that</a:t>
            </a:r>
            <a:r>
              <a:rPr lang="fr-FR" dirty="0"/>
              <a:t> ferry </a:t>
            </a:r>
            <a:r>
              <a:rPr lang="fr-FR" dirty="0" err="1"/>
              <a:t>website</a:t>
            </a:r>
            <a:r>
              <a:rPr lang="fr-FR" dirty="0"/>
              <a:t> content to mobile and application web </a:t>
            </a:r>
            <a:r>
              <a:rPr lang="fr-FR" dirty="0" err="1"/>
              <a:t>wich</a:t>
            </a:r>
            <a:r>
              <a:rPr lang="fr-FR" dirty="0"/>
              <a:t> </a:t>
            </a:r>
            <a:r>
              <a:rPr lang="fr-FR" dirty="0" err="1"/>
              <a:t>they</a:t>
            </a:r>
            <a:r>
              <a:rPr lang="fr-FR" dirty="0"/>
              <a:t> </a:t>
            </a:r>
            <a:r>
              <a:rPr lang="fr-FR" dirty="0" err="1"/>
              <a:t>then</a:t>
            </a:r>
            <a:r>
              <a:rPr lang="fr-FR" dirty="0"/>
              <a:t> display to </a:t>
            </a:r>
            <a:r>
              <a:rPr lang="fr-FR" dirty="0" err="1"/>
              <a:t>users</a:t>
            </a:r>
            <a:r>
              <a:rPr lang="fr-FR" dirty="0"/>
              <a:t>) : </a:t>
            </a:r>
            <a:r>
              <a:rPr lang="fr-FR" dirty="0" err="1"/>
              <a:t>facebook</a:t>
            </a:r>
            <a:r>
              <a:rPr lang="fr-FR" dirty="0"/>
              <a:t> mobile app, </a:t>
            </a:r>
            <a:r>
              <a:rPr lang="fr-FR" dirty="0" err="1"/>
              <a:t>android</a:t>
            </a:r>
            <a:r>
              <a:rPr lang="fr-FR" dirty="0"/>
              <a:t> </a:t>
            </a:r>
            <a:r>
              <a:rPr lang="fr-FR" dirty="0" err="1"/>
              <a:t>framework</a:t>
            </a:r>
            <a:r>
              <a:rPr lang="fr-FR" dirty="0"/>
              <a:t> bot…</a:t>
            </a:r>
          </a:p>
          <a:p>
            <a:pPr algn="ctr"/>
            <a:r>
              <a:rPr lang="fr-FR" dirty="0"/>
              <a:t>- Search engine bots (bots </a:t>
            </a:r>
            <a:r>
              <a:rPr lang="fr-FR" dirty="0" err="1"/>
              <a:t>that</a:t>
            </a:r>
            <a:r>
              <a:rPr lang="fr-FR" dirty="0"/>
              <a:t> </a:t>
            </a:r>
            <a:r>
              <a:rPr lang="fr-FR" dirty="0" err="1"/>
              <a:t>collect</a:t>
            </a:r>
            <a:r>
              <a:rPr lang="fr-FR" dirty="0"/>
              <a:t> information for search engine </a:t>
            </a:r>
            <a:r>
              <a:rPr lang="fr-FR" dirty="0" err="1"/>
              <a:t>algorithms</a:t>
            </a:r>
            <a:r>
              <a:rPr lang="fr-FR" dirty="0"/>
              <a:t> </a:t>
            </a:r>
            <a:r>
              <a:rPr lang="fr-FR" dirty="0" err="1"/>
              <a:t>wich</a:t>
            </a:r>
            <a:r>
              <a:rPr lang="fr-FR" dirty="0"/>
              <a:t> </a:t>
            </a:r>
            <a:r>
              <a:rPr lang="fr-FR" dirty="0" err="1"/>
              <a:t>is</a:t>
            </a:r>
            <a:r>
              <a:rPr lang="fr-FR" dirty="0"/>
              <a:t> </a:t>
            </a:r>
            <a:r>
              <a:rPr lang="fr-FR" dirty="0" err="1"/>
              <a:t>then</a:t>
            </a:r>
            <a:r>
              <a:rPr lang="fr-FR" dirty="0"/>
              <a:t> </a:t>
            </a:r>
            <a:r>
              <a:rPr lang="fr-FR" dirty="0" err="1"/>
              <a:t>used</a:t>
            </a:r>
            <a:r>
              <a:rPr lang="fr-FR" dirty="0"/>
              <a:t> to </a:t>
            </a:r>
            <a:r>
              <a:rPr lang="fr-FR" dirty="0" err="1"/>
              <a:t>make</a:t>
            </a:r>
            <a:r>
              <a:rPr lang="fr-FR" dirty="0"/>
              <a:t> </a:t>
            </a:r>
            <a:r>
              <a:rPr lang="fr-FR" dirty="0" err="1"/>
              <a:t>ranking</a:t>
            </a:r>
            <a:r>
              <a:rPr lang="fr-FR" dirty="0"/>
              <a:t> </a:t>
            </a:r>
            <a:r>
              <a:rPr lang="fr-FR" dirty="0" err="1"/>
              <a:t>decisions</a:t>
            </a:r>
            <a:r>
              <a:rPr lang="fr-FR" dirty="0"/>
              <a:t>): </a:t>
            </a:r>
            <a:r>
              <a:rPr lang="fr-FR" dirty="0" err="1"/>
              <a:t>googlebot</a:t>
            </a:r>
            <a:r>
              <a:rPr lang="fr-FR" dirty="0"/>
              <a:t>, </a:t>
            </a:r>
            <a:r>
              <a:rPr lang="fr-FR" dirty="0" err="1"/>
              <a:t>yandex</a:t>
            </a:r>
            <a:r>
              <a:rPr lang="fr-FR" dirty="0"/>
              <a:t> bot…</a:t>
            </a:r>
          </a:p>
          <a:p>
            <a:pPr algn="ctr"/>
            <a:r>
              <a:rPr lang="fr-FR" dirty="0"/>
              <a:t>- Commercial </a:t>
            </a:r>
            <a:r>
              <a:rPr lang="fr-FR" dirty="0" err="1"/>
              <a:t>crawlers</a:t>
            </a:r>
            <a:r>
              <a:rPr lang="fr-FR" dirty="0"/>
              <a:t> (</a:t>
            </a:r>
            <a:r>
              <a:rPr lang="en-US" dirty="0"/>
              <a:t>Spiders used for authorized data extractions, usually on behalf of digital marketing tools)</a:t>
            </a:r>
            <a:r>
              <a:rPr lang="fr-FR" dirty="0"/>
              <a:t>: </a:t>
            </a:r>
            <a:r>
              <a:rPr lang="fr-FR" dirty="0" err="1"/>
              <a:t>ahrefsbot</a:t>
            </a:r>
            <a:r>
              <a:rPr lang="fr-FR" dirty="0"/>
              <a:t>, </a:t>
            </a:r>
            <a:r>
              <a:rPr lang="fr-FR" dirty="0" err="1"/>
              <a:t>alexabot</a:t>
            </a:r>
            <a:r>
              <a:rPr lang="fr-FR" dirty="0"/>
              <a:t>…</a:t>
            </a:r>
          </a:p>
          <a:p>
            <a:pPr algn="ctr"/>
            <a:r>
              <a:rPr lang="fr-FR" dirty="0"/>
              <a:t>- - Monitoring bots (bots </a:t>
            </a:r>
            <a:r>
              <a:rPr lang="fr-FR" dirty="0" err="1"/>
              <a:t>that</a:t>
            </a:r>
            <a:r>
              <a:rPr lang="fr-FR" dirty="0"/>
              <a:t> monitor </a:t>
            </a:r>
            <a:r>
              <a:rPr lang="fr-FR" dirty="0" err="1"/>
              <a:t>website</a:t>
            </a:r>
            <a:r>
              <a:rPr lang="fr-FR" dirty="0"/>
              <a:t> </a:t>
            </a:r>
            <a:r>
              <a:rPr lang="fr-FR" dirty="0" err="1"/>
              <a:t>availability</a:t>
            </a:r>
            <a:r>
              <a:rPr lang="fr-FR" dirty="0"/>
              <a:t> an </a:t>
            </a:r>
            <a:r>
              <a:rPr lang="fr-FR" dirty="0" err="1"/>
              <a:t>dth</a:t>
            </a:r>
            <a:r>
              <a:rPr lang="fr-FR" dirty="0"/>
              <a:t> </a:t>
            </a:r>
            <a:r>
              <a:rPr lang="fr-FR" dirty="0" err="1"/>
              <a:t>eproper</a:t>
            </a:r>
            <a:r>
              <a:rPr lang="fr-FR" dirty="0"/>
              <a:t> </a:t>
            </a:r>
            <a:r>
              <a:rPr lang="fr-FR" dirty="0" err="1"/>
              <a:t>functioning</a:t>
            </a:r>
            <a:r>
              <a:rPr lang="fr-FR" dirty="0"/>
              <a:t> of </a:t>
            </a:r>
            <a:r>
              <a:rPr lang="fr-FR" dirty="0" err="1"/>
              <a:t>various</a:t>
            </a:r>
            <a:r>
              <a:rPr lang="fr-FR" dirty="0"/>
              <a:t> online </a:t>
            </a:r>
            <a:r>
              <a:rPr lang="fr-FR" dirty="0" err="1"/>
              <a:t>features</a:t>
            </a:r>
            <a:r>
              <a:rPr lang="fr-FR" dirty="0"/>
              <a:t>): </a:t>
            </a:r>
            <a:r>
              <a:rPr lang="fr-FR" dirty="0" err="1"/>
              <a:t>wordpresspingback</a:t>
            </a:r>
            <a:r>
              <a:rPr lang="fr-FR" dirty="0"/>
              <a:t>…</a:t>
            </a:r>
          </a:p>
        </p:txBody>
      </p:sp>
      <p:sp>
        <p:nvSpPr>
          <p:cNvPr id="25" name="Rectangle 24">
            <a:extLst>
              <a:ext uri="{FF2B5EF4-FFF2-40B4-BE49-F238E27FC236}">
                <a16:creationId xmlns:a16="http://schemas.microsoft.com/office/drawing/2014/main" id="{359DA091-54D1-4AF9-A63F-F0BF3A452E89}"/>
              </a:ext>
            </a:extLst>
          </p:cNvPr>
          <p:cNvSpPr/>
          <p:nvPr/>
        </p:nvSpPr>
        <p:spPr>
          <a:xfrm>
            <a:off x="1498477" y="2406912"/>
            <a:ext cx="9683151" cy="303046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Bad bots (</a:t>
            </a:r>
            <a:r>
              <a:rPr lang="fr-FR" dirty="0" err="1"/>
              <a:t>which</a:t>
            </a:r>
            <a:r>
              <a:rPr lang="fr-FR" dirty="0"/>
              <a:t> </a:t>
            </a:r>
            <a:r>
              <a:rPr lang="fr-FR" dirty="0" err="1"/>
              <a:t>operate</a:t>
            </a:r>
            <a:r>
              <a:rPr lang="fr-FR" dirty="0"/>
              <a:t> in the </a:t>
            </a:r>
            <a:r>
              <a:rPr lang="fr-FR" dirty="0" err="1"/>
              <a:t>shadow</a:t>
            </a:r>
            <a:r>
              <a:rPr lang="fr-FR" dirty="0"/>
              <a:t>/</a:t>
            </a:r>
            <a:r>
              <a:rPr lang="fr-FR" dirty="0" err="1"/>
              <a:t>illegal</a:t>
            </a:r>
            <a:r>
              <a:rPr lang="fr-FR" dirty="0"/>
              <a:t> </a:t>
            </a:r>
            <a:r>
              <a:rPr lang="fr-FR" dirty="0" err="1"/>
              <a:t>purpose</a:t>
            </a:r>
            <a:r>
              <a:rPr lang="fr-FR" dirty="0"/>
              <a:t>, </a:t>
            </a:r>
            <a:r>
              <a:rPr lang="fr-FR" dirty="0" err="1"/>
              <a:t>owner</a:t>
            </a:r>
            <a:r>
              <a:rPr lang="fr-FR" dirty="0"/>
              <a:t> </a:t>
            </a:r>
            <a:r>
              <a:rPr lang="fr-FR" dirty="0" err="1"/>
              <a:t>unknowed</a:t>
            </a:r>
            <a:r>
              <a:rPr lang="fr-FR" dirty="0"/>
              <a:t>):</a:t>
            </a:r>
          </a:p>
          <a:p>
            <a:pPr algn="ctr"/>
            <a:endParaRPr lang="fr-FR" dirty="0"/>
          </a:p>
          <a:p>
            <a:pPr algn="ctr"/>
            <a:r>
              <a:rPr lang="fr-FR" dirty="0" err="1"/>
              <a:t>Impersonators</a:t>
            </a:r>
            <a:r>
              <a:rPr lang="fr-FR" dirty="0"/>
              <a:t> (more </a:t>
            </a:r>
            <a:r>
              <a:rPr lang="fr-FR" dirty="0" err="1"/>
              <a:t>than</a:t>
            </a:r>
            <a:r>
              <a:rPr lang="fr-FR" dirty="0"/>
              <a:t> 80% of </a:t>
            </a:r>
            <a:r>
              <a:rPr lang="fr-FR" dirty="0" err="1"/>
              <a:t>bad</a:t>
            </a:r>
            <a:r>
              <a:rPr lang="fr-FR" dirty="0"/>
              <a:t> bot </a:t>
            </a:r>
            <a:r>
              <a:rPr lang="fr-FR" dirty="0" err="1"/>
              <a:t>attacks</a:t>
            </a:r>
            <a:r>
              <a:rPr lang="fr-FR"/>
              <a:t>): </a:t>
            </a:r>
            <a:r>
              <a:rPr lang="en-US" dirty="0"/>
              <a:t>masking themselves as legitimate visitors so as to circumvent security solutions. These attackers proclaim themselves as either good bots or humans. They are responsible of the DDoS attacks (For example: asking it to load the home page 50,000 times a second.) A DDoS (</a:t>
            </a:r>
            <a:r>
              <a:rPr lang="fr-FR" dirty="0"/>
              <a:t>Distributed Denial Of Service</a:t>
            </a:r>
            <a:r>
              <a:rPr lang="fr-FR"/>
              <a:t>) </a:t>
            </a:r>
            <a:r>
              <a:rPr lang="en-US" dirty="0"/>
              <a:t>perpetrator needs to send out many thousands of bots to take down a website. It’s why the traffic of this kind of bot is so large. Ex</a:t>
            </a:r>
            <a:r>
              <a:rPr lang="en-US"/>
              <a:t>: Nitol</a:t>
            </a:r>
            <a:r>
              <a:rPr lang="en-US" dirty="0"/>
              <a:t> (more than 1% of </a:t>
            </a:r>
            <a:r>
              <a:rPr lang="en-US"/>
              <a:t>the wordwide</a:t>
            </a:r>
            <a:r>
              <a:rPr lang="en-US" dirty="0"/>
              <a:t> web traffic),</a:t>
            </a:r>
          </a:p>
          <a:p>
            <a:pPr algn="ctr"/>
            <a:r>
              <a:rPr lang="en-US" dirty="0"/>
              <a:t>Spammers (inject spam into forum, discussion, email…)</a:t>
            </a:r>
          </a:p>
          <a:p>
            <a:pPr algn="ctr"/>
            <a:r>
              <a:rPr lang="en-US" dirty="0"/>
              <a:t>Hacker tools (data theft, malware injection…) </a:t>
            </a:r>
            <a:endParaRPr lang="fr-FR" dirty="0"/>
          </a:p>
        </p:txBody>
      </p:sp>
      <p:cxnSp>
        <p:nvCxnSpPr>
          <p:cNvPr id="27" name="Connecteur droit avec flèche 26">
            <a:extLst>
              <a:ext uri="{FF2B5EF4-FFF2-40B4-BE49-F238E27FC236}">
                <a16:creationId xmlns:a16="http://schemas.microsoft.com/office/drawing/2014/main" id="{FF7C97F8-9D96-43E0-BCD8-C4BC38B25CC2}"/>
              </a:ext>
            </a:extLst>
          </p:cNvPr>
          <p:cNvCxnSpPr>
            <a:stCxn id="10" idx="2"/>
            <a:endCxn id="6" idx="0"/>
          </p:cNvCxnSpPr>
          <p:nvPr/>
        </p:nvCxnSpPr>
        <p:spPr>
          <a:xfrm flipH="1">
            <a:off x="1564885" y="534837"/>
            <a:ext cx="4531115" cy="163900"/>
          </a:xfrm>
          <a:prstGeom prst="straightConnector1">
            <a:avLst/>
          </a:prstGeom>
          <a:ln w="19050">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A602709-9B0C-487A-B1DA-74C9A0B2A29E}"/>
              </a:ext>
            </a:extLst>
          </p:cNvPr>
          <p:cNvCxnSpPr>
            <a:stCxn id="10" idx="2"/>
            <a:endCxn id="14" idx="0"/>
          </p:cNvCxnSpPr>
          <p:nvPr/>
        </p:nvCxnSpPr>
        <p:spPr>
          <a:xfrm flipH="1">
            <a:off x="4546750" y="534837"/>
            <a:ext cx="1549250" cy="163900"/>
          </a:xfrm>
          <a:prstGeom prst="straightConnector1">
            <a:avLst/>
          </a:prstGeom>
          <a:ln w="19050">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e 34">
            <a:extLst>
              <a:ext uri="{FF2B5EF4-FFF2-40B4-BE49-F238E27FC236}">
                <a16:creationId xmlns:a16="http://schemas.microsoft.com/office/drawing/2014/main" id="{1C004ED4-FE3B-45B3-999D-3A89D93178F8}"/>
              </a:ext>
            </a:extLst>
          </p:cNvPr>
          <p:cNvGrpSpPr/>
          <p:nvPr/>
        </p:nvGrpSpPr>
        <p:grpSpPr>
          <a:xfrm>
            <a:off x="6096000" y="534837"/>
            <a:ext cx="2791275" cy="1406105"/>
            <a:chOff x="6096000" y="534837"/>
            <a:chExt cx="2791275" cy="1406105"/>
          </a:xfrm>
        </p:grpSpPr>
        <p:sp>
          <p:nvSpPr>
            <p:cNvPr id="12" name="Rectangle 11">
              <a:extLst>
                <a:ext uri="{FF2B5EF4-FFF2-40B4-BE49-F238E27FC236}">
                  <a16:creationId xmlns:a16="http://schemas.microsoft.com/office/drawing/2014/main" id="{85B63DE8-ED3F-4491-8893-AFFB896CF6E5}"/>
                </a:ext>
              </a:extLst>
            </p:cNvPr>
            <p:cNvSpPr/>
            <p:nvPr/>
          </p:nvSpPr>
          <p:spPr>
            <a:xfrm>
              <a:off x="6169954" y="698737"/>
              <a:ext cx="2717321" cy="1242205"/>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r>
                <a:rPr lang="fr-FR" dirty="0" err="1"/>
                <a:t>human</a:t>
              </a:r>
              <a:r>
                <a:rPr lang="fr-FR" dirty="0"/>
                <a:t> </a:t>
              </a:r>
              <a:r>
                <a:rPr lang="fr-FR" dirty="0" err="1"/>
                <a:t>beings</a:t>
              </a:r>
              <a:r>
                <a:rPr lang="fr-FR" dirty="0"/>
                <a:t> </a:t>
              </a:r>
              <a:r>
                <a:rPr lang="fr-FR" dirty="0" err="1"/>
                <a:t>thanks</a:t>
              </a:r>
              <a:r>
                <a:rPr lang="fr-FR" dirty="0"/>
                <a:t> to </a:t>
              </a:r>
              <a:r>
                <a:rPr lang="fr-FR" dirty="0" err="1"/>
                <a:t>advices</a:t>
              </a:r>
              <a:r>
                <a:rPr lang="fr-FR" dirty="0"/>
                <a:t>/help of bots</a:t>
              </a:r>
            </a:p>
            <a:p>
              <a:pPr algn="ctr"/>
              <a:r>
                <a:rPr lang="fr-FR" dirty="0"/>
                <a:t>(</a:t>
              </a:r>
              <a:r>
                <a:rPr lang="fr-FR" dirty="0" err="1"/>
                <a:t>e.g</a:t>
              </a:r>
              <a:r>
                <a:rPr lang="fr-FR" dirty="0"/>
                <a:t> : </a:t>
              </a:r>
              <a:r>
                <a:rPr lang="fr-FR" dirty="0" err="1"/>
                <a:t>human</a:t>
              </a:r>
              <a:r>
                <a:rPr lang="fr-FR" dirty="0"/>
                <a:t> </a:t>
              </a:r>
              <a:r>
                <a:rPr lang="fr-FR" dirty="0" err="1"/>
                <a:t>who</a:t>
              </a:r>
              <a:r>
                <a:rPr lang="fr-FR" dirty="0"/>
                <a:t> use google </a:t>
              </a:r>
              <a:r>
                <a:rPr lang="fr-FR" dirty="0" err="1"/>
                <a:t>seach</a:t>
              </a:r>
              <a:r>
                <a:rPr lang="fr-FR" dirty="0"/>
                <a:t> engine) </a:t>
              </a:r>
            </a:p>
          </p:txBody>
        </p:sp>
        <p:cxnSp>
          <p:nvCxnSpPr>
            <p:cNvPr id="32" name="Connecteur droit avec flèche 31">
              <a:extLst>
                <a:ext uri="{FF2B5EF4-FFF2-40B4-BE49-F238E27FC236}">
                  <a16:creationId xmlns:a16="http://schemas.microsoft.com/office/drawing/2014/main" id="{405173F7-5238-41BC-9CD5-AFE1613EBCCE}"/>
                </a:ext>
              </a:extLst>
            </p:cNvPr>
            <p:cNvCxnSpPr>
              <a:stCxn id="10" idx="2"/>
            </p:cNvCxnSpPr>
            <p:nvPr/>
          </p:nvCxnSpPr>
          <p:spPr>
            <a:xfrm>
              <a:off x="6096000" y="534837"/>
              <a:ext cx="1432615" cy="163900"/>
            </a:xfrm>
            <a:prstGeom prst="straightConnector1">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4" name="Connecteur droit avec flèche 33">
            <a:extLst>
              <a:ext uri="{FF2B5EF4-FFF2-40B4-BE49-F238E27FC236}">
                <a16:creationId xmlns:a16="http://schemas.microsoft.com/office/drawing/2014/main" id="{16443B06-2703-41E5-8768-51843783F6B6}"/>
              </a:ext>
            </a:extLst>
          </p:cNvPr>
          <p:cNvCxnSpPr>
            <a:stCxn id="10" idx="2"/>
            <a:endCxn id="13" idx="0"/>
          </p:cNvCxnSpPr>
          <p:nvPr/>
        </p:nvCxnSpPr>
        <p:spPr>
          <a:xfrm>
            <a:off x="6096000" y="534837"/>
            <a:ext cx="4414479" cy="163900"/>
          </a:xfrm>
          <a:prstGeom prst="straightConnector1">
            <a:avLst/>
          </a:prstGeom>
          <a:ln w="19050">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A212C219-92E4-43A6-A283-69B99EA9A0AF}"/>
              </a:ext>
            </a:extLst>
          </p:cNvPr>
          <p:cNvGrpSpPr/>
          <p:nvPr/>
        </p:nvGrpSpPr>
        <p:grpSpPr>
          <a:xfrm>
            <a:off x="6584469" y="1940942"/>
            <a:ext cx="5198991" cy="4909871"/>
            <a:chOff x="6584469" y="1940942"/>
            <a:chExt cx="5198991" cy="4909871"/>
          </a:xfrm>
        </p:grpSpPr>
        <p:sp>
          <p:nvSpPr>
            <p:cNvPr id="19" name="Rectangle 18">
              <a:extLst>
                <a:ext uri="{FF2B5EF4-FFF2-40B4-BE49-F238E27FC236}">
                  <a16:creationId xmlns:a16="http://schemas.microsoft.com/office/drawing/2014/main" id="{D3534D20-4492-449F-98B2-CEE893464234}"/>
                </a:ext>
              </a:extLst>
            </p:cNvPr>
            <p:cNvSpPr/>
            <p:nvPr/>
          </p:nvSpPr>
          <p:spPr>
            <a:xfrm>
              <a:off x="6584469" y="5465818"/>
              <a:ext cx="5198991" cy="1384995"/>
            </a:xfrm>
            <a:prstGeom prst="rect">
              <a:avLst/>
            </a:prstGeom>
          </p:spPr>
          <p:txBody>
            <a:bodyPr wrap="square">
              <a:spAutoFit/>
            </a:bodyPr>
            <a:lstStyle/>
            <a:p>
              <a:r>
                <a:rPr lang="en-US" sz="1400" dirty="0"/>
                <a:t>Conductor (SEO company) studied 30 large websites across six industries to evaluate the sources of their inbound web traffic over a one-year period. They analyzed over 310 million visits</a:t>
              </a:r>
            </a:p>
            <a:p>
              <a:r>
                <a:rPr lang="en-US" sz="1400" dirty="0"/>
                <a:t>https://www.conductor.com/blog/2014/07/organic-search-actually-responsible-64-web-traffic/</a:t>
              </a:r>
            </a:p>
            <a:p>
              <a:endParaRPr lang="fr-FR" sz="1400" dirty="0"/>
            </a:p>
          </p:txBody>
        </p:sp>
        <p:pic>
          <p:nvPicPr>
            <p:cNvPr id="21" name="Image 20">
              <a:extLst>
                <a:ext uri="{FF2B5EF4-FFF2-40B4-BE49-F238E27FC236}">
                  <a16:creationId xmlns:a16="http://schemas.microsoft.com/office/drawing/2014/main" id="{4B3AC55F-C513-4610-8FC0-2883251C2D1D}"/>
                </a:ext>
              </a:extLst>
            </p:cNvPr>
            <p:cNvPicPr>
              <a:picLocks noChangeAspect="1"/>
            </p:cNvPicPr>
            <p:nvPr/>
          </p:nvPicPr>
          <p:blipFill>
            <a:blip r:embed="rId3"/>
            <a:stretch>
              <a:fillRect/>
            </a:stretch>
          </p:blipFill>
          <p:spPr>
            <a:xfrm>
              <a:off x="6584470" y="2612858"/>
              <a:ext cx="5147455" cy="2339752"/>
            </a:xfrm>
            <a:prstGeom prst="rect">
              <a:avLst/>
            </a:prstGeom>
          </p:spPr>
        </p:pic>
        <p:cxnSp>
          <p:nvCxnSpPr>
            <p:cNvPr id="4" name="Connecteur droit avec flèche 3">
              <a:extLst>
                <a:ext uri="{FF2B5EF4-FFF2-40B4-BE49-F238E27FC236}">
                  <a16:creationId xmlns:a16="http://schemas.microsoft.com/office/drawing/2014/main" id="{EB2EC5FA-62AF-4A66-B5AA-A4B2A3412BC7}"/>
                </a:ext>
              </a:extLst>
            </p:cNvPr>
            <p:cNvCxnSpPr/>
            <p:nvPr/>
          </p:nvCxnSpPr>
          <p:spPr>
            <a:xfrm>
              <a:off x="7528614" y="1940942"/>
              <a:ext cx="586686" cy="336266"/>
            </a:xfrm>
            <a:prstGeom prst="straightConnector1">
              <a:avLst/>
            </a:prstGeom>
            <a:ln w="381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769A84D-62E1-4E71-B52D-394EEE9DBD8C}"/>
                </a:ext>
              </a:extLst>
            </p:cNvPr>
            <p:cNvCxnSpPr>
              <a:cxnSpLocks/>
            </p:cNvCxnSpPr>
            <p:nvPr/>
          </p:nvCxnSpPr>
          <p:spPr>
            <a:xfrm flipH="1">
              <a:off x="9932340" y="1961120"/>
              <a:ext cx="586686" cy="336266"/>
            </a:xfrm>
            <a:prstGeom prst="straightConnector1">
              <a:avLst/>
            </a:prstGeom>
            <a:ln w="381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10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P spid="13" grpId="0" animBg="1"/>
      <p:bldP spid="14" grpId="0" animBg="1"/>
      <p:bldP spid="23" grpId="0"/>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22E97-6A6F-40D7-9B24-DF78F828BED0}"/>
              </a:ext>
            </a:extLst>
          </p:cNvPr>
          <p:cNvSpPr/>
          <p:nvPr/>
        </p:nvSpPr>
        <p:spPr>
          <a:xfrm>
            <a:off x="3775494" y="129396"/>
            <a:ext cx="4641011" cy="715992"/>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 the site must be designed for:</a:t>
            </a:r>
            <a:endParaRPr lang="fr-FR" dirty="0"/>
          </a:p>
        </p:txBody>
      </p:sp>
      <p:sp>
        <p:nvSpPr>
          <p:cNvPr id="5" name="Rectangle 4">
            <a:extLst>
              <a:ext uri="{FF2B5EF4-FFF2-40B4-BE49-F238E27FC236}">
                <a16:creationId xmlns:a16="http://schemas.microsoft.com/office/drawing/2014/main" id="{FFCF1FB6-05A7-40F4-822F-345539F66D9C}"/>
              </a:ext>
            </a:extLst>
          </p:cNvPr>
          <p:cNvSpPr/>
          <p:nvPr/>
        </p:nvSpPr>
        <p:spPr>
          <a:xfrm>
            <a:off x="6562752" y="1043794"/>
            <a:ext cx="5181601" cy="134572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Des êtres humains</a:t>
            </a:r>
          </a:p>
          <a:p>
            <a:pPr algn="ctr"/>
            <a:endParaRPr lang="fr-FR" dirty="0"/>
          </a:p>
          <a:p>
            <a:pPr algn="ctr"/>
            <a:r>
              <a:rPr lang="fr-FR" dirty="0"/>
              <a:t>C’est mon audience, ce sont mes clients, ma cible</a:t>
            </a:r>
          </a:p>
        </p:txBody>
      </p:sp>
      <p:sp>
        <p:nvSpPr>
          <p:cNvPr id="6" name="Rectangle 5">
            <a:extLst>
              <a:ext uri="{FF2B5EF4-FFF2-40B4-BE49-F238E27FC236}">
                <a16:creationId xmlns:a16="http://schemas.microsoft.com/office/drawing/2014/main" id="{CFCE050B-A839-42F4-877B-2ACC93C971CD}"/>
              </a:ext>
            </a:extLst>
          </p:cNvPr>
          <p:cNvSpPr/>
          <p:nvPr/>
        </p:nvSpPr>
        <p:spPr>
          <a:xfrm>
            <a:off x="475082" y="1043795"/>
            <a:ext cx="5181601" cy="1345721"/>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Bots </a:t>
            </a:r>
          </a:p>
          <a:p>
            <a:pPr algn="ctr"/>
            <a:endParaRPr lang="fr-FR" dirty="0"/>
          </a:p>
          <a:p>
            <a:pPr algn="ctr"/>
            <a:r>
              <a:rPr lang="en-US" dirty="0"/>
              <a:t>They advise, help or influence my targets </a:t>
            </a:r>
            <a:endParaRPr lang="fr-FR" dirty="0"/>
          </a:p>
        </p:txBody>
      </p:sp>
      <p:sp>
        <p:nvSpPr>
          <p:cNvPr id="7" name="Rectangle 6">
            <a:extLst>
              <a:ext uri="{FF2B5EF4-FFF2-40B4-BE49-F238E27FC236}">
                <a16:creationId xmlns:a16="http://schemas.microsoft.com/office/drawing/2014/main" id="{F97F1DF3-4053-428E-B2B4-EE970934DE43}"/>
              </a:ext>
            </a:extLst>
          </p:cNvPr>
          <p:cNvSpPr/>
          <p:nvPr/>
        </p:nvSpPr>
        <p:spPr>
          <a:xfrm>
            <a:off x="6562753" y="2389514"/>
            <a:ext cx="5181600" cy="4045788"/>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(we) can read texts (slowly and only in one language, sometimes two or three) with subtlety.</a:t>
            </a:r>
          </a:p>
          <a:p>
            <a:pPr algn="ctr"/>
            <a:endParaRPr lang="fr-FR" dirty="0"/>
          </a:p>
          <a:p>
            <a:pPr algn="ctr"/>
            <a:r>
              <a:rPr lang="en-US" dirty="0"/>
              <a:t>They (we) can interpret images, videos (they love it)</a:t>
            </a:r>
          </a:p>
          <a:p>
            <a:pPr algn="ctr"/>
            <a:endParaRPr lang="en-US" dirty="0"/>
          </a:p>
          <a:p>
            <a:pPr algn="ctr"/>
            <a:endParaRPr lang="fr-FR" dirty="0"/>
          </a:p>
          <a:p>
            <a:pPr algn="ctr"/>
            <a:r>
              <a:rPr lang="en-US" dirty="0"/>
              <a:t>They (we) have a very limited ability to focus and memorize</a:t>
            </a:r>
          </a:p>
          <a:p>
            <a:pPr algn="ctr"/>
            <a:endParaRPr lang="fr-FR" dirty="0"/>
          </a:p>
          <a:p>
            <a:pPr algn="ctr"/>
            <a:r>
              <a:rPr lang="en-US" dirty="0"/>
              <a:t>They (we) are free ... they can choose to stay on my site or to leave ...</a:t>
            </a:r>
          </a:p>
          <a:p>
            <a:pPr algn="ctr"/>
            <a:endParaRPr lang="fr-FR" dirty="0"/>
          </a:p>
          <a:p>
            <a:pPr algn="ctr"/>
            <a:r>
              <a:rPr lang="en-US" dirty="0"/>
              <a:t>They (we) have emotions ... it's important for them</a:t>
            </a:r>
            <a:r>
              <a:rPr lang="fr-FR" dirty="0"/>
              <a:t>  </a:t>
            </a:r>
          </a:p>
          <a:p>
            <a:pPr algn="ctr"/>
            <a:r>
              <a:rPr lang="fr-FR" dirty="0"/>
              <a:t>…</a:t>
            </a:r>
          </a:p>
        </p:txBody>
      </p:sp>
      <p:sp>
        <p:nvSpPr>
          <p:cNvPr id="8" name="Rectangle 7">
            <a:extLst>
              <a:ext uri="{FF2B5EF4-FFF2-40B4-BE49-F238E27FC236}">
                <a16:creationId xmlns:a16="http://schemas.microsoft.com/office/drawing/2014/main" id="{F283A51B-D196-44BB-8F78-E909FE188899}"/>
              </a:ext>
            </a:extLst>
          </p:cNvPr>
          <p:cNvSpPr/>
          <p:nvPr/>
        </p:nvSpPr>
        <p:spPr>
          <a:xfrm>
            <a:off x="475055" y="2389514"/>
            <a:ext cx="5181600" cy="4045788"/>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can read texts (very quickly in any language) without subtlety.</a:t>
            </a:r>
          </a:p>
          <a:p>
            <a:pPr algn="ctr"/>
            <a:r>
              <a:rPr lang="fr-FR" dirty="0"/>
              <a:t> </a:t>
            </a:r>
          </a:p>
          <a:p>
            <a:pPr algn="ctr"/>
            <a:r>
              <a:rPr lang="en-US" dirty="0"/>
              <a:t>They are bad at interpreting the images and very bad at the videos</a:t>
            </a:r>
          </a:p>
          <a:p>
            <a:pPr algn="ctr"/>
            <a:endParaRPr lang="fr-FR" dirty="0"/>
          </a:p>
          <a:p>
            <a:pPr algn="ctr"/>
            <a:r>
              <a:rPr lang="en-US" dirty="0"/>
              <a:t>they have an almost limitless capacity for concentration and memorization</a:t>
            </a:r>
          </a:p>
          <a:p>
            <a:pPr algn="ctr"/>
            <a:endParaRPr lang="fr-FR" dirty="0"/>
          </a:p>
          <a:p>
            <a:pPr algn="ctr"/>
            <a:r>
              <a:rPr lang="en-US" dirty="0"/>
              <a:t>They are not free, they do what they were programmed for</a:t>
            </a:r>
          </a:p>
          <a:p>
            <a:pPr algn="ctr"/>
            <a:endParaRPr lang="fr-FR" dirty="0"/>
          </a:p>
          <a:p>
            <a:pPr algn="ctr"/>
            <a:r>
              <a:rPr lang="en-US" dirty="0"/>
              <a:t>They have no emotion</a:t>
            </a:r>
          </a:p>
          <a:p>
            <a:pPr algn="ctr"/>
            <a:r>
              <a:rPr lang="fr-FR" dirty="0"/>
              <a:t>…</a:t>
            </a:r>
          </a:p>
        </p:txBody>
      </p:sp>
      <p:cxnSp>
        <p:nvCxnSpPr>
          <p:cNvPr id="11" name="Connecteur droit avec flèche 10">
            <a:extLst>
              <a:ext uri="{FF2B5EF4-FFF2-40B4-BE49-F238E27FC236}">
                <a16:creationId xmlns:a16="http://schemas.microsoft.com/office/drawing/2014/main" id="{4704B257-C2A2-4113-BC95-9B5C65CF089E}"/>
              </a:ext>
            </a:extLst>
          </p:cNvPr>
          <p:cNvCxnSpPr>
            <a:stCxn id="4" idx="2"/>
            <a:endCxn id="6" idx="0"/>
          </p:cNvCxnSpPr>
          <p:nvPr/>
        </p:nvCxnSpPr>
        <p:spPr>
          <a:xfrm flipH="1">
            <a:off x="3065883" y="845388"/>
            <a:ext cx="3030117" cy="198407"/>
          </a:xfrm>
          <a:prstGeom prst="straightConnector1">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FE8F7711-9013-4B43-90FA-F5F2249C9AC1}"/>
              </a:ext>
            </a:extLst>
          </p:cNvPr>
          <p:cNvCxnSpPr>
            <a:stCxn id="4" idx="2"/>
            <a:endCxn id="5" idx="0"/>
          </p:cNvCxnSpPr>
          <p:nvPr/>
        </p:nvCxnSpPr>
        <p:spPr>
          <a:xfrm>
            <a:off x="6096000" y="845388"/>
            <a:ext cx="3057553" cy="198406"/>
          </a:xfrm>
          <a:prstGeom prst="straightConnector1">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6712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uiExpand="1" build="p" animBg="1"/>
      <p:bldP spid="8"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57ECFEC-6791-4266-A101-4035E3DF03EE}"/>
              </a:ext>
            </a:extLst>
          </p:cNvPr>
          <p:cNvPicPr>
            <a:picLocks noChangeAspect="1"/>
          </p:cNvPicPr>
          <p:nvPr/>
        </p:nvPicPr>
        <p:blipFill>
          <a:blip r:embed="rId2"/>
          <a:stretch>
            <a:fillRect/>
          </a:stretch>
        </p:blipFill>
        <p:spPr>
          <a:xfrm>
            <a:off x="2163663" y="474453"/>
            <a:ext cx="9942765" cy="6265981"/>
          </a:xfrm>
          <a:prstGeom prst="rect">
            <a:avLst/>
          </a:prstGeom>
          <a:ln>
            <a:solidFill>
              <a:schemeClr val="tx1"/>
            </a:solidFill>
          </a:ln>
        </p:spPr>
      </p:pic>
      <p:sp>
        <p:nvSpPr>
          <p:cNvPr id="5" name="ZoneTexte 4">
            <a:extLst>
              <a:ext uri="{FF2B5EF4-FFF2-40B4-BE49-F238E27FC236}">
                <a16:creationId xmlns:a16="http://schemas.microsoft.com/office/drawing/2014/main" id="{C69C7B3A-E4ED-4A33-8688-5EA907833A4D}"/>
              </a:ext>
            </a:extLst>
          </p:cNvPr>
          <p:cNvSpPr txBox="1"/>
          <p:nvPr/>
        </p:nvSpPr>
        <p:spPr>
          <a:xfrm>
            <a:off x="0" y="1802921"/>
            <a:ext cx="2163663" cy="1200329"/>
          </a:xfrm>
          <a:prstGeom prst="rect">
            <a:avLst/>
          </a:prstGeom>
          <a:noFill/>
        </p:spPr>
        <p:txBody>
          <a:bodyPr wrap="square" rtlCol="0">
            <a:spAutoFit/>
          </a:bodyPr>
          <a:lstStyle/>
          <a:p>
            <a:r>
              <a:rPr lang="fr-FR" dirty="0"/>
              <a:t>Good for </a:t>
            </a:r>
            <a:r>
              <a:rPr lang="fr-FR" dirty="0" err="1"/>
              <a:t>emotion</a:t>
            </a:r>
            <a:r>
              <a:rPr lang="fr-FR" dirty="0"/>
              <a:t>…</a:t>
            </a:r>
          </a:p>
          <a:p>
            <a:r>
              <a:rPr lang="fr-FR" dirty="0"/>
              <a:t>But </a:t>
            </a:r>
            <a:r>
              <a:rPr lang="fr-FR" dirty="0" err="1"/>
              <a:t>bad</a:t>
            </a:r>
            <a:r>
              <a:rPr lang="fr-FR" dirty="0"/>
              <a:t> for bots</a:t>
            </a:r>
          </a:p>
          <a:p>
            <a:endParaRPr lang="fr-FR" dirty="0"/>
          </a:p>
          <a:p>
            <a:pPr algn="ctr"/>
            <a:r>
              <a:rPr lang="fr-FR" dirty="0">
                <a:hlinkClick r:id="rId3"/>
              </a:rPr>
              <a:t>click</a:t>
            </a:r>
            <a:endParaRPr lang="fr-FR" dirty="0"/>
          </a:p>
        </p:txBody>
      </p:sp>
      <p:sp>
        <p:nvSpPr>
          <p:cNvPr id="6" name="Rectangle 5"/>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3416037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347120-DD24-45CE-B683-056185D25C5A}"/>
              </a:ext>
            </a:extLst>
          </p:cNvPr>
          <p:cNvPicPr>
            <a:picLocks noChangeAspect="1"/>
          </p:cNvPicPr>
          <p:nvPr/>
        </p:nvPicPr>
        <p:blipFill>
          <a:blip r:embed="rId2"/>
          <a:stretch>
            <a:fillRect/>
          </a:stretch>
        </p:blipFill>
        <p:spPr>
          <a:xfrm>
            <a:off x="3136062" y="850150"/>
            <a:ext cx="8801100" cy="5019675"/>
          </a:xfrm>
          <a:prstGeom prst="rect">
            <a:avLst/>
          </a:prstGeom>
        </p:spPr>
      </p:pic>
      <p:sp>
        <p:nvSpPr>
          <p:cNvPr id="6" name="Rectangle 5"/>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
        <p:nvSpPr>
          <p:cNvPr id="2" name="Rectangle 1">
            <a:extLst>
              <a:ext uri="{FF2B5EF4-FFF2-40B4-BE49-F238E27FC236}">
                <a16:creationId xmlns:a16="http://schemas.microsoft.com/office/drawing/2014/main" id="{B297DFB6-5F2D-4F62-8E85-DF686BEA27D9}"/>
              </a:ext>
            </a:extLst>
          </p:cNvPr>
          <p:cNvSpPr/>
          <p:nvPr/>
        </p:nvSpPr>
        <p:spPr>
          <a:xfrm>
            <a:off x="254838" y="2704007"/>
            <a:ext cx="2509533" cy="369332"/>
          </a:xfrm>
          <a:prstGeom prst="rect">
            <a:avLst/>
          </a:prstGeom>
        </p:spPr>
        <p:txBody>
          <a:bodyPr wrap="none">
            <a:spAutoFit/>
          </a:bodyPr>
          <a:lstStyle/>
          <a:p>
            <a:r>
              <a:rPr lang="en-US" dirty="0"/>
              <a:t>What interest for a rob?</a:t>
            </a:r>
            <a:endParaRPr lang="fr-FR" dirty="0"/>
          </a:p>
        </p:txBody>
      </p:sp>
    </p:spTree>
    <p:extLst>
      <p:ext uri="{BB962C8B-B14F-4D97-AF65-F5344CB8AC3E}">
        <p14:creationId xmlns:p14="http://schemas.microsoft.com/office/powerpoint/2010/main" val="188958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AEB79CB-580F-47C7-B4CD-12E7338F7721}"/>
              </a:ext>
            </a:extLst>
          </p:cNvPr>
          <p:cNvPicPr>
            <a:picLocks noChangeAspect="1"/>
          </p:cNvPicPr>
          <p:nvPr/>
        </p:nvPicPr>
        <p:blipFill>
          <a:blip r:embed="rId2"/>
          <a:stretch>
            <a:fillRect/>
          </a:stretch>
        </p:blipFill>
        <p:spPr>
          <a:xfrm>
            <a:off x="2455863" y="712184"/>
            <a:ext cx="9736137" cy="5433631"/>
          </a:xfrm>
          <a:prstGeom prst="rect">
            <a:avLst/>
          </a:prstGeom>
        </p:spPr>
      </p:pic>
      <p:sp>
        <p:nvSpPr>
          <p:cNvPr id="5" name="ZoneTexte 4">
            <a:extLst>
              <a:ext uri="{FF2B5EF4-FFF2-40B4-BE49-F238E27FC236}">
                <a16:creationId xmlns:a16="http://schemas.microsoft.com/office/drawing/2014/main" id="{FA46A486-5ED4-4378-A050-3DC392374230}"/>
              </a:ext>
            </a:extLst>
          </p:cNvPr>
          <p:cNvSpPr txBox="1"/>
          <p:nvPr/>
        </p:nvSpPr>
        <p:spPr>
          <a:xfrm>
            <a:off x="224286" y="2605178"/>
            <a:ext cx="1955920" cy="646331"/>
          </a:xfrm>
          <a:prstGeom prst="rect">
            <a:avLst/>
          </a:prstGeom>
          <a:noFill/>
        </p:spPr>
        <p:txBody>
          <a:bodyPr wrap="none" rtlCol="0">
            <a:spAutoFit/>
          </a:bodyPr>
          <a:lstStyle/>
          <a:p>
            <a:r>
              <a:rPr lang="fr-FR" dirty="0" err="1"/>
              <a:t>Any</a:t>
            </a:r>
            <a:r>
              <a:rPr lang="fr-FR" dirty="0"/>
              <a:t> </a:t>
            </a:r>
            <a:r>
              <a:rPr lang="fr-FR" dirty="0" err="1"/>
              <a:t>emotions</a:t>
            </a:r>
            <a:r>
              <a:rPr lang="fr-FR" dirty="0"/>
              <a:t> ?</a:t>
            </a:r>
          </a:p>
          <a:p>
            <a:r>
              <a:rPr lang="fr-FR" dirty="0"/>
              <a:t>(but good for bots)</a:t>
            </a:r>
          </a:p>
        </p:txBody>
      </p:sp>
      <p:sp>
        <p:nvSpPr>
          <p:cNvPr id="6" name="Rectangle 5"/>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174258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B90DDD-DF6B-44AB-B236-F989889B892D}"/>
              </a:ext>
            </a:extLst>
          </p:cNvPr>
          <p:cNvPicPr>
            <a:picLocks noChangeAspect="1"/>
          </p:cNvPicPr>
          <p:nvPr/>
        </p:nvPicPr>
        <p:blipFill>
          <a:blip r:embed="rId2"/>
          <a:stretch>
            <a:fillRect/>
          </a:stretch>
        </p:blipFill>
        <p:spPr>
          <a:xfrm>
            <a:off x="2724282" y="750497"/>
            <a:ext cx="9467718" cy="5710687"/>
          </a:xfrm>
          <a:prstGeom prst="rect">
            <a:avLst/>
          </a:prstGeom>
        </p:spPr>
      </p:pic>
      <p:sp>
        <p:nvSpPr>
          <p:cNvPr id="5" name="ZoneTexte 4">
            <a:extLst>
              <a:ext uri="{FF2B5EF4-FFF2-40B4-BE49-F238E27FC236}">
                <a16:creationId xmlns:a16="http://schemas.microsoft.com/office/drawing/2014/main" id="{B8A9A29F-A335-4A95-99F1-F5DF79ED1AE2}"/>
              </a:ext>
            </a:extLst>
          </p:cNvPr>
          <p:cNvSpPr txBox="1"/>
          <p:nvPr/>
        </p:nvSpPr>
        <p:spPr>
          <a:xfrm>
            <a:off x="0" y="2165230"/>
            <a:ext cx="2539670" cy="1292662"/>
          </a:xfrm>
          <a:prstGeom prst="rect">
            <a:avLst/>
          </a:prstGeom>
          <a:noFill/>
        </p:spPr>
        <p:txBody>
          <a:bodyPr wrap="none" rtlCol="0">
            <a:spAutoFit/>
          </a:bodyPr>
          <a:lstStyle/>
          <a:p>
            <a:r>
              <a:rPr lang="fr-FR" dirty="0"/>
              <a:t>You have to design </a:t>
            </a:r>
            <a:r>
              <a:rPr lang="fr-FR" dirty="0" err="1"/>
              <a:t>your</a:t>
            </a:r>
            <a:r>
              <a:rPr lang="fr-FR" dirty="0"/>
              <a:t> </a:t>
            </a:r>
          </a:p>
          <a:p>
            <a:r>
              <a:rPr lang="fr-FR" dirty="0"/>
              <a:t>web site for </a:t>
            </a:r>
            <a:r>
              <a:rPr lang="fr-FR" dirty="0" err="1"/>
              <a:t>human</a:t>
            </a:r>
            <a:r>
              <a:rPr lang="fr-FR" dirty="0"/>
              <a:t> </a:t>
            </a:r>
            <a:r>
              <a:rPr lang="fr-FR" sz="2400" b="1" dirty="0">
                <a:solidFill>
                  <a:srgbClr val="FFC000"/>
                </a:solidFill>
              </a:rPr>
              <a:t>and</a:t>
            </a:r>
          </a:p>
          <a:p>
            <a:r>
              <a:rPr lang="fr-FR" dirty="0"/>
              <a:t> bots (</a:t>
            </a:r>
            <a:r>
              <a:rPr lang="fr-FR" dirty="0" err="1"/>
              <a:t>specially</a:t>
            </a:r>
            <a:r>
              <a:rPr lang="fr-FR" dirty="0"/>
              <a:t> search </a:t>
            </a:r>
          </a:p>
          <a:p>
            <a:pPr algn="ctr"/>
            <a:r>
              <a:rPr lang="fr-FR" dirty="0"/>
              <a:t>engines bots and AI…)</a:t>
            </a:r>
          </a:p>
        </p:txBody>
      </p:sp>
      <p:sp>
        <p:nvSpPr>
          <p:cNvPr id="6" name="Rectangle 5"/>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322640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F7EFCA2B-6488-4394-AB35-09BC8CD8C3FB}"/>
              </a:ext>
            </a:extLst>
          </p:cNvPr>
          <p:cNvGrpSpPr/>
          <p:nvPr/>
        </p:nvGrpSpPr>
        <p:grpSpPr>
          <a:xfrm>
            <a:off x="6600852" y="2343957"/>
            <a:ext cx="5181601" cy="1800226"/>
            <a:chOff x="6600852" y="2379989"/>
            <a:chExt cx="5181601" cy="1800226"/>
          </a:xfrm>
          <a:noFill/>
        </p:grpSpPr>
        <p:sp>
          <p:nvSpPr>
            <p:cNvPr id="10" name="Rectangle 9">
              <a:extLst>
                <a:ext uri="{FF2B5EF4-FFF2-40B4-BE49-F238E27FC236}">
                  <a16:creationId xmlns:a16="http://schemas.microsoft.com/office/drawing/2014/main" id="{3099D949-070A-4648-8554-B4C39582ECD0}"/>
                </a:ext>
              </a:extLst>
            </p:cNvPr>
            <p:cNvSpPr/>
            <p:nvPr/>
          </p:nvSpPr>
          <p:spPr>
            <a:xfrm>
              <a:off x="6600852" y="2834495"/>
              <a:ext cx="5181601" cy="13457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I need to create a functional website</a:t>
              </a:r>
            </a:p>
            <a:p>
              <a:pPr algn="ctr"/>
              <a:r>
                <a:rPr lang="en-US" dirty="0"/>
                <a:t>and emotional</a:t>
              </a:r>
              <a:endParaRPr lang="fr-FR" dirty="0"/>
            </a:p>
          </p:txBody>
        </p:sp>
        <p:cxnSp>
          <p:nvCxnSpPr>
            <p:cNvPr id="18" name="Connecteur droit avec flèche 17">
              <a:extLst>
                <a:ext uri="{FF2B5EF4-FFF2-40B4-BE49-F238E27FC236}">
                  <a16:creationId xmlns:a16="http://schemas.microsoft.com/office/drawing/2014/main" id="{38CEC4C2-551E-45D3-8BF1-1721C6488A7B}"/>
                </a:ext>
              </a:extLst>
            </p:cNvPr>
            <p:cNvCxnSpPr>
              <a:stCxn id="5" idx="2"/>
              <a:endCxn id="10" idx="0"/>
            </p:cNvCxnSpPr>
            <p:nvPr/>
          </p:nvCxnSpPr>
          <p:spPr>
            <a:xfrm>
              <a:off x="9191653" y="2379989"/>
              <a:ext cx="0" cy="454506"/>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e 21">
            <a:extLst>
              <a:ext uri="{FF2B5EF4-FFF2-40B4-BE49-F238E27FC236}">
                <a16:creationId xmlns:a16="http://schemas.microsoft.com/office/drawing/2014/main" id="{AF9605A0-BF98-47E1-A981-F57D68B2C420}"/>
              </a:ext>
            </a:extLst>
          </p:cNvPr>
          <p:cNvGrpSpPr/>
          <p:nvPr/>
        </p:nvGrpSpPr>
        <p:grpSpPr>
          <a:xfrm>
            <a:off x="513181" y="2379991"/>
            <a:ext cx="5181601" cy="1800225"/>
            <a:chOff x="513181" y="2379991"/>
            <a:chExt cx="5181601" cy="1800225"/>
          </a:xfrm>
          <a:noFill/>
        </p:grpSpPr>
        <p:sp>
          <p:nvSpPr>
            <p:cNvPr id="9" name="Rectangle 8">
              <a:extLst>
                <a:ext uri="{FF2B5EF4-FFF2-40B4-BE49-F238E27FC236}">
                  <a16:creationId xmlns:a16="http://schemas.microsoft.com/office/drawing/2014/main" id="{A1C87ED9-F588-4894-AD82-9FBF331B75FD}"/>
                </a:ext>
              </a:extLst>
            </p:cNvPr>
            <p:cNvSpPr/>
            <p:nvPr/>
          </p:nvSpPr>
          <p:spPr>
            <a:xfrm>
              <a:off x="513181" y="2834495"/>
              <a:ext cx="5181601" cy="13457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have to: </a:t>
              </a:r>
            </a:p>
            <a:p>
              <a:pPr marL="285750" indent="-285750" algn="ctr">
                <a:buFontTx/>
                <a:buChar char="-"/>
              </a:pPr>
              <a:r>
                <a:rPr lang="en-US" dirty="0"/>
                <a:t>protect myself from bad bots</a:t>
              </a:r>
            </a:p>
            <a:p>
              <a:pPr marL="285750" indent="-285750" algn="ctr">
                <a:buFontTx/>
                <a:buChar char="-"/>
              </a:pPr>
              <a:r>
                <a:rPr lang="en-US" dirty="0"/>
                <a:t>be loved by the good bots</a:t>
              </a:r>
              <a:endParaRPr lang="fr-FR" dirty="0"/>
            </a:p>
          </p:txBody>
        </p:sp>
        <p:cxnSp>
          <p:nvCxnSpPr>
            <p:cNvPr id="16" name="Connecteur droit avec flèche 15">
              <a:extLst>
                <a:ext uri="{FF2B5EF4-FFF2-40B4-BE49-F238E27FC236}">
                  <a16:creationId xmlns:a16="http://schemas.microsoft.com/office/drawing/2014/main" id="{84A7AF2B-D64D-448B-89E3-2F9AB1DBE713}"/>
                </a:ext>
              </a:extLst>
            </p:cNvPr>
            <p:cNvCxnSpPr>
              <a:stCxn id="6" idx="2"/>
              <a:endCxn id="9" idx="0"/>
            </p:cNvCxnSpPr>
            <p:nvPr/>
          </p:nvCxnSpPr>
          <p:spPr>
            <a:xfrm flipH="1">
              <a:off x="3103982" y="2379991"/>
              <a:ext cx="1" cy="454504"/>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ADA24ACF-4E60-4205-9A6F-7B85D52732EF}"/>
              </a:ext>
            </a:extLst>
          </p:cNvPr>
          <p:cNvSpPr/>
          <p:nvPr/>
        </p:nvSpPr>
        <p:spPr>
          <a:xfrm>
            <a:off x="3813594" y="119871"/>
            <a:ext cx="4641011" cy="715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The </a:t>
            </a:r>
            <a:r>
              <a:rPr lang="fr-FR" dirty="0" err="1"/>
              <a:t>website</a:t>
            </a:r>
            <a:r>
              <a:rPr lang="fr-FR" dirty="0"/>
              <a:t> must </a:t>
            </a:r>
            <a:r>
              <a:rPr lang="fr-FR" dirty="0" err="1"/>
              <a:t>be</a:t>
            </a:r>
            <a:r>
              <a:rPr lang="fr-FR" dirty="0"/>
              <a:t> design for:</a:t>
            </a:r>
          </a:p>
        </p:txBody>
      </p:sp>
      <p:sp>
        <p:nvSpPr>
          <p:cNvPr id="5" name="Rectangle 4">
            <a:extLst>
              <a:ext uri="{FF2B5EF4-FFF2-40B4-BE49-F238E27FC236}">
                <a16:creationId xmlns:a16="http://schemas.microsoft.com/office/drawing/2014/main" id="{AB22F046-0CC9-43C6-8673-F81575C1888F}"/>
              </a:ext>
            </a:extLst>
          </p:cNvPr>
          <p:cNvSpPr/>
          <p:nvPr/>
        </p:nvSpPr>
        <p:spPr>
          <a:xfrm>
            <a:off x="6600852" y="1034269"/>
            <a:ext cx="5181601" cy="1345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Human </a:t>
            </a:r>
            <a:r>
              <a:rPr lang="fr-FR" dirty="0" err="1"/>
              <a:t>beings</a:t>
            </a:r>
            <a:endParaRPr lang="fr-FR" dirty="0"/>
          </a:p>
          <a:p>
            <a:pPr algn="ctr"/>
            <a:endParaRPr lang="fr-FR" dirty="0"/>
          </a:p>
          <a:p>
            <a:pPr algn="ctr"/>
            <a:r>
              <a:rPr lang="en-US" dirty="0"/>
              <a:t>It's my real audience, it's my clients, my target</a:t>
            </a:r>
            <a:endParaRPr lang="fr-FR" dirty="0"/>
          </a:p>
        </p:txBody>
      </p:sp>
      <p:sp>
        <p:nvSpPr>
          <p:cNvPr id="6" name="Rectangle 5">
            <a:extLst>
              <a:ext uri="{FF2B5EF4-FFF2-40B4-BE49-F238E27FC236}">
                <a16:creationId xmlns:a16="http://schemas.microsoft.com/office/drawing/2014/main" id="{D17DE192-2EEA-4362-9061-0903BE64BDC3}"/>
              </a:ext>
            </a:extLst>
          </p:cNvPr>
          <p:cNvSpPr/>
          <p:nvPr/>
        </p:nvSpPr>
        <p:spPr>
          <a:xfrm>
            <a:off x="513182" y="1034270"/>
            <a:ext cx="5181601" cy="13457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Bots </a:t>
            </a:r>
          </a:p>
          <a:p>
            <a:pPr algn="ctr"/>
            <a:endParaRPr lang="fr-FR" dirty="0"/>
          </a:p>
          <a:p>
            <a:pPr algn="ctr"/>
            <a:r>
              <a:rPr lang="en-US" dirty="0"/>
              <a:t>They advise, help, influence my targets</a:t>
            </a:r>
            <a:endParaRPr lang="fr-FR" dirty="0"/>
          </a:p>
        </p:txBody>
      </p:sp>
      <p:cxnSp>
        <p:nvCxnSpPr>
          <p:cNvPr id="7" name="Connecteur droit avec flèche 6">
            <a:extLst>
              <a:ext uri="{FF2B5EF4-FFF2-40B4-BE49-F238E27FC236}">
                <a16:creationId xmlns:a16="http://schemas.microsoft.com/office/drawing/2014/main" id="{D5B07B61-C938-4276-8F22-8603E7C0C125}"/>
              </a:ext>
            </a:extLst>
          </p:cNvPr>
          <p:cNvCxnSpPr>
            <a:stCxn id="4" idx="2"/>
            <a:endCxn id="6" idx="0"/>
          </p:cNvCxnSpPr>
          <p:nvPr/>
        </p:nvCxnSpPr>
        <p:spPr>
          <a:xfrm flipH="1">
            <a:off x="3103983" y="835863"/>
            <a:ext cx="3030117" cy="1984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3C3BDDD-B30D-4D8D-A799-BDC72F69570B}"/>
              </a:ext>
            </a:extLst>
          </p:cNvPr>
          <p:cNvCxnSpPr>
            <a:stCxn id="4" idx="2"/>
            <a:endCxn id="5" idx="0"/>
          </p:cNvCxnSpPr>
          <p:nvPr/>
        </p:nvCxnSpPr>
        <p:spPr>
          <a:xfrm>
            <a:off x="6134100" y="835863"/>
            <a:ext cx="3057553" cy="198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5F08E11F-60EF-4D86-90B4-C2BD25CD2969}"/>
              </a:ext>
            </a:extLst>
          </p:cNvPr>
          <p:cNvSpPr/>
          <p:nvPr/>
        </p:nvSpPr>
        <p:spPr>
          <a:xfrm>
            <a:off x="6719901" y="2872595"/>
            <a:ext cx="857250" cy="7429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 name="Rectangle 12">
            <a:extLst>
              <a:ext uri="{FF2B5EF4-FFF2-40B4-BE49-F238E27FC236}">
                <a16:creationId xmlns:a16="http://schemas.microsoft.com/office/drawing/2014/main" id="{EA673437-5163-4616-AE0C-368191CD6F0A}"/>
              </a:ext>
            </a:extLst>
          </p:cNvPr>
          <p:cNvSpPr/>
          <p:nvPr/>
        </p:nvSpPr>
        <p:spPr>
          <a:xfrm>
            <a:off x="3543298" y="5059390"/>
            <a:ext cx="5181601" cy="1345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en-US" dirty="0"/>
              <a:t>The site must also respect the regulatory framework (in Europe: GRPD)</a:t>
            </a:r>
            <a:endParaRPr lang="fr-FR" dirty="0"/>
          </a:p>
        </p:txBody>
      </p:sp>
      <p:sp>
        <p:nvSpPr>
          <p:cNvPr id="14" name="Ellipse 13">
            <a:extLst>
              <a:ext uri="{FF2B5EF4-FFF2-40B4-BE49-F238E27FC236}">
                <a16:creationId xmlns:a16="http://schemas.microsoft.com/office/drawing/2014/main" id="{4FB63190-2C2D-4156-B9C0-CEBF4D094E98}"/>
              </a:ext>
            </a:extLst>
          </p:cNvPr>
          <p:cNvSpPr/>
          <p:nvPr/>
        </p:nvSpPr>
        <p:spPr>
          <a:xfrm>
            <a:off x="513181" y="2872595"/>
            <a:ext cx="857250" cy="7429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12" name="Ellipse 11">
            <a:extLst>
              <a:ext uri="{FF2B5EF4-FFF2-40B4-BE49-F238E27FC236}">
                <a16:creationId xmlns:a16="http://schemas.microsoft.com/office/drawing/2014/main" id="{376581E7-B052-4B65-AE2F-353D3FA87935}"/>
              </a:ext>
            </a:extLst>
          </p:cNvPr>
          <p:cNvSpPr/>
          <p:nvPr/>
        </p:nvSpPr>
        <p:spPr>
          <a:xfrm>
            <a:off x="3505199" y="5059390"/>
            <a:ext cx="857250" cy="7429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t>2</a:t>
            </a:r>
          </a:p>
        </p:txBody>
      </p:sp>
      <p:sp>
        <p:nvSpPr>
          <p:cNvPr id="15" name="Rectangle 14"/>
          <p:cNvSpPr/>
          <p:nvPr/>
        </p:nvSpPr>
        <p:spPr>
          <a:xfrm>
            <a:off x="10200291" y="1"/>
            <a:ext cx="1991710" cy="268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3500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3" grpId="0" animBg="1"/>
      <p:bldP spid="14"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0DD124-03D5-49AE-B284-EF49DCE52B49}"/>
              </a:ext>
            </a:extLst>
          </p:cNvPr>
          <p:cNvSpPr/>
          <p:nvPr/>
        </p:nvSpPr>
        <p:spPr>
          <a:xfrm>
            <a:off x="123852" y="46365"/>
            <a:ext cx="5537911" cy="742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en-US" dirty="0"/>
              <a:t>I need to create a functional website</a:t>
            </a:r>
          </a:p>
          <a:p>
            <a:pPr algn="ctr"/>
            <a:r>
              <a:rPr lang="en-US" dirty="0"/>
              <a:t>and emotional (for human beings)</a:t>
            </a:r>
            <a:endParaRPr lang="fr-FR" dirty="0"/>
          </a:p>
        </p:txBody>
      </p:sp>
      <p:sp>
        <p:nvSpPr>
          <p:cNvPr id="5" name="Ellipse 4">
            <a:extLst>
              <a:ext uri="{FF2B5EF4-FFF2-40B4-BE49-F238E27FC236}">
                <a16:creationId xmlns:a16="http://schemas.microsoft.com/office/drawing/2014/main" id="{4417748B-8D3C-4BA2-8900-92B8C95379E6}"/>
              </a:ext>
            </a:extLst>
          </p:cNvPr>
          <p:cNvSpPr/>
          <p:nvPr/>
        </p:nvSpPr>
        <p:spPr>
          <a:xfrm>
            <a:off x="123852" y="46365"/>
            <a:ext cx="857250" cy="7429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 name="Rectangle 5">
            <a:extLst>
              <a:ext uri="{FF2B5EF4-FFF2-40B4-BE49-F238E27FC236}">
                <a16:creationId xmlns:a16="http://schemas.microsoft.com/office/drawing/2014/main" id="{953D122E-E144-4A55-8FE5-401EF9251A58}"/>
              </a:ext>
            </a:extLst>
          </p:cNvPr>
          <p:cNvSpPr/>
          <p:nvPr/>
        </p:nvSpPr>
        <p:spPr>
          <a:xfrm>
            <a:off x="6096000" y="971551"/>
            <a:ext cx="5979090" cy="5717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000" b="1" dirty="0"/>
              <a:t>Emotional:</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The tone: avoid neutrality, show </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the authenticity, humanity, personality </a:t>
            </a:r>
            <a:r>
              <a:rPr lang="en-US" sz="1600" dirty="0">
                <a:latin typeface="Calibri" panose="020F0502020204030204" pitchFamily="34" charset="0"/>
                <a:ea typeface="Calibri" panose="020F0502020204030204" pitchFamily="34" charset="0"/>
                <a:cs typeface="Times New Roman" panose="02020603050405020304" pitchFamily="18" charset="0"/>
              </a:rPr>
              <a:t>(sensitivity, humor, curiosity, values, personalization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Give personality: prefer "us" rather than "About", give anecdotes rather than a list of facts, faces / character on the screen</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Be honest</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Stimulating emotions: surprise / novelty</a:t>
            </a:r>
          </a:p>
          <a:p>
            <a:pPr>
              <a:lnSpc>
                <a:spcPct val="107000"/>
              </a:lnSpc>
              <a:spcAft>
                <a:spcPts val="800"/>
              </a:spcAft>
            </a:pP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Aesthetics: </a:t>
            </a:r>
            <a:r>
              <a:rPr lang="en-US" sz="1600" dirty="0">
                <a:latin typeface="Calibri" panose="020F0502020204030204" pitchFamily="34" charset="0"/>
                <a:ea typeface="Calibri" panose="020F0502020204030204" pitchFamily="34" charset="0"/>
                <a:cs typeface="Times New Roman" panose="02020603050405020304" pitchFamily="18" charset="0"/>
              </a:rPr>
              <a:t>colors, images, fonts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Image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Video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Choice of colors with care: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bright = joy / life / cheap</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dark = elegance, power, sadness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Take care of readability</a:t>
            </a:r>
            <a:r>
              <a:rPr lang="en-US" sz="1600" dirty="0">
                <a:latin typeface="Calibri" panose="020F0502020204030204" pitchFamily="34" charset="0"/>
                <a:ea typeface="Calibri" panose="020F0502020204030204" pitchFamily="34" charset="0"/>
                <a:cs typeface="Times New Roman" panose="02020603050405020304" pitchFamily="18" charset="0"/>
              </a:rPr>
              <a:t>: contrast, size, font without serif , don’t use too many different fonts</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Look after the footer: this is the last point of view ...</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F58EA72-DE1A-46BC-ADAA-5B4BFFF202B9}"/>
              </a:ext>
            </a:extLst>
          </p:cNvPr>
          <p:cNvSpPr/>
          <p:nvPr/>
        </p:nvSpPr>
        <p:spPr>
          <a:xfrm>
            <a:off x="390524" y="971551"/>
            <a:ext cx="5400675" cy="5717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Functional:</a:t>
            </a:r>
            <a:endParaRPr lang="en-US" sz="1600" dirty="0"/>
          </a:p>
          <a:p>
            <a:pPr algn="ctr"/>
            <a:endParaRPr lang="en-US" sz="1600" dirty="0"/>
          </a:p>
          <a:p>
            <a:r>
              <a:rPr lang="en-US" b="1" dirty="0">
                <a:solidFill>
                  <a:srgbClr val="FFC000"/>
                </a:solidFill>
              </a:rPr>
              <a:t>Fast </a:t>
            </a:r>
            <a:r>
              <a:rPr lang="en-US" sz="1600" dirty="0"/>
              <a:t>to download (watch the photos!) because people don’t like to wait</a:t>
            </a:r>
          </a:p>
          <a:p>
            <a:endParaRPr lang="en-US" sz="1600" dirty="0"/>
          </a:p>
          <a:p>
            <a:r>
              <a:rPr lang="en-US" sz="1600" dirty="0"/>
              <a:t>Easy to consult on </a:t>
            </a:r>
            <a:r>
              <a:rPr lang="en-US" b="1" dirty="0">
                <a:solidFill>
                  <a:srgbClr val="FFC000"/>
                </a:solidFill>
              </a:rPr>
              <a:t>any type of device </a:t>
            </a:r>
            <a:r>
              <a:rPr lang="en-US" sz="1600" dirty="0"/>
              <a:t>(responsive or "mobile first"), police sans serif, contrasts</a:t>
            </a:r>
          </a:p>
          <a:p>
            <a:endParaRPr lang="en-US" sz="1600" dirty="0"/>
          </a:p>
          <a:p>
            <a:r>
              <a:rPr lang="en-US" b="1" dirty="0">
                <a:solidFill>
                  <a:srgbClr val="FFC000"/>
                </a:solidFill>
              </a:rPr>
              <a:t>A website structure </a:t>
            </a:r>
            <a:r>
              <a:rPr lang="en-US" sz="1600" dirty="0"/>
              <a:t>easy to understand, easily accessible information (limit the number of clicks), simple and fast navigation (e, g: long scrolling with anchoring menu e.g. : link the logo with the homepage ...)</a:t>
            </a:r>
          </a:p>
          <a:p>
            <a:endParaRPr lang="en-US" sz="1600" dirty="0"/>
          </a:p>
          <a:p>
            <a:r>
              <a:rPr lang="en-US" sz="1600" dirty="0"/>
              <a:t>Not too much volume per page: mix photos videos and texts</a:t>
            </a:r>
          </a:p>
          <a:p>
            <a:endParaRPr lang="en-US" sz="1600" dirty="0"/>
          </a:p>
          <a:p>
            <a:r>
              <a:rPr lang="en-US" sz="1600" dirty="0"/>
              <a:t>Write naturally using a simple but </a:t>
            </a:r>
            <a:r>
              <a:rPr lang="en-US" b="1" dirty="0">
                <a:solidFill>
                  <a:srgbClr val="FFC000"/>
                </a:solidFill>
              </a:rPr>
              <a:t>rich vocabulary</a:t>
            </a:r>
          </a:p>
          <a:p>
            <a:endParaRPr lang="en-US" sz="1600" b="1" dirty="0">
              <a:solidFill>
                <a:srgbClr val="FFC000"/>
              </a:solidFill>
            </a:endParaRPr>
          </a:p>
          <a:p>
            <a:r>
              <a:rPr lang="en-US" b="1" dirty="0">
                <a:solidFill>
                  <a:srgbClr val="FFC000"/>
                </a:solidFill>
              </a:rPr>
              <a:t>Structure the texts</a:t>
            </a:r>
            <a:r>
              <a:rPr lang="en-US" sz="1600" dirty="0"/>
              <a:t>: a nice title (only one H1/page), an introduction (a catchy summary), a title/paragraph (H2), possibly one or more sub-paragraphs (H3) and even sub-subclauses (H4)</a:t>
            </a:r>
            <a:endParaRPr lang="fr-FR" sz="1600" dirty="0"/>
          </a:p>
        </p:txBody>
      </p:sp>
      <p:sp>
        <p:nvSpPr>
          <p:cNvPr id="8" name="Rectangle 7"/>
          <p:cNvSpPr/>
          <p:nvPr/>
        </p:nvSpPr>
        <p:spPr>
          <a:xfrm>
            <a:off x="10200291" y="1"/>
            <a:ext cx="1991710" cy="268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30044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P spid="7"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AB90970-1A07-4C57-965F-CE36FF9BD15D}"/>
              </a:ext>
            </a:extLst>
          </p:cNvPr>
          <p:cNvSpPr>
            <a:spLocks noGrp="1"/>
          </p:cNvSpPr>
          <p:nvPr>
            <p:ph type="dt" sz="half" idx="10"/>
          </p:nvPr>
        </p:nvSpPr>
        <p:spPr/>
        <p:txBody>
          <a:bodyPr/>
          <a:lstStyle/>
          <a:p>
            <a:fld id="{4EDF58BF-3916-40C0-846D-DA985B35CA2E}" type="datetime1">
              <a:rPr lang="en-US" smtClean="0"/>
              <a:pPr/>
              <a:t>3/13/2019</a:t>
            </a:fld>
            <a:endParaRPr lang="fr-FR"/>
          </a:p>
        </p:txBody>
      </p:sp>
      <p:sp>
        <p:nvSpPr>
          <p:cNvPr id="5" name="Espace réservé du pied de page 4">
            <a:extLst>
              <a:ext uri="{FF2B5EF4-FFF2-40B4-BE49-F238E27FC236}">
                <a16:creationId xmlns:a16="http://schemas.microsoft.com/office/drawing/2014/main" id="{F14B9FFC-3D4E-4756-9C8F-A87AC6A1E5C7}"/>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F472FE30-6962-4AFF-B85F-0E714C3037E0}"/>
              </a:ext>
            </a:extLst>
          </p:cNvPr>
          <p:cNvSpPr>
            <a:spLocks noGrp="1"/>
          </p:cNvSpPr>
          <p:nvPr>
            <p:ph type="sldNum" sz="quarter" idx="12"/>
          </p:nvPr>
        </p:nvSpPr>
        <p:spPr/>
        <p:txBody>
          <a:bodyPr/>
          <a:lstStyle/>
          <a:p>
            <a:fld id="{36DC4D30-C1AE-4A1B-9D74-9A68EC4908F8}" type="slidenum">
              <a:rPr lang="fr-FR" smtClean="0"/>
              <a:pPr/>
              <a:t>48</a:t>
            </a:fld>
            <a:endParaRPr lang="fr-FR"/>
          </a:p>
        </p:txBody>
      </p:sp>
      <p:pic>
        <p:nvPicPr>
          <p:cNvPr id="7" name="Image 6">
            <a:extLst>
              <a:ext uri="{FF2B5EF4-FFF2-40B4-BE49-F238E27FC236}">
                <a16:creationId xmlns:a16="http://schemas.microsoft.com/office/drawing/2014/main" id="{6A8F8009-18DC-44C0-8E60-E78FA054425D}"/>
              </a:ext>
            </a:extLst>
          </p:cNvPr>
          <p:cNvPicPr>
            <a:picLocks noChangeAspect="1"/>
          </p:cNvPicPr>
          <p:nvPr/>
        </p:nvPicPr>
        <p:blipFill>
          <a:blip r:embed="rId2"/>
          <a:stretch>
            <a:fillRect/>
          </a:stretch>
        </p:blipFill>
        <p:spPr>
          <a:xfrm>
            <a:off x="0" y="444710"/>
            <a:ext cx="12192000" cy="6422915"/>
          </a:xfrm>
          <a:prstGeom prst="rect">
            <a:avLst/>
          </a:prstGeom>
        </p:spPr>
      </p:pic>
      <p:sp>
        <p:nvSpPr>
          <p:cNvPr id="8" name="ZoneTexte 7">
            <a:extLst>
              <a:ext uri="{FF2B5EF4-FFF2-40B4-BE49-F238E27FC236}">
                <a16:creationId xmlns:a16="http://schemas.microsoft.com/office/drawing/2014/main" id="{9BC405D1-F7E4-4F90-9D67-3E724BE8A822}"/>
              </a:ext>
            </a:extLst>
          </p:cNvPr>
          <p:cNvSpPr txBox="1"/>
          <p:nvPr/>
        </p:nvSpPr>
        <p:spPr>
          <a:xfrm>
            <a:off x="5064724" y="49374"/>
            <a:ext cx="2148345" cy="369332"/>
          </a:xfrm>
          <a:prstGeom prst="rect">
            <a:avLst/>
          </a:prstGeom>
          <a:noFill/>
        </p:spPr>
        <p:txBody>
          <a:bodyPr wrap="none" rtlCol="0">
            <a:spAutoFit/>
          </a:bodyPr>
          <a:lstStyle/>
          <a:p>
            <a:r>
              <a:rPr lang="fr-FR" dirty="0"/>
              <a:t>Bright </a:t>
            </a:r>
            <a:r>
              <a:rPr lang="fr-FR" dirty="0" err="1"/>
              <a:t>colors</a:t>
            </a:r>
            <a:r>
              <a:rPr lang="fr-FR" dirty="0"/>
              <a:t> = cheap</a:t>
            </a:r>
          </a:p>
        </p:txBody>
      </p:sp>
    </p:spTree>
    <p:extLst>
      <p:ext uri="{BB962C8B-B14F-4D97-AF65-F5344CB8AC3E}">
        <p14:creationId xmlns:p14="http://schemas.microsoft.com/office/powerpoint/2010/main" val="2218474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A08AC80-2C2C-4152-BB53-3FC5DE7DF12C}"/>
              </a:ext>
            </a:extLst>
          </p:cNvPr>
          <p:cNvSpPr>
            <a:spLocks noGrp="1"/>
          </p:cNvSpPr>
          <p:nvPr>
            <p:ph type="dt" sz="half" idx="10"/>
          </p:nvPr>
        </p:nvSpPr>
        <p:spPr/>
        <p:txBody>
          <a:bodyPr/>
          <a:lstStyle/>
          <a:p>
            <a:fld id="{4EDF58BF-3916-40C0-846D-DA985B35CA2E}" type="datetime1">
              <a:rPr lang="en-US" smtClean="0"/>
              <a:pPr/>
              <a:t>3/13/2019</a:t>
            </a:fld>
            <a:endParaRPr lang="fr-FR"/>
          </a:p>
        </p:txBody>
      </p:sp>
      <p:sp>
        <p:nvSpPr>
          <p:cNvPr id="5" name="Espace réservé du pied de page 4">
            <a:extLst>
              <a:ext uri="{FF2B5EF4-FFF2-40B4-BE49-F238E27FC236}">
                <a16:creationId xmlns:a16="http://schemas.microsoft.com/office/drawing/2014/main" id="{5BB97F1D-52F7-4633-B298-3C7A38C1453C}"/>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1986D3AF-B661-4AD1-9AC3-79E602762181}"/>
              </a:ext>
            </a:extLst>
          </p:cNvPr>
          <p:cNvSpPr>
            <a:spLocks noGrp="1"/>
          </p:cNvSpPr>
          <p:nvPr>
            <p:ph type="sldNum" sz="quarter" idx="12"/>
          </p:nvPr>
        </p:nvSpPr>
        <p:spPr/>
        <p:txBody>
          <a:bodyPr/>
          <a:lstStyle/>
          <a:p>
            <a:fld id="{36DC4D30-C1AE-4A1B-9D74-9A68EC4908F8}" type="slidenum">
              <a:rPr lang="fr-FR" smtClean="0"/>
              <a:pPr/>
              <a:t>49</a:t>
            </a:fld>
            <a:endParaRPr lang="fr-FR"/>
          </a:p>
        </p:txBody>
      </p:sp>
      <p:pic>
        <p:nvPicPr>
          <p:cNvPr id="7" name="Image 6">
            <a:extLst>
              <a:ext uri="{FF2B5EF4-FFF2-40B4-BE49-F238E27FC236}">
                <a16:creationId xmlns:a16="http://schemas.microsoft.com/office/drawing/2014/main" id="{109B618B-3B2E-4013-B569-18311BFF0BB4}"/>
              </a:ext>
            </a:extLst>
          </p:cNvPr>
          <p:cNvPicPr>
            <a:picLocks noChangeAspect="1"/>
          </p:cNvPicPr>
          <p:nvPr/>
        </p:nvPicPr>
        <p:blipFill>
          <a:blip r:embed="rId2"/>
          <a:stretch>
            <a:fillRect/>
          </a:stretch>
        </p:blipFill>
        <p:spPr>
          <a:xfrm>
            <a:off x="0" y="444710"/>
            <a:ext cx="12192000" cy="6422915"/>
          </a:xfrm>
          <a:prstGeom prst="rect">
            <a:avLst/>
          </a:prstGeom>
        </p:spPr>
      </p:pic>
      <p:sp>
        <p:nvSpPr>
          <p:cNvPr id="8" name="ZoneTexte 7">
            <a:extLst>
              <a:ext uri="{FF2B5EF4-FFF2-40B4-BE49-F238E27FC236}">
                <a16:creationId xmlns:a16="http://schemas.microsoft.com/office/drawing/2014/main" id="{E361251B-4819-48EC-AD84-46280429469D}"/>
              </a:ext>
            </a:extLst>
          </p:cNvPr>
          <p:cNvSpPr txBox="1"/>
          <p:nvPr/>
        </p:nvSpPr>
        <p:spPr>
          <a:xfrm>
            <a:off x="4925134" y="36848"/>
            <a:ext cx="4270143" cy="369332"/>
          </a:xfrm>
          <a:prstGeom prst="rect">
            <a:avLst/>
          </a:prstGeom>
          <a:noFill/>
        </p:spPr>
        <p:txBody>
          <a:bodyPr wrap="none" rtlCol="0">
            <a:spAutoFit/>
          </a:bodyPr>
          <a:lstStyle/>
          <a:p>
            <a:r>
              <a:rPr lang="fr-FR" dirty="0" err="1"/>
              <a:t>Dark</a:t>
            </a:r>
            <a:r>
              <a:rPr lang="fr-FR" dirty="0"/>
              <a:t> </a:t>
            </a:r>
            <a:r>
              <a:rPr lang="fr-FR" dirty="0" err="1"/>
              <a:t>colors</a:t>
            </a:r>
            <a:r>
              <a:rPr lang="fr-FR" dirty="0"/>
              <a:t> = </a:t>
            </a:r>
            <a:r>
              <a:rPr lang="fr-FR" dirty="0" err="1"/>
              <a:t>elegance</a:t>
            </a:r>
            <a:r>
              <a:rPr lang="fr-FR" dirty="0"/>
              <a:t>, </a:t>
            </a:r>
            <a:r>
              <a:rPr lang="fr-FR" dirty="0" err="1"/>
              <a:t>serious</a:t>
            </a:r>
            <a:r>
              <a:rPr lang="fr-FR" dirty="0"/>
              <a:t>…(</a:t>
            </a:r>
            <a:r>
              <a:rPr lang="fr-FR" dirty="0" err="1"/>
              <a:t>sadness</a:t>
            </a:r>
            <a:r>
              <a:rPr lang="fr-FR" dirty="0"/>
              <a:t> ?)</a:t>
            </a:r>
          </a:p>
        </p:txBody>
      </p:sp>
    </p:spTree>
    <p:extLst>
      <p:ext uri="{BB962C8B-B14F-4D97-AF65-F5344CB8AC3E}">
        <p14:creationId xmlns:p14="http://schemas.microsoft.com/office/powerpoint/2010/main" val="76187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5</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3611546" y="268441"/>
            <a:ext cx="5568127" cy="461665"/>
          </a:xfrm>
          <a:prstGeom prst="rect">
            <a:avLst/>
          </a:prstGeom>
        </p:spPr>
        <p:txBody>
          <a:bodyPr wrap="none">
            <a:spAutoFit/>
          </a:bodyPr>
          <a:lstStyle/>
          <a:p>
            <a:r>
              <a:rPr lang="fr-FR" sz="2400" dirty="0"/>
              <a:t>Our state of </a:t>
            </a:r>
            <a:r>
              <a:rPr lang="fr-FR" sz="2400" dirty="0" err="1"/>
              <a:t>mind</a:t>
            </a:r>
            <a:r>
              <a:rPr lang="fr-FR" sz="2400" dirty="0"/>
              <a:t>: « </a:t>
            </a:r>
            <a:r>
              <a:rPr lang="fr-FR" sz="2400" dirty="0" err="1"/>
              <a:t>Inbound</a:t>
            </a:r>
            <a:r>
              <a:rPr lang="fr-FR" sz="2400" dirty="0"/>
              <a:t> marketing »</a:t>
            </a:r>
          </a:p>
        </p:txBody>
      </p:sp>
      <p:sp>
        <p:nvSpPr>
          <p:cNvPr id="6" name="Rectangle 5"/>
          <p:cNvSpPr/>
          <p:nvPr/>
        </p:nvSpPr>
        <p:spPr>
          <a:xfrm>
            <a:off x="0" y="1020815"/>
            <a:ext cx="12192000" cy="2167260"/>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What is inbound marketing (vs outbound marketing)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i="1" dirty="0">
                <a:latin typeface="Calibri" panose="020F0502020204030204" pitchFamily="34" charset="0"/>
                <a:ea typeface="Calibri" panose="020F0502020204030204" pitchFamily="34" charset="0"/>
                <a:cs typeface="Times New Roman" panose="02020603050405020304" pitchFamily="18" charset="0"/>
              </a:rPr>
              <a:t>Inbound marketing is an approach focused on attracting customers </a:t>
            </a:r>
            <a:r>
              <a:rPr lang="en-US" b="1" i="1" dirty="0">
                <a:latin typeface="Calibri" panose="020F0502020204030204" pitchFamily="34" charset="0"/>
                <a:ea typeface="Calibri" panose="020F0502020204030204" pitchFamily="34" charset="0"/>
                <a:cs typeface="Times New Roman" panose="02020603050405020304" pitchFamily="18" charset="0"/>
              </a:rPr>
              <a:t>through content and interactions that are relevant and</a:t>
            </a:r>
            <a:r>
              <a:rPr lang="en-US" b="1" i="1" u="sng" dirty="0">
                <a:latin typeface="Calibri" panose="020F0502020204030204" pitchFamily="34" charset="0"/>
                <a:ea typeface="Calibri" panose="020F0502020204030204" pitchFamily="34" charset="0"/>
                <a:cs typeface="Times New Roman" panose="02020603050405020304" pitchFamily="18" charset="0"/>
              </a:rPr>
              <a:t> </a:t>
            </a:r>
            <a:r>
              <a:rPr lang="en-US" b="1" i="1" dirty="0">
                <a:latin typeface="Calibri" panose="020F0502020204030204" pitchFamily="34" charset="0"/>
                <a:ea typeface="Calibri" panose="020F0502020204030204" pitchFamily="34" charset="0"/>
                <a:cs typeface="Times New Roman" panose="02020603050405020304" pitchFamily="18" charset="0"/>
              </a:rPr>
              <a:t>helpful — not interruptive/not intrusive</a:t>
            </a:r>
            <a:r>
              <a:rPr lang="en-US" i="1" dirty="0">
                <a:latin typeface="Calibri" panose="020F0502020204030204" pitchFamily="34" charset="0"/>
                <a:ea typeface="Calibri" panose="020F0502020204030204" pitchFamily="34" charset="0"/>
                <a:cs typeface="Times New Roman" panose="02020603050405020304" pitchFamily="18" charset="0"/>
              </a:rPr>
              <a:t>. With inbound marketing, potential customers find you through channels like blogs, search engines, reviews and social media — unlike outbound marketing, which fights for their attention. By creating content designed to address the problems and needs of your ideal customers, inbound marketing attracts qualified prospects and builds trust and credibility for your business. (freely adapted from :</a:t>
            </a:r>
            <a:r>
              <a:rPr lang="en-US" i="1"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https://www.hubspot.com/inbound-marketing</a:t>
            </a: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fr-FR"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3"/>
          <a:stretch>
            <a:fillRect/>
          </a:stretch>
        </p:blipFill>
        <p:spPr>
          <a:xfrm>
            <a:off x="3238500" y="3626378"/>
            <a:ext cx="5715000" cy="2924175"/>
          </a:xfrm>
          <a:prstGeom prst="rect">
            <a:avLst/>
          </a:prstGeom>
        </p:spPr>
      </p:pic>
      <p:sp>
        <p:nvSpPr>
          <p:cNvPr id="8" name="ZoneTexte 7"/>
          <p:cNvSpPr txBox="1"/>
          <p:nvPr/>
        </p:nvSpPr>
        <p:spPr>
          <a:xfrm>
            <a:off x="1237824" y="4952010"/>
            <a:ext cx="2000676" cy="646331"/>
          </a:xfrm>
          <a:prstGeom prst="rect">
            <a:avLst/>
          </a:prstGeom>
          <a:noFill/>
        </p:spPr>
        <p:txBody>
          <a:bodyPr wrap="none" rtlCol="0">
            <a:spAutoFit/>
          </a:bodyPr>
          <a:lstStyle/>
          <a:p>
            <a:r>
              <a:rPr lang="fr-FR" dirty="0"/>
              <a:t>Intrusive marketing</a:t>
            </a:r>
          </a:p>
          <a:p>
            <a:r>
              <a:rPr lang="fr-FR" dirty="0"/>
              <a:t>Massive </a:t>
            </a:r>
            <a:r>
              <a:rPr lang="fr-FR" dirty="0" err="1"/>
              <a:t>ads</a:t>
            </a:r>
            <a:endParaRPr lang="fr-FR" dirty="0"/>
          </a:p>
        </p:txBody>
      </p:sp>
      <p:sp>
        <p:nvSpPr>
          <p:cNvPr id="9" name="ZoneTexte 8"/>
          <p:cNvSpPr txBox="1"/>
          <p:nvPr/>
        </p:nvSpPr>
        <p:spPr>
          <a:xfrm>
            <a:off x="8999620" y="4952010"/>
            <a:ext cx="2207207" cy="646331"/>
          </a:xfrm>
          <a:prstGeom prst="rect">
            <a:avLst/>
          </a:prstGeom>
          <a:noFill/>
        </p:spPr>
        <p:txBody>
          <a:bodyPr wrap="none" rtlCol="0">
            <a:spAutoFit/>
          </a:bodyPr>
          <a:lstStyle/>
          <a:p>
            <a:r>
              <a:rPr lang="fr-FR" dirty="0"/>
              <a:t>Permission marketing</a:t>
            </a:r>
          </a:p>
          <a:p>
            <a:r>
              <a:rPr lang="fr-FR" dirty="0"/>
              <a:t>No </a:t>
            </a:r>
            <a:r>
              <a:rPr lang="fr-FR" dirty="0" err="1"/>
              <a:t>ads</a:t>
            </a:r>
            <a:endParaRPr lang="fr-FR" dirty="0"/>
          </a:p>
        </p:txBody>
      </p:sp>
      <p:sp>
        <p:nvSpPr>
          <p:cNvPr id="10" name="Rectangle 9"/>
          <p:cNvSpPr/>
          <p:nvPr/>
        </p:nvSpPr>
        <p:spPr>
          <a:xfrm>
            <a:off x="10657490" y="0"/>
            <a:ext cx="1534510" cy="25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Tree>
    <p:extLst>
      <p:ext uri="{BB962C8B-B14F-4D97-AF65-F5344CB8AC3E}">
        <p14:creationId xmlns:p14="http://schemas.microsoft.com/office/powerpoint/2010/main" val="34808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D998B49-44BE-4151-A7CB-FDCA7690BC71}"/>
              </a:ext>
            </a:extLst>
          </p:cNvPr>
          <p:cNvSpPr>
            <a:spLocks noGrp="1"/>
          </p:cNvSpPr>
          <p:nvPr>
            <p:ph type="dt" sz="half" idx="10"/>
          </p:nvPr>
        </p:nvSpPr>
        <p:spPr/>
        <p:txBody>
          <a:bodyPr/>
          <a:lstStyle/>
          <a:p>
            <a:fld id="{4EDF58BF-3916-40C0-846D-DA985B35CA2E}" type="datetime1">
              <a:rPr lang="en-US" smtClean="0"/>
              <a:pPr/>
              <a:t>3/13/2019</a:t>
            </a:fld>
            <a:endParaRPr lang="fr-FR"/>
          </a:p>
        </p:txBody>
      </p:sp>
      <p:sp>
        <p:nvSpPr>
          <p:cNvPr id="5" name="Espace réservé du pied de page 4">
            <a:extLst>
              <a:ext uri="{FF2B5EF4-FFF2-40B4-BE49-F238E27FC236}">
                <a16:creationId xmlns:a16="http://schemas.microsoft.com/office/drawing/2014/main" id="{AEE2293C-34AF-49C2-8BCA-33E4E349E5C2}"/>
              </a:ext>
            </a:extLst>
          </p:cNvPr>
          <p:cNvSpPr>
            <a:spLocks noGrp="1"/>
          </p:cNvSpPr>
          <p:nvPr>
            <p:ph type="ftr" sz="quarter" idx="11"/>
          </p:nvPr>
        </p:nvSpPr>
        <p:spPr/>
        <p:txBody>
          <a:bodyPr/>
          <a:lstStyle/>
          <a:p>
            <a:r>
              <a:rPr lang="fr-FR"/>
              <a:t>Jj Cariou - Digital marketing</a:t>
            </a:r>
          </a:p>
        </p:txBody>
      </p:sp>
      <p:sp>
        <p:nvSpPr>
          <p:cNvPr id="6" name="Espace réservé du numéro de diapositive 5">
            <a:extLst>
              <a:ext uri="{FF2B5EF4-FFF2-40B4-BE49-F238E27FC236}">
                <a16:creationId xmlns:a16="http://schemas.microsoft.com/office/drawing/2014/main" id="{294CB5B1-4D50-43CC-9B7B-B05A6C4F0389}"/>
              </a:ext>
            </a:extLst>
          </p:cNvPr>
          <p:cNvSpPr>
            <a:spLocks noGrp="1"/>
          </p:cNvSpPr>
          <p:nvPr>
            <p:ph type="sldNum" sz="quarter" idx="12"/>
          </p:nvPr>
        </p:nvSpPr>
        <p:spPr/>
        <p:txBody>
          <a:bodyPr/>
          <a:lstStyle/>
          <a:p>
            <a:fld id="{36DC4D30-C1AE-4A1B-9D74-9A68EC4908F8}" type="slidenum">
              <a:rPr lang="fr-FR" smtClean="0"/>
              <a:pPr/>
              <a:t>50</a:t>
            </a:fld>
            <a:endParaRPr lang="fr-FR"/>
          </a:p>
        </p:txBody>
      </p:sp>
      <p:pic>
        <p:nvPicPr>
          <p:cNvPr id="8" name="Image 7">
            <a:extLst>
              <a:ext uri="{FF2B5EF4-FFF2-40B4-BE49-F238E27FC236}">
                <a16:creationId xmlns:a16="http://schemas.microsoft.com/office/drawing/2014/main" id="{002676BC-D944-49A8-B040-A899A85CC250}"/>
              </a:ext>
            </a:extLst>
          </p:cNvPr>
          <p:cNvPicPr>
            <a:picLocks noChangeAspect="1"/>
          </p:cNvPicPr>
          <p:nvPr/>
        </p:nvPicPr>
        <p:blipFill>
          <a:blip r:embed="rId2"/>
          <a:stretch>
            <a:fillRect/>
          </a:stretch>
        </p:blipFill>
        <p:spPr>
          <a:xfrm>
            <a:off x="0" y="422821"/>
            <a:ext cx="12192000" cy="6422915"/>
          </a:xfrm>
          <a:prstGeom prst="rect">
            <a:avLst/>
          </a:prstGeom>
        </p:spPr>
      </p:pic>
    </p:spTree>
    <p:extLst>
      <p:ext uri="{BB962C8B-B14F-4D97-AF65-F5344CB8AC3E}">
        <p14:creationId xmlns:p14="http://schemas.microsoft.com/office/powerpoint/2010/main" val="3005281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39E5-0907-49AA-9C90-D26C9657A233}"/>
              </a:ext>
            </a:extLst>
          </p:cNvPr>
          <p:cNvSpPr/>
          <p:nvPr/>
        </p:nvSpPr>
        <p:spPr>
          <a:xfrm>
            <a:off x="255917" y="89865"/>
            <a:ext cx="11680166" cy="581441"/>
          </a:xfrm>
          <a:prstGeom prst="rect">
            <a:avLst/>
          </a:prstGeom>
        </p:spPr>
        <p:txBody>
          <a:bodyPr wrap="square">
            <a:spAutoFit/>
          </a:bodyPr>
          <a:lstStyle/>
          <a:p>
            <a:pPr>
              <a:lnSpc>
                <a:spcPct val="107000"/>
              </a:lnSpc>
              <a:spcAft>
                <a:spcPts val="800"/>
              </a:spcAft>
            </a:pPr>
            <a:r>
              <a:rPr lang="fr-FR"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908E043-B15E-4852-8335-85C18B298630}"/>
              </a:ext>
            </a:extLst>
          </p:cNvPr>
          <p:cNvSpPr/>
          <p:nvPr/>
        </p:nvSpPr>
        <p:spPr>
          <a:xfrm>
            <a:off x="89139" y="89865"/>
            <a:ext cx="7090979" cy="1040195"/>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en-US" dirty="0"/>
              <a:t>The site must also respect the regulatory framework (in Europe </a:t>
            </a:r>
            <a:r>
              <a:rPr lang="fr-FR" dirty="0"/>
              <a:t>: GDPR,</a:t>
            </a:r>
            <a:r>
              <a:rPr lang="fr-FR" i="1" dirty="0"/>
              <a:t> General Data Protection </a:t>
            </a:r>
            <a:r>
              <a:rPr lang="fr-FR" i="1" dirty="0" err="1"/>
              <a:t>Regulation</a:t>
            </a:r>
            <a:r>
              <a:rPr lang="fr-FR" dirty="0"/>
              <a:t>)</a:t>
            </a:r>
          </a:p>
        </p:txBody>
      </p:sp>
      <p:sp>
        <p:nvSpPr>
          <p:cNvPr id="6" name="Ellipse 5">
            <a:extLst>
              <a:ext uri="{FF2B5EF4-FFF2-40B4-BE49-F238E27FC236}">
                <a16:creationId xmlns:a16="http://schemas.microsoft.com/office/drawing/2014/main" id="{B7B794A9-3E17-4BAE-9BC0-DE5C99D1D736}"/>
              </a:ext>
            </a:extLst>
          </p:cNvPr>
          <p:cNvSpPr/>
          <p:nvPr/>
        </p:nvSpPr>
        <p:spPr>
          <a:xfrm>
            <a:off x="89139" y="114190"/>
            <a:ext cx="857250" cy="742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5" name="Rectangle 4"/>
          <p:cNvSpPr/>
          <p:nvPr/>
        </p:nvSpPr>
        <p:spPr>
          <a:xfrm>
            <a:off x="10200291" y="1"/>
            <a:ext cx="1991710" cy="268014"/>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
        <p:nvSpPr>
          <p:cNvPr id="2" name="Rectangle 1">
            <a:extLst>
              <a:ext uri="{FF2B5EF4-FFF2-40B4-BE49-F238E27FC236}">
                <a16:creationId xmlns:a16="http://schemas.microsoft.com/office/drawing/2014/main" id="{5710AA9C-FE18-4388-B47B-F1F22767AC84}"/>
              </a:ext>
            </a:extLst>
          </p:cNvPr>
          <p:cNvSpPr/>
          <p:nvPr/>
        </p:nvSpPr>
        <p:spPr>
          <a:xfrm>
            <a:off x="388307" y="1380994"/>
            <a:ext cx="11436263" cy="4096011"/>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rgbClr val="FFC000"/>
              </a:solidFill>
            </a:endParaRPr>
          </a:p>
          <a:p>
            <a:pPr algn="ctr"/>
            <a:r>
              <a:rPr lang="fr-FR" sz="2000" b="1" dirty="0">
                <a:solidFill>
                  <a:srgbClr val="FFC000"/>
                </a:solidFill>
              </a:rPr>
              <a:t>General </a:t>
            </a:r>
            <a:r>
              <a:rPr lang="fr-FR" sz="2000" b="1" dirty="0" err="1">
                <a:solidFill>
                  <a:srgbClr val="FFC000"/>
                </a:solidFill>
              </a:rPr>
              <a:t>principles</a:t>
            </a:r>
            <a:endParaRPr lang="fr-FR" sz="2000" b="1" dirty="0">
              <a:solidFill>
                <a:srgbClr val="FFC000"/>
              </a:solidFill>
            </a:endParaRPr>
          </a:p>
          <a:p>
            <a:pPr algn="ctr"/>
            <a:r>
              <a:rPr lang="fr-FR" sz="2000" b="1" dirty="0" err="1">
                <a:solidFill>
                  <a:srgbClr val="FFC000"/>
                </a:solidFill>
              </a:rPr>
              <a:t>Legitimacy</a:t>
            </a:r>
            <a:r>
              <a:rPr lang="fr-FR" sz="2000" b="1" dirty="0">
                <a:solidFill>
                  <a:srgbClr val="FFC000"/>
                </a:solidFill>
              </a:rPr>
              <a:t>, </a:t>
            </a:r>
            <a:r>
              <a:rPr lang="fr-FR" sz="2000" b="1" dirty="0" err="1">
                <a:solidFill>
                  <a:srgbClr val="FFC000"/>
                </a:solidFill>
              </a:rPr>
              <a:t>honesty</a:t>
            </a:r>
            <a:r>
              <a:rPr lang="fr-FR" sz="2000" b="1" dirty="0">
                <a:solidFill>
                  <a:srgbClr val="FFC000"/>
                </a:solidFill>
              </a:rPr>
              <a:t> and </a:t>
            </a:r>
            <a:r>
              <a:rPr lang="fr-FR" sz="2000" b="1" dirty="0" err="1">
                <a:solidFill>
                  <a:srgbClr val="FFC000"/>
                </a:solidFill>
              </a:rPr>
              <a:t>transparency</a:t>
            </a:r>
            <a:r>
              <a:rPr lang="fr-FR" sz="2000" b="1" dirty="0">
                <a:solidFill>
                  <a:srgbClr val="FFC000"/>
                </a:solidFill>
              </a:rPr>
              <a:t> </a:t>
            </a:r>
            <a:r>
              <a:rPr lang="fr-FR" dirty="0"/>
              <a:t>: </a:t>
            </a:r>
            <a:r>
              <a:rPr lang="en-US" dirty="0"/>
              <a:t>You must indicate the type of data collected as well as the reason why you collect it in your privacy policy in order to remain transparent with the data subjects.</a:t>
            </a:r>
            <a:r>
              <a:rPr lang="fr-FR" dirty="0"/>
              <a:t> </a:t>
            </a:r>
          </a:p>
          <a:p>
            <a:pPr algn="ctr"/>
            <a:r>
              <a:rPr lang="fr-FR" sz="2000" b="1" dirty="0">
                <a:solidFill>
                  <a:srgbClr val="FFC000"/>
                </a:solidFill>
              </a:rPr>
              <a:t>Limitation of </a:t>
            </a:r>
            <a:r>
              <a:rPr lang="fr-FR" sz="2000" b="1" dirty="0" err="1">
                <a:solidFill>
                  <a:srgbClr val="FFC000"/>
                </a:solidFill>
              </a:rPr>
              <a:t>treatment</a:t>
            </a:r>
            <a:r>
              <a:rPr lang="fr-FR" b="1" dirty="0"/>
              <a:t>: </a:t>
            </a:r>
            <a:r>
              <a:rPr lang="en-US" dirty="0"/>
              <a:t>You may only collect personal data for specific purposes, clearly state their purpose, and only retain the data for a period of time necessary to achieve that purpose.</a:t>
            </a:r>
            <a:endParaRPr lang="fr-FR" dirty="0"/>
          </a:p>
          <a:p>
            <a:pPr algn="ctr"/>
            <a:r>
              <a:rPr lang="fr-FR" sz="2000" b="1" dirty="0">
                <a:solidFill>
                  <a:srgbClr val="FFC000"/>
                </a:solidFill>
              </a:rPr>
              <a:t>Data </a:t>
            </a:r>
            <a:r>
              <a:rPr lang="fr-FR" sz="2000" b="1" dirty="0" err="1">
                <a:solidFill>
                  <a:srgbClr val="FFC000"/>
                </a:solidFill>
              </a:rPr>
              <a:t>minimization</a:t>
            </a:r>
            <a:r>
              <a:rPr lang="fr-FR" b="1" dirty="0"/>
              <a:t>: </a:t>
            </a:r>
            <a:r>
              <a:rPr lang="en-US" dirty="0"/>
              <a:t>You only need to process the personal data you need to achieve the original purpose.</a:t>
            </a:r>
            <a:endParaRPr lang="fr-FR" dirty="0"/>
          </a:p>
          <a:p>
            <a:pPr algn="ctr"/>
            <a:r>
              <a:rPr lang="fr-FR" sz="2000" b="1" dirty="0" err="1">
                <a:solidFill>
                  <a:srgbClr val="FFC000"/>
                </a:solidFill>
              </a:rPr>
              <a:t>Accuracy</a:t>
            </a:r>
            <a:r>
              <a:rPr lang="fr-FR" sz="2000" b="1" dirty="0">
                <a:solidFill>
                  <a:srgbClr val="FFC000"/>
                </a:solidFill>
              </a:rPr>
              <a:t> </a:t>
            </a:r>
            <a:r>
              <a:rPr lang="fr-FR" b="1" dirty="0"/>
              <a:t>: </a:t>
            </a:r>
            <a:r>
              <a:rPr lang="en-US" dirty="0"/>
              <a:t>"All reasonable measures must be taken to ensure that personal data that are inaccurate, having regard to the purposes for which they are processed, are erased or rectified without delay. "</a:t>
            </a:r>
            <a:endParaRPr lang="fr-FR" dirty="0"/>
          </a:p>
          <a:p>
            <a:pPr algn="ctr"/>
            <a:r>
              <a:rPr lang="fr-FR" sz="2000" b="1" dirty="0">
                <a:solidFill>
                  <a:srgbClr val="FFC000"/>
                </a:solidFill>
              </a:rPr>
              <a:t>Storage limitation: </a:t>
            </a:r>
            <a:r>
              <a:rPr lang="en-US" dirty="0"/>
              <a:t>you must delete the personal data when they are no longer needed for processing. you must provide for a maximum retention period and a (automatic) destruction process.</a:t>
            </a:r>
          </a:p>
          <a:p>
            <a:pPr algn="ctr"/>
            <a:r>
              <a:rPr lang="en-US" sz="2000" b="1" dirty="0">
                <a:solidFill>
                  <a:srgbClr val="FFC000"/>
                </a:solidFill>
              </a:rPr>
              <a:t>Integrity and confidentiality</a:t>
            </a:r>
            <a:r>
              <a:rPr lang="en-US" sz="2000" dirty="0">
                <a:solidFill>
                  <a:srgbClr val="FFC000"/>
                </a:solidFill>
              </a:rPr>
              <a:t>: </a:t>
            </a:r>
            <a:r>
              <a:rPr lang="en-US" dirty="0"/>
              <a:t>personal data must be 'processed in such a way as to ensure appropriate security of personal data, including protection against unauthorized or unlawful processing and against loss, destruction or accidental damage, appropriate technical or organizational measures. "</a:t>
            </a:r>
            <a:endParaRPr lang="fr-FR" dirty="0"/>
          </a:p>
        </p:txBody>
      </p:sp>
      <p:sp>
        <p:nvSpPr>
          <p:cNvPr id="7" name="Rectangle 6">
            <a:extLst>
              <a:ext uri="{FF2B5EF4-FFF2-40B4-BE49-F238E27FC236}">
                <a16:creationId xmlns:a16="http://schemas.microsoft.com/office/drawing/2014/main" id="{2D626195-F09A-41C9-82A4-58CC22D6988B}"/>
              </a:ext>
            </a:extLst>
          </p:cNvPr>
          <p:cNvSpPr/>
          <p:nvPr/>
        </p:nvSpPr>
        <p:spPr>
          <a:xfrm>
            <a:off x="388307" y="5749447"/>
            <a:ext cx="11436263" cy="994363"/>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You can use a </a:t>
            </a:r>
            <a:r>
              <a:rPr lang="fr-FR" dirty="0" err="1"/>
              <a:t>specific</a:t>
            </a:r>
            <a:r>
              <a:rPr lang="fr-FR" dirty="0"/>
              <a:t> plugin, e.g. : GDPR for </a:t>
            </a:r>
            <a:r>
              <a:rPr lang="fr-FR" dirty="0" err="1"/>
              <a:t>wordpress</a:t>
            </a:r>
            <a:endParaRPr lang="fr-FR" dirty="0"/>
          </a:p>
        </p:txBody>
      </p:sp>
    </p:spTree>
    <p:extLst>
      <p:ext uri="{BB962C8B-B14F-4D97-AF65-F5344CB8AC3E}">
        <p14:creationId xmlns:p14="http://schemas.microsoft.com/office/powerpoint/2010/main" val="11584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build="p"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0DD124-03D5-49AE-B284-EF49DCE52B49}"/>
              </a:ext>
            </a:extLst>
          </p:cNvPr>
          <p:cNvSpPr/>
          <p:nvPr/>
        </p:nvSpPr>
        <p:spPr>
          <a:xfrm>
            <a:off x="123852" y="46365"/>
            <a:ext cx="5400675" cy="836862"/>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en-US" dirty="0"/>
              <a:t>I have to: </a:t>
            </a:r>
          </a:p>
          <a:p>
            <a:pPr marL="285750" indent="-285750" algn="ctr">
              <a:buFontTx/>
              <a:buChar char="-"/>
            </a:pPr>
            <a:r>
              <a:rPr lang="en-US" dirty="0"/>
              <a:t>protect myself from bad bots</a:t>
            </a:r>
          </a:p>
          <a:p>
            <a:pPr marL="285750" indent="-285750" algn="ctr">
              <a:buFontTx/>
              <a:buChar char="-"/>
            </a:pPr>
            <a:r>
              <a:rPr lang="en-US" dirty="0"/>
              <a:t>be loved by the good bots</a:t>
            </a:r>
            <a:endParaRPr lang="fr-FR" dirty="0"/>
          </a:p>
        </p:txBody>
      </p:sp>
      <p:sp>
        <p:nvSpPr>
          <p:cNvPr id="6" name="Rectangle 5">
            <a:extLst>
              <a:ext uri="{FF2B5EF4-FFF2-40B4-BE49-F238E27FC236}">
                <a16:creationId xmlns:a16="http://schemas.microsoft.com/office/drawing/2014/main" id="{953D122E-E144-4A55-8FE5-401EF9251A58}"/>
              </a:ext>
            </a:extLst>
          </p:cNvPr>
          <p:cNvSpPr/>
          <p:nvPr/>
        </p:nvSpPr>
        <p:spPr>
          <a:xfrm>
            <a:off x="6400802" y="1077237"/>
            <a:ext cx="5400675" cy="5611661"/>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2400" b="1" dirty="0" err="1">
                <a:solidFill>
                  <a:srgbClr val="FFC000"/>
                </a:solidFill>
              </a:rPr>
              <a:t>attract</a:t>
            </a:r>
            <a:r>
              <a:rPr lang="fr-FR" sz="2400" b="1" dirty="0">
                <a:solidFill>
                  <a:srgbClr val="FFC000"/>
                </a:solidFill>
              </a:rPr>
              <a:t> and </a:t>
            </a:r>
            <a:r>
              <a:rPr lang="fr-FR" sz="2400" b="1" dirty="0" err="1">
                <a:solidFill>
                  <a:srgbClr val="FFC000"/>
                </a:solidFill>
              </a:rPr>
              <a:t>convince</a:t>
            </a:r>
            <a:r>
              <a:rPr lang="fr-FR" sz="2400" b="1" dirty="0">
                <a:solidFill>
                  <a:srgbClr val="FFC000"/>
                </a:solidFill>
              </a:rPr>
              <a:t> ( </a:t>
            </a:r>
            <a:r>
              <a:rPr lang="fr-FR" sz="2400" b="1" dirty="0" err="1">
                <a:solidFill>
                  <a:srgbClr val="FFC000"/>
                </a:solidFill>
              </a:rPr>
              <a:t>seduce</a:t>
            </a:r>
            <a:r>
              <a:rPr lang="fr-FR" sz="2400" b="1" dirty="0">
                <a:solidFill>
                  <a:srgbClr val="FFC000"/>
                </a:solidFill>
              </a:rPr>
              <a:t> ?) good bots :</a:t>
            </a:r>
          </a:p>
          <a:p>
            <a:pPr algn="ctr">
              <a:lnSpc>
                <a:spcPct val="107000"/>
              </a:lnSpc>
              <a:spcAft>
                <a:spcPts val="800"/>
              </a:spcAft>
            </a:pPr>
            <a:endParaRPr lang="fr-FR" b="1" dirty="0"/>
          </a:p>
          <a:p>
            <a:pPr algn="ctr">
              <a:lnSpc>
                <a:spcPct val="107000"/>
              </a:lnSpc>
              <a:spcAft>
                <a:spcPts val="800"/>
              </a:spcAft>
            </a:pPr>
            <a:endParaRPr lang="fr-FR" sz="2800" b="1" dirty="0">
              <a:solidFill>
                <a:srgbClr val="FFC000"/>
              </a:solidFill>
            </a:endParaRPr>
          </a:p>
          <a:p>
            <a:pPr algn="ctr">
              <a:lnSpc>
                <a:spcPct val="107000"/>
              </a:lnSpc>
              <a:spcAft>
                <a:spcPts val="800"/>
              </a:spcAft>
            </a:pPr>
            <a:r>
              <a:rPr lang="fr-FR" sz="2800" b="1" dirty="0">
                <a:solidFill>
                  <a:srgbClr val="FFC000"/>
                </a:solidFill>
              </a:rPr>
              <a:t> SEO</a:t>
            </a:r>
          </a:p>
          <a:p>
            <a:pPr algn="ctr">
              <a:lnSpc>
                <a:spcPct val="107000"/>
              </a:lnSpc>
              <a:spcAft>
                <a:spcPts val="800"/>
              </a:spcAft>
            </a:pPr>
            <a:r>
              <a:rPr lang="fr-FR" b="1" dirty="0"/>
              <a:t>(search engine </a:t>
            </a:r>
            <a:r>
              <a:rPr lang="fr-FR" b="1" dirty="0" err="1"/>
              <a:t>optimization</a:t>
            </a:r>
            <a:r>
              <a:rPr lang="fr-FR" b="1" dirty="0"/>
              <a:t>)</a:t>
            </a:r>
          </a:p>
          <a:p>
            <a:pPr algn="ctr">
              <a:lnSpc>
                <a:spcPct val="107000"/>
              </a:lnSpc>
              <a:spcAft>
                <a:spcPts val="800"/>
              </a:spcAft>
            </a:pPr>
            <a:endParaRPr lang="fr-FR" b="1" dirty="0"/>
          </a:p>
          <a:p>
            <a:pPr algn="ctr">
              <a:lnSpc>
                <a:spcPct val="107000"/>
              </a:lnSpc>
              <a:spcAft>
                <a:spcPts val="800"/>
              </a:spcAft>
            </a:pPr>
            <a:endParaRPr lang="fr-FR" b="1" dirty="0"/>
          </a:p>
          <a:p>
            <a:pPr algn="ctr">
              <a:lnSpc>
                <a:spcPct val="107000"/>
              </a:lnSpc>
              <a:spcAft>
                <a:spcPts val="800"/>
              </a:spcAft>
            </a:pPr>
            <a:endParaRPr lang="fr-FR" b="1" dirty="0"/>
          </a:p>
          <a:p>
            <a:pPr algn="ctr">
              <a:lnSpc>
                <a:spcPct val="107000"/>
              </a:lnSpc>
              <a:spcAft>
                <a:spcPts val="800"/>
              </a:spcAft>
            </a:pPr>
            <a:r>
              <a:rPr lang="fr-FR" b="1" dirty="0"/>
              <a:t>  </a:t>
            </a:r>
            <a:r>
              <a:rPr lang="fr-FR" b="1" dirty="0" err="1"/>
              <a:t>see</a:t>
            </a:r>
            <a:r>
              <a:rPr lang="fr-FR" b="1" dirty="0"/>
              <a:t> </a:t>
            </a:r>
            <a:r>
              <a:rPr lang="fr-FR" b="1" dirty="0" err="1"/>
              <a:t>following</a:t>
            </a:r>
            <a:r>
              <a:rPr lang="fr-FR" b="1" dirty="0"/>
              <a:t> slides</a:t>
            </a:r>
          </a:p>
        </p:txBody>
      </p:sp>
      <p:sp>
        <p:nvSpPr>
          <p:cNvPr id="7" name="Rectangle 6">
            <a:extLst>
              <a:ext uri="{FF2B5EF4-FFF2-40B4-BE49-F238E27FC236}">
                <a16:creationId xmlns:a16="http://schemas.microsoft.com/office/drawing/2014/main" id="{FF58EA72-DE1A-46BC-ADAA-5B4BFFF202B9}"/>
              </a:ext>
            </a:extLst>
          </p:cNvPr>
          <p:cNvSpPr/>
          <p:nvPr/>
        </p:nvSpPr>
        <p:spPr>
          <a:xfrm>
            <a:off x="390524" y="1077237"/>
            <a:ext cx="5400675" cy="5611661"/>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rPr>
              <a:t>Protect my website from bad bots:</a:t>
            </a:r>
          </a:p>
          <a:p>
            <a:pPr algn="ctr"/>
            <a:endParaRPr lang="en-US" sz="2000" b="1" dirty="0">
              <a:solidFill>
                <a:srgbClr val="FFC000"/>
              </a:solidFill>
            </a:endParaRPr>
          </a:p>
          <a:p>
            <a:pPr algn="ctr"/>
            <a:r>
              <a:rPr lang="en-US" sz="1600" dirty="0"/>
              <a:t>- </a:t>
            </a:r>
            <a:r>
              <a:rPr lang="en-US" b="1" dirty="0">
                <a:solidFill>
                  <a:srgbClr val="FFC000"/>
                </a:solidFill>
              </a:rPr>
              <a:t>Secure the computer </a:t>
            </a:r>
            <a:r>
              <a:rPr lang="en-US" sz="1600" dirty="0"/>
              <a:t>you are working on (anti virus ...)</a:t>
            </a:r>
          </a:p>
          <a:p>
            <a:pPr algn="ctr"/>
            <a:r>
              <a:rPr lang="en-US" sz="1600" dirty="0"/>
              <a:t>-</a:t>
            </a:r>
            <a:r>
              <a:rPr lang="en-US" b="1" dirty="0">
                <a:solidFill>
                  <a:srgbClr val="FFC000"/>
                </a:solidFill>
              </a:rPr>
              <a:t>Secure your site</a:t>
            </a:r>
            <a:r>
              <a:rPr lang="en-US" sz="1600" dirty="0"/>
              <a:t>: secure password (complex + different profiles depending on the users (do not give the right to administer to anyone!) + Limit repeated attempts (</a:t>
            </a:r>
            <a:r>
              <a:rPr lang="en-US" sz="1600" dirty="0" err="1"/>
              <a:t>eg</a:t>
            </a:r>
            <a:r>
              <a:rPr lang="en-US" sz="1600" dirty="0"/>
              <a:t> for WP: login lockdown)</a:t>
            </a:r>
          </a:p>
          <a:p>
            <a:pPr algn="ctr"/>
            <a:r>
              <a:rPr lang="en-US" sz="1600" dirty="0"/>
              <a:t>- </a:t>
            </a:r>
            <a:r>
              <a:rPr lang="en-US" b="1" dirty="0">
                <a:solidFill>
                  <a:srgbClr val="FFC000"/>
                </a:solidFill>
              </a:rPr>
              <a:t>Make backups </a:t>
            </a:r>
            <a:r>
              <a:rPr lang="en-US" sz="1600" dirty="0"/>
              <a:t>(example with WP: </a:t>
            </a:r>
            <a:r>
              <a:rPr lang="en-US" sz="1600" dirty="0" err="1"/>
              <a:t>UpdraftPlus</a:t>
            </a:r>
            <a:r>
              <a:rPr lang="en-US" sz="1600" dirty="0"/>
              <a:t>)</a:t>
            </a:r>
          </a:p>
          <a:p>
            <a:pPr algn="ctr"/>
            <a:r>
              <a:rPr lang="en-US" sz="1600" dirty="0"/>
              <a:t>- Caution with </a:t>
            </a:r>
            <a:r>
              <a:rPr lang="en-US" sz="1600" dirty="0" err="1"/>
              <a:t>tamplates</a:t>
            </a:r>
            <a:r>
              <a:rPr lang="en-US" sz="1600" dirty="0"/>
              <a:t> and plugins</a:t>
            </a:r>
          </a:p>
          <a:p>
            <a:pPr algn="ctr"/>
            <a:r>
              <a:rPr lang="en-US" sz="1600" dirty="0"/>
              <a:t>- Regular </a:t>
            </a:r>
            <a:r>
              <a:rPr lang="en-US" b="1" dirty="0"/>
              <a:t>update</a:t>
            </a:r>
            <a:r>
              <a:rPr lang="en-US" sz="1600" dirty="0"/>
              <a:t> of </a:t>
            </a:r>
            <a:r>
              <a:rPr lang="en-US" b="1" dirty="0" err="1">
                <a:solidFill>
                  <a:srgbClr val="FFC000"/>
                </a:solidFill>
              </a:rPr>
              <a:t>wordpress</a:t>
            </a:r>
            <a:r>
              <a:rPr lang="en-US" sz="1600" dirty="0"/>
              <a:t> (and </a:t>
            </a:r>
            <a:r>
              <a:rPr lang="en-US" b="1" dirty="0">
                <a:solidFill>
                  <a:srgbClr val="FFC000"/>
                </a:solidFill>
              </a:rPr>
              <a:t>plugins</a:t>
            </a:r>
            <a:r>
              <a:rPr lang="en-US" sz="1600" dirty="0"/>
              <a:t>)</a:t>
            </a:r>
          </a:p>
          <a:p>
            <a:pPr algn="ctr"/>
            <a:r>
              <a:rPr lang="en-US" sz="1600" dirty="0"/>
              <a:t>- Go to </a:t>
            </a:r>
            <a:r>
              <a:rPr lang="en-US" b="1" dirty="0">
                <a:solidFill>
                  <a:srgbClr val="FFC000"/>
                </a:solidFill>
              </a:rPr>
              <a:t>https</a:t>
            </a:r>
            <a:endParaRPr lang="en-US" sz="1600" b="1" dirty="0">
              <a:solidFill>
                <a:srgbClr val="FFC000"/>
              </a:solidFill>
            </a:endParaRPr>
          </a:p>
          <a:p>
            <a:pPr algn="ctr"/>
            <a:r>
              <a:rPr lang="en-US" sz="1600" dirty="0"/>
              <a:t>- Add an </a:t>
            </a:r>
            <a:r>
              <a:rPr lang="en-US" b="1" dirty="0">
                <a:solidFill>
                  <a:srgbClr val="FFC000"/>
                </a:solidFill>
              </a:rPr>
              <a:t>antispam for the blog </a:t>
            </a:r>
            <a:r>
              <a:rPr lang="en-US" sz="1600" dirty="0"/>
              <a:t>(ex for WP: Antispam Bee)</a:t>
            </a:r>
          </a:p>
          <a:p>
            <a:pPr algn="ctr"/>
            <a:r>
              <a:rPr lang="en-US" sz="1600" dirty="0"/>
              <a:t>- Add an </a:t>
            </a:r>
            <a:r>
              <a:rPr lang="en-US" b="1" dirty="0">
                <a:solidFill>
                  <a:srgbClr val="FFC000"/>
                </a:solidFill>
              </a:rPr>
              <a:t>antivirus</a:t>
            </a:r>
            <a:r>
              <a:rPr lang="en-US" sz="1600" dirty="0"/>
              <a:t> (</a:t>
            </a:r>
            <a:r>
              <a:rPr lang="en-US" sz="1600" dirty="0" err="1"/>
              <a:t>e.g</a:t>
            </a:r>
            <a:r>
              <a:rPr lang="en-US" sz="1600" dirty="0"/>
              <a:t> .: </a:t>
            </a:r>
            <a:r>
              <a:rPr lang="en-US" sz="1600" dirty="0" err="1"/>
              <a:t>wordfence</a:t>
            </a:r>
            <a:r>
              <a:rPr lang="en-US" sz="1600" dirty="0"/>
              <a:t>)</a:t>
            </a:r>
          </a:p>
          <a:p>
            <a:pPr algn="ctr"/>
            <a:endParaRPr lang="en-US" sz="1600" dirty="0"/>
          </a:p>
          <a:p>
            <a:pPr algn="ctr"/>
            <a:r>
              <a:rPr lang="en-US" sz="1600" dirty="0"/>
              <a:t>Note on viruses:</a:t>
            </a:r>
          </a:p>
          <a:p>
            <a:pPr algn="ctr"/>
            <a:r>
              <a:rPr lang="en-US" sz="1600" dirty="0" err="1"/>
              <a:t>blackhat</a:t>
            </a:r>
            <a:r>
              <a:rPr lang="en-US" sz="1600" dirty="0"/>
              <a:t> </a:t>
            </a:r>
            <a:r>
              <a:rPr lang="en-US" sz="1600" dirty="0" err="1"/>
              <a:t>seo</a:t>
            </a:r>
            <a:r>
              <a:rPr lang="en-US" sz="1600" dirty="0"/>
              <a:t>: the virus inserts hidden links in the site (to dubious websites whose credibility increases through these links) ... such links can be very bad for your own SEO</a:t>
            </a:r>
          </a:p>
          <a:p>
            <a:pPr algn="ctr"/>
            <a:r>
              <a:rPr lang="en-US" sz="1600" dirty="0"/>
              <a:t>Data theft: for example the personal data of your customers</a:t>
            </a:r>
          </a:p>
          <a:p>
            <a:pPr algn="ctr"/>
            <a:r>
              <a:rPr lang="en-US" sz="1600" dirty="0"/>
              <a:t>Ransom hackers demand ransom to restore access to your website</a:t>
            </a:r>
            <a:endParaRPr lang="fr-FR" sz="1600" dirty="0"/>
          </a:p>
        </p:txBody>
      </p:sp>
      <p:sp>
        <p:nvSpPr>
          <p:cNvPr id="8" name="Ellipse 7">
            <a:extLst>
              <a:ext uri="{FF2B5EF4-FFF2-40B4-BE49-F238E27FC236}">
                <a16:creationId xmlns:a16="http://schemas.microsoft.com/office/drawing/2014/main" id="{82B0F935-E24A-4A95-9FF3-A24DB428A725}"/>
              </a:ext>
            </a:extLst>
          </p:cNvPr>
          <p:cNvSpPr/>
          <p:nvPr/>
        </p:nvSpPr>
        <p:spPr>
          <a:xfrm>
            <a:off x="123852" y="46365"/>
            <a:ext cx="857250" cy="742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9" name="Rectangle 8"/>
          <p:cNvSpPr/>
          <p:nvPr/>
        </p:nvSpPr>
        <p:spPr>
          <a:xfrm>
            <a:off x="10200291" y="1"/>
            <a:ext cx="1991710" cy="268014"/>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4456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16153" y="1511005"/>
            <a:ext cx="9144000" cy="3170504"/>
          </a:xfrm>
        </p:spPr>
        <p:txBody>
          <a:bodyPr>
            <a:normAutofit/>
          </a:bodyPr>
          <a:lstStyle/>
          <a:p>
            <a:r>
              <a:rPr lang="fr-FR" sz="5400" dirty="0"/>
              <a:t>SEO</a:t>
            </a:r>
            <a:br>
              <a:rPr lang="fr-FR" sz="5400" dirty="0"/>
            </a:br>
            <a:br>
              <a:rPr lang="fr-FR" sz="5400" dirty="0"/>
            </a:br>
            <a:r>
              <a:rPr lang="en-US" sz="4000" dirty="0"/>
              <a:t>the art of getting a good ranking in the search engines</a:t>
            </a:r>
            <a:endParaRPr lang="fr-FR" sz="5400" dirty="0"/>
          </a:p>
        </p:txBody>
      </p:sp>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53</a:t>
            </a:fld>
            <a:endParaRPr lang="fr-FR"/>
          </a:p>
        </p:txBody>
      </p:sp>
      <p:sp>
        <p:nvSpPr>
          <p:cNvPr id="7" name="Rectangle 6"/>
          <p:cNvSpPr/>
          <p:nvPr/>
        </p:nvSpPr>
        <p:spPr>
          <a:xfrm>
            <a:off x="10200291" y="1"/>
            <a:ext cx="1991710" cy="268014"/>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
        <p:nvSpPr>
          <p:cNvPr id="8" name="Rectangle 7">
            <a:extLst>
              <a:ext uri="{FF2B5EF4-FFF2-40B4-BE49-F238E27FC236}">
                <a16:creationId xmlns:a16="http://schemas.microsoft.com/office/drawing/2014/main" id="{8F0DFDDD-4A75-422A-8BEF-5930714BDBEB}"/>
              </a:ext>
            </a:extLst>
          </p:cNvPr>
          <p:cNvSpPr/>
          <p:nvPr/>
        </p:nvSpPr>
        <p:spPr>
          <a:xfrm>
            <a:off x="-1" y="0"/>
            <a:ext cx="1639019" cy="684573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r>
              <a:rPr lang="fr-FR" dirty="0"/>
              <a:t>Introduction</a:t>
            </a:r>
          </a:p>
          <a:p>
            <a:pPr algn="ctr"/>
            <a:endParaRPr lang="fr-FR" dirty="0"/>
          </a:p>
          <a:p>
            <a:pPr algn="ctr"/>
            <a:endParaRPr lang="fr-FR" dirty="0"/>
          </a:p>
          <a:p>
            <a:pPr algn="ctr"/>
            <a:r>
              <a:rPr lang="fr-FR" dirty="0"/>
              <a:t>1 basics of web design</a:t>
            </a:r>
          </a:p>
          <a:p>
            <a:pPr algn="ctr"/>
            <a:endParaRPr lang="fr-FR" dirty="0"/>
          </a:p>
          <a:p>
            <a:pPr algn="ctr"/>
            <a:r>
              <a:rPr lang="fr-FR" b="1" dirty="0">
                <a:solidFill>
                  <a:srgbClr val="FFC000"/>
                </a:solidFill>
              </a:rPr>
              <a:t>2 SEO</a:t>
            </a:r>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4222618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414" y="112755"/>
            <a:ext cx="9274054" cy="734268"/>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Search engine </a:t>
            </a:r>
            <a:r>
              <a:rPr lang="fr-FR" dirty="0" err="1"/>
              <a:t>market</a:t>
            </a:r>
            <a:r>
              <a:rPr lang="fr-FR" dirty="0"/>
              <a:t> </a:t>
            </a:r>
            <a:r>
              <a:rPr lang="fr-FR" dirty="0" err="1"/>
              <a:t>share</a:t>
            </a:r>
            <a:r>
              <a:rPr lang="fr-FR" dirty="0"/>
              <a:t> </a:t>
            </a:r>
            <a:r>
              <a:rPr lang="fr-FR" dirty="0" err="1"/>
              <a:t>wordwide</a:t>
            </a:r>
            <a:r>
              <a:rPr lang="fr-FR" dirty="0"/>
              <a:t> </a:t>
            </a:r>
            <a:r>
              <a:rPr lang="fr-FR" sz="1200" dirty="0"/>
              <a:t>(https://netmarketshare.com)</a:t>
            </a:r>
          </a:p>
        </p:txBody>
      </p:sp>
      <p:sp>
        <p:nvSpPr>
          <p:cNvPr id="10" name="Rectangle 9"/>
          <p:cNvSpPr/>
          <p:nvPr/>
        </p:nvSpPr>
        <p:spPr>
          <a:xfrm>
            <a:off x="10200291" y="1"/>
            <a:ext cx="1991710" cy="268014"/>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grpSp>
        <p:nvGrpSpPr>
          <p:cNvPr id="11" name="Groupe 10"/>
          <p:cNvGrpSpPr/>
          <p:nvPr/>
        </p:nvGrpSpPr>
        <p:grpSpPr>
          <a:xfrm>
            <a:off x="199928" y="835572"/>
            <a:ext cx="10772872" cy="6022427"/>
            <a:chOff x="2370545" y="2333296"/>
            <a:chExt cx="10825193" cy="6063817"/>
          </a:xfrm>
        </p:grpSpPr>
        <p:pic>
          <p:nvPicPr>
            <p:cNvPr id="1026" name="Picture 2"/>
            <p:cNvPicPr>
              <a:picLocks noChangeAspect="1" noChangeArrowheads="1"/>
            </p:cNvPicPr>
            <p:nvPr/>
          </p:nvPicPr>
          <p:blipFill>
            <a:blip r:embed="rId2"/>
            <a:srcRect l="18050" t="29957" b="8836"/>
            <a:stretch>
              <a:fillRect/>
            </a:stretch>
          </p:blipFill>
          <p:spPr bwMode="auto">
            <a:xfrm>
              <a:off x="2370545" y="2333296"/>
              <a:ext cx="10825193" cy="6063817"/>
            </a:xfrm>
            <a:prstGeom prst="rect">
              <a:avLst/>
            </a:prstGeom>
            <a:noFill/>
            <a:ln w="9525">
              <a:noFill/>
              <a:miter lim="800000"/>
              <a:headEnd/>
              <a:tailEnd/>
            </a:ln>
            <a:effectLst/>
          </p:spPr>
        </p:pic>
        <p:sp>
          <p:nvSpPr>
            <p:cNvPr id="6" name="Ellipse 5"/>
            <p:cNvSpPr/>
            <p:nvPr/>
          </p:nvSpPr>
          <p:spPr>
            <a:xfrm>
              <a:off x="6960394" y="4217360"/>
              <a:ext cx="1578543" cy="654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p:cNvGrpSpPr/>
          <p:nvPr/>
        </p:nvGrpSpPr>
        <p:grpSpPr>
          <a:xfrm>
            <a:off x="725213" y="902191"/>
            <a:ext cx="9758855" cy="5687796"/>
            <a:chOff x="725213" y="902191"/>
            <a:chExt cx="9758855" cy="5687796"/>
          </a:xfrm>
        </p:grpSpPr>
        <p:pic>
          <p:nvPicPr>
            <p:cNvPr id="1027" name="Picture 3"/>
            <p:cNvPicPr>
              <a:picLocks noChangeAspect="1" noChangeArrowheads="1"/>
            </p:cNvPicPr>
            <p:nvPr/>
          </p:nvPicPr>
          <p:blipFill>
            <a:blip r:embed="rId3"/>
            <a:srcRect l="19019" t="29203" b="7866"/>
            <a:stretch>
              <a:fillRect/>
            </a:stretch>
          </p:blipFill>
          <p:spPr bwMode="auto">
            <a:xfrm>
              <a:off x="725213" y="902191"/>
              <a:ext cx="9758855" cy="5687796"/>
            </a:xfrm>
            <a:prstGeom prst="rect">
              <a:avLst/>
            </a:prstGeom>
            <a:noFill/>
            <a:ln w="9525">
              <a:noFill/>
              <a:miter lim="800000"/>
              <a:headEnd/>
              <a:tailEnd/>
            </a:ln>
            <a:effectLst/>
          </p:spPr>
        </p:pic>
        <p:sp>
          <p:nvSpPr>
            <p:cNvPr id="13" name="Ellipse 12"/>
            <p:cNvSpPr/>
            <p:nvPr/>
          </p:nvSpPr>
          <p:spPr>
            <a:xfrm>
              <a:off x="4776952" y="2822028"/>
              <a:ext cx="882869"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4849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
          <p:cNvSpPr>
            <a:spLocks noChangeArrowheads="1"/>
          </p:cNvSpPr>
          <p:nvPr/>
        </p:nvSpPr>
        <p:spPr bwMode="auto">
          <a:xfrm>
            <a:off x="1879601" y="5750240"/>
            <a:ext cx="9994900" cy="9970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fr-FR" sz="1600" dirty="0"/>
              <a:t>Where your customers come from ? Which customers do you want to attract? (try to search with Baidu)</a:t>
            </a:r>
            <a:endParaRPr lang="fr-FR" altLang="fr-FR" sz="1600" dirty="0"/>
          </a:p>
        </p:txBody>
      </p:sp>
      <p:pic>
        <p:nvPicPr>
          <p:cNvPr id="3" name="Image 2"/>
          <p:cNvPicPr>
            <a:picLocks noChangeAspect="1"/>
          </p:cNvPicPr>
          <p:nvPr/>
        </p:nvPicPr>
        <p:blipFill>
          <a:blip r:embed="rId2"/>
          <a:stretch>
            <a:fillRect/>
          </a:stretch>
        </p:blipFill>
        <p:spPr>
          <a:xfrm>
            <a:off x="2905056" y="108392"/>
            <a:ext cx="8137639" cy="1035177"/>
          </a:xfrm>
          <a:prstGeom prst="rect">
            <a:avLst/>
          </a:prstGeom>
        </p:spPr>
      </p:pic>
      <p:sp>
        <p:nvSpPr>
          <p:cNvPr id="5" name="ZoneTexte 4"/>
          <p:cNvSpPr txBox="1"/>
          <p:nvPr/>
        </p:nvSpPr>
        <p:spPr>
          <a:xfrm>
            <a:off x="1956876" y="441314"/>
            <a:ext cx="811504" cy="369332"/>
          </a:xfrm>
          <a:prstGeom prst="rect">
            <a:avLst/>
          </a:prstGeom>
          <a:noFill/>
        </p:spPr>
        <p:txBody>
          <a:bodyPr wrap="none" rtlCol="0">
            <a:spAutoFit/>
          </a:bodyPr>
          <a:lstStyle/>
          <a:p>
            <a:r>
              <a:rPr lang="fr-FR" dirty="0"/>
              <a:t>France</a:t>
            </a:r>
          </a:p>
        </p:txBody>
      </p:sp>
      <p:grpSp>
        <p:nvGrpSpPr>
          <p:cNvPr id="6" name="Groupe 5"/>
          <p:cNvGrpSpPr/>
          <p:nvPr/>
        </p:nvGrpSpPr>
        <p:grpSpPr>
          <a:xfrm>
            <a:off x="2905057" y="1155700"/>
            <a:ext cx="8137640" cy="4544310"/>
            <a:chOff x="2905057" y="1155700"/>
            <a:chExt cx="8137640" cy="4544310"/>
          </a:xfrm>
        </p:grpSpPr>
        <p:pic>
          <p:nvPicPr>
            <p:cNvPr id="4" name="Image 3"/>
            <p:cNvPicPr>
              <a:picLocks noChangeAspect="1"/>
            </p:cNvPicPr>
            <p:nvPr/>
          </p:nvPicPr>
          <p:blipFill>
            <a:blip r:embed="rId3"/>
            <a:stretch>
              <a:fillRect/>
            </a:stretch>
          </p:blipFill>
          <p:spPr>
            <a:xfrm>
              <a:off x="2905058" y="1193800"/>
              <a:ext cx="8137639" cy="4506210"/>
            </a:xfrm>
            <a:prstGeom prst="rect">
              <a:avLst/>
            </a:prstGeom>
          </p:spPr>
        </p:pic>
        <p:sp>
          <p:nvSpPr>
            <p:cNvPr id="2" name="Rectangle 1"/>
            <p:cNvSpPr/>
            <p:nvPr/>
          </p:nvSpPr>
          <p:spPr>
            <a:xfrm>
              <a:off x="2905057" y="1155700"/>
              <a:ext cx="8137639" cy="266700"/>
            </a:xfrm>
            <a:prstGeom prst="rect">
              <a:avLst/>
            </a:prstGeom>
            <a:solidFill>
              <a:schemeClr val="tx1"/>
            </a:solidFill>
            <a:ln>
              <a:solidFill>
                <a:schemeClr val="bg2">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rgbClr val="222A35"/>
                  </a:solidFill>
                </a:rPr>
                <a:t>Aux Etats Unis la compétition est à peine plus rude pour Google…</a:t>
              </a:r>
            </a:p>
          </p:txBody>
        </p:sp>
      </p:grpSp>
      <p:sp>
        <p:nvSpPr>
          <p:cNvPr id="7" name="ZoneTexte 6"/>
          <p:cNvSpPr txBox="1"/>
          <p:nvPr/>
        </p:nvSpPr>
        <p:spPr>
          <a:xfrm>
            <a:off x="2077967" y="1838425"/>
            <a:ext cx="569323" cy="369332"/>
          </a:xfrm>
          <a:prstGeom prst="rect">
            <a:avLst/>
          </a:prstGeom>
          <a:noFill/>
        </p:spPr>
        <p:txBody>
          <a:bodyPr wrap="none" rtlCol="0">
            <a:spAutoFit/>
          </a:bodyPr>
          <a:lstStyle/>
          <a:p>
            <a:r>
              <a:rPr lang="fr-FR" dirty="0"/>
              <a:t>USA</a:t>
            </a:r>
          </a:p>
        </p:txBody>
      </p:sp>
      <p:sp>
        <p:nvSpPr>
          <p:cNvPr id="8" name="ZoneTexte 7"/>
          <p:cNvSpPr txBox="1"/>
          <p:nvPr/>
        </p:nvSpPr>
        <p:spPr>
          <a:xfrm>
            <a:off x="1975343" y="3376539"/>
            <a:ext cx="774571" cy="369332"/>
          </a:xfrm>
          <a:prstGeom prst="rect">
            <a:avLst/>
          </a:prstGeom>
          <a:noFill/>
        </p:spPr>
        <p:txBody>
          <a:bodyPr wrap="none" rtlCol="0">
            <a:spAutoFit/>
          </a:bodyPr>
          <a:lstStyle/>
          <a:p>
            <a:r>
              <a:rPr lang="fr-FR" dirty="0" err="1"/>
              <a:t>Russia</a:t>
            </a:r>
            <a:endParaRPr lang="fr-FR" dirty="0"/>
          </a:p>
        </p:txBody>
      </p:sp>
      <p:sp>
        <p:nvSpPr>
          <p:cNvPr id="9" name="ZoneTexte 8"/>
          <p:cNvSpPr txBox="1"/>
          <p:nvPr/>
        </p:nvSpPr>
        <p:spPr>
          <a:xfrm>
            <a:off x="2004998" y="4947524"/>
            <a:ext cx="715260" cy="369332"/>
          </a:xfrm>
          <a:prstGeom prst="rect">
            <a:avLst/>
          </a:prstGeom>
          <a:noFill/>
        </p:spPr>
        <p:txBody>
          <a:bodyPr wrap="none" rtlCol="0">
            <a:spAutoFit/>
          </a:bodyPr>
          <a:lstStyle/>
          <a:p>
            <a:r>
              <a:rPr lang="fr-FR" dirty="0"/>
              <a:t>China</a:t>
            </a:r>
          </a:p>
        </p:txBody>
      </p:sp>
    </p:spTree>
    <p:extLst>
      <p:ext uri="{BB962C8B-B14F-4D97-AF65-F5344CB8AC3E}">
        <p14:creationId xmlns:p14="http://schemas.microsoft.com/office/powerpoint/2010/main" val="41845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56</a:t>
            </a:fld>
            <a:endParaRPr lang="fr-FR"/>
          </a:p>
        </p:txBody>
      </p:sp>
      <p:sp>
        <p:nvSpPr>
          <p:cNvPr id="7" name="ZoneTexte 6"/>
          <p:cNvSpPr txBox="1"/>
          <p:nvPr/>
        </p:nvSpPr>
        <p:spPr>
          <a:xfrm>
            <a:off x="1420463" y="551661"/>
            <a:ext cx="4300152" cy="461665"/>
          </a:xfrm>
          <a:prstGeom prst="rect">
            <a:avLst/>
          </a:prstGeom>
          <a:noFill/>
        </p:spPr>
        <p:txBody>
          <a:bodyPr wrap="none" rtlCol="0">
            <a:spAutoFit/>
          </a:bodyPr>
          <a:lstStyle/>
          <a:p>
            <a:r>
              <a:rPr lang="fr-FR" sz="2400" dirty="0"/>
              <a:t>SEO (search engine </a:t>
            </a:r>
            <a:r>
              <a:rPr lang="fr-FR" sz="2400" dirty="0" err="1"/>
              <a:t>optimization</a:t>
            </a:r>
            <a:r>
              <a:rPr lang="fr-FR" sz="2400" dirty="0"/>
              <a:t>)</a:t>
            </a:r>
          </a:p>
        </p:txBody>
      </p:sp>
      <p:sp>
        <p:nvSpPr>
          <p:cNvPr id="9" name="Rectangle 8"/>
          <p:cNvSpPr/>
          <p:nvPr/>
        </p:nvSpPr>
        <p:spPr>
          <a:xfrm>
            <a:off x="77864" y="1679509"/>
            <a:ext cx="6178557" cy="1384995"/>
          </a:xfrm>
          <a:prstGeom prst="rect">
            <a:avLst/>
          </a:prstGeom>
        </p:spPr>
        <p:txBody>
          <a:bodyPr wrap="square">
            <a:spAutoFit/>
          </a:bodyPr>
          <a:lstStyle/>
          <a:p>
            <a:pPr algn="ctr"/>
            <a:r>
              <a:rPr lang="en-US" i="1" dirty="0"/>
              <a:t>Search engine optimization (SEO) is the process of affecting the visibility of a website or a web page in a web search engine's unpaid results—often referred to as </a:t>
            </a:r>
            <a:r>
              <a:rPr lang="en-US" sz="2400" b="1" i="1" dirty="0"/>
              <a:t>"</a:t>
            </a:r>
            <a:r>
              <a:rPr lang="en-US" sz="2400" b="1" i="1" u="sng" dirty="0"/>
              <a:t>natural</a:t>
            </a:r>
            <a:r>
              <a:rPr lang="en-US" sz="2400" b="1" i="1" dirty="0"/>
              <a:t>", "</a:t>
            </a:r>
            <a:r>
              <a:rPr lang="en-US" sz="2400" b="1" i="1" u="sng" dirty="0"/>
              <a:t>organic</a:t>
            </a:r>
            <a:r>
              <a:rPr lang="en-US" sz="2400" b="1" i="1" dirty="0"/>
              <a:t>", or "</a:t>
            </a:r>
            <a:r>
              <a:rPr lang="en-US" sz="2400" b="1" i="1" u="sng" dirty="0"/>
              <a:t>earned</a:t>
            </a:r>
            <a:r>
              <a:rPr lang="en-US" sz="2400" b="1" i="1" dirty="0"/>
              <a:t>" results </a:t>
            </a:r>
            <a:endParaRPr lang="fr-FR" dirty="0"/>
          </a:p>
        </p:txBody>
      </p:sp>
      <p:sp>
        <p:nvSpPr>
          <p:cNvPr id="12" name="ZoneTexte 11"/>
          <p:cNvSpPr txBox="1"/>
          <p:nvPr/>
        </p:nvSpPr>
        <p:spPr>
          <a:xfrm>
            <a:off x="0" y="3644929"/>
            <a:ext cx="6362299" cy="646331"/>
          </a:xfrm>
          <a:prstGeom prst="rect">
            <a:avLst/>
          </a:prstGeom>
          <a:noFill/>
        </p:spPr>
        <p:txBody>
          <a:bodyPr wrap="square" rtlCol="0">
            <a:spAutoFit/>
          </a:bodyPr>
          <a:lstStyle/>
          <a:p>
            <a:pPr algn="ctr"/>
            <a:r>
              <a:rPr lang="fr-FR" dirty="0"/>
              <a:t>SEO </a:t>
            </a:r>
            <a:r>
              <a:rPr lang="fr-FR" dirty="0" err="1"/>
              <a:t>is</a:t>
            </a:r>
            <a:r>
              <a:rPr lang="fr-FR" dirty="0"/>
              <a:t> a part of SEM (</a:t>
            </a:r>
            <a:r>
              <a:rPr lang="fr-FR" dirty="0" err="1"/>
              <a:t>seach</a:t>
            </a:r>
            <a:r>
              <a:rPr lang="fr-FR" dirty="0"/>
              <a:t> </a:t>
            </a:r>
            <a:r>
              <a:rPr lang="fr-FR" dirty="0" err="1"/>
              <a:t>engine</a:t>
            </a:r>
            <a:r>
              <a:rPr lang="fr-FR" dirty="0"/>
              <a:t> marketing, </a:t>
            </a:r>
            <a:r>
              <a:rPr lang="fr-FR" dirty="0" err="1"/>
              <a:t>wich</a:t>
            </a:r>
            <a:r>
              <a:rPr lang="fr-FR" dirty="0"/>
              <a:t> </a:t>
            </a:r>
            <a:r>
              <a:rPr lang="fr-FR" dirty="0" err="1"/>
              <a:t>include</a:t>
            </a:r>
            <a:r>
              <a:rPr lang="fr-FR" dirty="0"/>
              <a:t> SEO and SEA)</a:t>
            </a:r>
          </a:p>
        </p:txBody>
      </p:sp>
      <p:pic>
        <p:nvPicPr>
          <p:cNvPr id="2" name="Image 1"/>
          <p:cNvPicPr>
            <a:picLocks noChangeAspect="1"/>
          </p:cNvPicPr>
          <p:nvPr/>
        </p:nvPicPr>
        <p:blipFill>
          <a:blip r:embed="rId2"/>
          <a:stretch>
            <a:fillRect/>
          </a:stretch>
        </p:blipFill>
        <p:spPr>
          <a:xfrm>
            <a:off x="8669198" y="0"/>
            <a:ext cx="3336758" cy="3806495"/>
          </a:xfrm>
          <a:prstGeom prst="rect">
            <a:avLst/>
          </a:prstGeom>
        </p:spPr>
      </p:pic>
      <p:pic>
        <p:nvPicPr>
          <p:cNvPr id="3" name="Image 2"/>
          <p:cNvPicPr>
            <a:picLocks noChangeAspect="1"/>
          </p:cNvPicPr>
          <p:nvPr/>
        </p:nvPicPr>
        <p:blipFill>
          <a:blip r:embed="rId3"/>
          <a:stretch>
            <a:fillRect/>
          </a:stretch>
        </p:blipFill>
        <p:spPr>
          <a:xfrm>
            <a:off x="8669198" y="3741834"/>
            <a:ext cx="3336758" cy="3457565"/>
          </a:xfrm>
          <a:prstGeom prst="rect">
            <a:avLst/>
          </a:prstGeom>
        </p:spPr>
      </p:pic>
      <p:sp>
        <p:nvSpPr>
          <p:cNvPr id="8" name="ZoneTexte 7"/>
          <p:cNvSpPr txBox="1"/>
          <p:nvPr/>
        </p:nvSpPr>
        <p:spPr>
          <a:xfrm>
            <a:off x="7998594" y="1299411"/>
            <a:ext cx="533223" cy="369332"/>
          </a:xfrm>
          <a:prstGeom prst="rect">
            <a:avLst/>
          </a:prstGeom>
          <a:noFill/>
        </p:spPr>
        <p:txBody>
          <a:bodyPr wrap="none" rtlCol="0">
            <a:spAutoFit/>
          </a:bodyPr>
          <a:lstStyle/>
          <a:p>
            <a:r>
              <a:rPr lang="fr-FR" dirty="0"/>
              <a:t>SEA</a:t>
            </a:r>
          </a:p>
        </p:txBody>
      </p:sp>
      <p:sp>
        <p:nvSpPr>
          <p:cNvPr id="13" name="ZoneTexte 12"/>
          <p:cNvSpPr txBox="1"/>
          <p:nvPr/>
        </p:nvSpPr>
        <p:spPr>
          <a:xfrm>
            <a:off x="7878076" y="5291306"/>
            <a:ext cx="551369" cy="369332"/>
          </a:xfrm>
          <a:prstGeom prst="rect">
            <a:avLst/>
          </a:prstGeom>
          <a:noFill/>
        </p:spPr>
        <p:txBody>
          <a:bodyPr wrap="none" rtlCol="0">
            <a:spAutoFit/>
          </a:bodyPr>
          <a:lstStyle/>
          <a:p>
            <a:r>
              <a:rPr lang="fr-FR" dirty="0"/>
              <a:t>SEO</a:t>
            </a:r>
          </a:p>
        </p:txBody>
      </p:sp>
      <p:sp>
        <p:nvSpPr>
          <p:cNvPr id="10" name="ZoneTexte 9"/>
          <p:cNvSpPr txBox="1"/>
          <p:nvPr/>
        </p:nvSpPr>
        <p:spPr>
          <a:xfrm>
            <a:off x="6917236" y="2510528"/>
            <a:ext cx="1921680" cy="646331"/>
          </a:xfrm>
          <a:prstGeom prst="rect">
            <a:avLst/>
          </a:prstGeom>
          <a:noFill/>
        </p:spPr>
        <p:txBody>
          <a:bodyPr wrap="none" rtlCol="0">
            <a:spAutoFit/>
          </a:bodyPr>
          <a:lstStyle/>
          <a:p>
            <a:r>
              <a:rPr lang="fr-FR" dirty="0"/>
              <a:t>Google </a:t>
            </a:r>
            <a:r>
              <a:rPr lang="fr-FR" dirty="0" err="1"/>
              <a:t>maps</a:t>
            </a:r>
            <a:endParaRPr lang="fr-FR" dirty="0"/>
          </a:p>
          <a:p>
            <a:r>
              <a:rPr lang="fr-FR" dirty="0"/>
              <a:t>local informations</a:t>
            </a:r>
          </a:p>
        </p:txBody>
      </p:sp>
      <p:cxnSp>
        <p:nvCxnSpPr>
          <p:cNvPr id="15" name="Connecteur droit 14"/>
          <p:cNvCxnSpPr/>
          <p:nvPr/>
        </p:nvCxnSpPr>
        <p:spPr>
          <a:xfrm>
            <a:off x="6679934" y="0"/>
            <a:ext cx="0" cy="65451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52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57</a:t>
            </a:fld>
            <a:endParaRPr lang="fr-FR"/>
          </a:p>
        </p:txBody>
      </p:sp>
      <p:pic>
        <p:nvPicPr>
          <p:cNvPr id="7" name="Image 6"/>
          <p:cNvPicPr>
            <a:picLocks noChangeAspect="1"/>
          </p:cNvPicPr>
          <p:nvPr/>
        </p:nvPicPr>
        <p:blipFill>
          <a:blip r:embed="rId2"/>
          <a:stretch>
            <a:fillRect/>
          </a:stretch>
        </p:blipFill>
        <p:spPr>
          <a:xfrm>
            <a:off x="7557436" y="-12264"/>
            <a:ext cx="4634564" cy="6858000"/>
          </a:xfrm>
          <a:prstGeom prst="rect">
            <a:avLst/>
          </a:prstGeom>
        </p:spPr>
      </p:pic>
    </p:spTree>
    <p:extLst>
      <p:ext uri="{BB962C8B-B14F-4D97-AF65-F5344CB8AC3E}">
        <p14:creationId xmlns:p14="http://schemas.microsoft.com/office/powerpoint/2010/main" val="3887380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58</a:t>
            </a:fld>
            <a:endParaRPr lang="fr-FR"/>
          </a:p>
        </p:txBody>
      </p:sp>
      <p:sp>
        <p:nvSpPr>
          <p:cNvPr id="8" name="ZoneTexte 7"/>
          <p:cNvSpPr txBox="1"/>
          <p:nvPr/>
        </p:nvSpPr>
        <p:spPr>
          <a:xfrm>
            <a:off x="263975" y="2404534"/>
            <a:ext cx="2716385" cy="707886"/>
          </a:xfrm>
          <a:prstGeom prst="rect">
            <a:avLst/>
          </a:prstGeom>
          <a:noFill/>
        </p:spPr>
        <p:txBody>
          <a:bodyPr wrap="none" rtlCol="0">
            <a:spAutoFit/>
          </a:bodyPr>
          <a:lstStyle/>
          <a:p>
            <a:pPr algn="ctr"/>
            <a:r>
              <a:rPr lang="fr-FR" sz="2400" dirty="0"/>
              <a:t>SERP</a:t>
            </a:r>
          </a:p>
          <a:p>
            <a:r>
              <a:rPr lang="fr-FR" sz="1600" dirty="0"/>
              <a:t>(search engine </a:t>
            </a:r>
            <a:r>
              <a:rPr lang="fr-FR" sz="1600" dirty="0" err="1"/>
              <a:t>response</a:t>
            </a:r>
            <a:r>
              <a:rPr lang="fr-FR" sz="1600" dirty="0"/>
              <a:t> page)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241" y="-12264"/>
            <a:ext cx="8898759" cy="6858000"/>
          </a:xfrm>
          <a:prstGeom prst="rect">
            <a:avLst/>
          </a:prstGeom>
        </p:spPr>
      </p:pic>
      <p:sp>
        <p:nvSpPr>
          <p:cNvPr id="12" name="Ellipse 11"/>
          <p:cNvSpPr/>
          <p:nvPr/>
        </p:nvSpPr>
        <p:spPr>
          <a:xfrm>
            <a:off x="4492978" y="1478844"/>
            <a:ext cx="406400" cy="40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4481689" y="2908184"/>
            <a:ext cx="406400" cy="40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492978" y="4233333"/>
            <a:ext cx="406400" cy="40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p:cNvCxnSpPr/>
          <p:nvPr/>
        </p:nvCxnSpPr>
        <p:spPr>
          <a:xfrm flipH="1">
            <a:off x="1817511" y="1885244"/>
            <a:ext cx="2675467" cy="2641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13" idx="3"/>
          </p:cNvCxnSpPr>
          <p:nvPr/>
        </p:nvCxnSpPr>
        <p:spPr>
          <a:xfrm flipH="1">
            <a:off x="1896533" y="3255068"/>
            <a:ext cx="2644672" cy="1384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1919111" y="4436533"/>
            <a:ext cx="2562578" cy="338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71607" y="4550562"/>
            <a:ext cx="2983637" cy="923330"/>
          </a:xfrm>
          <a:prstGeom prst="rect">
            <a:avLst/>
          </a:prstGeom>
          <a:noFill/>
        </p:spPr>
        <p:txBody>
          <a:bodyPr wrap="none" rtlCol="0">
            <a:spAutoFit/>
          </a:bodyPr>
          <a:lstStyle/>
          <a:p>
            <a:pPr algn="ctr"/>
            <a:r>
              <a:rPr lang="fr-FR" dirty="0"/>
              <a:t>SEA: </a:t>
            </a:r>
          </a:p>
          <a:p>
            <a:pPr algn="ctr"/>
            <a:r>
              <a:rPr lang="fr-FR" dirty="0"/>
              <a:t>search engine </a:t>
            </a:r>
            <a:r>
              <a:rPr lang="fr-FR" dirty="0" err="1"/>
              <a:t>adverstisement</a:t>
            </a:r>
            <a:endParaRPr lang="fr-FR" dirty="0"/>
          </a:p>
          <a:p>
            <a:pPr algn="ctr"/>
            <a:r>
              <a:rPr lang="fr-FR" dirty="0"/>
              <a:t>(</a:t>
            </a:r>
            <a:r>
              <a:rPr lang="fr-FR" dirty="0" err="1"/>
              <a:t>usually</a:t>
            </a:r>
            <a:r>
              <a:rPr lang="fr-FR" dirty="0"/>
              <a:t> 3 or 4 links /page)</a:t>
            </a:r>
          </a:p>
        </p:txBody>
      </p:sp>
    </p:spTree>
    <p:extLst>
      <p:ext uri="{BB962C8B-B14F-4D97-AF65-F5344CB8AC3E}">
        <p14:creationId xmlns:p14="http://schemas.microsoft.com/office/powerpoint/2010/main" val="135018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59</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413" y="-12264"/>
            <a:ext cx="5983587" cy="6858000"/>
          </a:xfrm>
          <a:prstGeom prst="rect">
            <a:avLst/>
          </a:prstGeom>
        </p:spPr>
      </p:pic>
      <p:sp>
        <p:nvSpPr>
          <p:cNvPr id="11" name="Ellipse 10"/>
          <p:cNvSpPr/>
          <p:nvPr/>
        </p:nvSpPr>
        <p:spPr>
          <a:xfrm>
            <a:off x="6570133" y="4165600"/>
            <a:ext cx="4459111" cy="30028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a:stCxn id="11" idx="2"/>
          </p:cNvCxnSpPr>
          <p:nvPr/>
        </p:nvCxnSpPr>
        <p:spPr>
          <a:xfrm flipH="1">
            <a:off x="4515556" y="5667022"/>
            <a:ext cx="20545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070712" y="5507896"/>
            <a:ext cx="2336665" cy="646331"/>
          </a:xfrm>
          <a:prstGeom prst="rect">
            <a:avLst/>
          </a:prstGeom>
          <a:noFill/>
        </p:spPr>
        <p:txBody>
          <a:bodyPr wrap="none" rtlCol="0">
            <a:spAutoFit/>
          </a:bodyPr>
          <a:lstStyle/>
          <a:p>
            <a:pPr algn="ctr"/>
            <a:r>
              <a:rPr lang="fr-FR" dirty="0"/>
              <a:t>SEO</a:t>
            </a:r>
          </a:p>
          <a:p>
            <a:r>
              <a:rPr lang="fr-FR" dirty="0"/>
              <a:t> (</a:t>
            </a:r>
            <a:r>
              <a:rPr lang="fr-FR" dirty="0" err="1"/>
              <a:t>usually</a:t>
            </a:r>
            <a:r>
              <a:rPr lang="fr-FR" dirty="0"/>
              <a:t> 10 links/page)</a:t>
            </a:r>
          </a:p>
        </p:txBody>
      </p:sp>
      <p:sp>
        <p:nvSpPr>
          <p:cNvPr id="15" name="Ellipse 14"/>
          <p:cNvSpPr/>
          <p:nvPr/>
        </p:nvSpPr>
        <p:spPr>
          <a:xfrm>
            <a:off x="6745111" y="-79974"/>
            <a:ext cx="4459111" cy="4245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p:cNvCxnSpPr/>
          <p:nvPr/>
        </p:nvCxnSpPr>
        <p:spPr>
          <a:xfrm flipH="1">
            <a:off x="4690534" y="2048933"/>
            <a:ext cx="20545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689204" y="1878518"/>
            <a:ext cx="3491019" cy="646331"/>
          </a:xfrm>
          <a:prstGeom prst="rect">
            <a:avLst/>
          </a:prstGeom>
          <a:noFill/>
        </p:spPr>
        <p:txBody>
          <a:bodyPr wrap="none" rtlCol="0">
            <a:spAutoFit/>
          </a:bodyPr>
          <a:lstStyle/>
          <a:p>
            <a:pPr algn="ctr"/>
            <a:r>
              <a:rPr lang="fr-FR" dirty="0"/>
              <a:t>Google </a:t>
            </a:r>
            <a:r>
              <a:rPr lang="fr-FR" dirty="0" err="1"/>
              <a:t>maps</a:t>
            </a:r>
            <a:r>
              <a:rPr lang="fr-FR" dirty="0"/>
              <a:t> + Google </a:t>
            </a:r>
            <a:r>
              <a:rPr lang="fr-FR" dirty="0" err="1"/>
              <a:t>my</a:t>
            </a:r>
            <a:r>
              <a:rPr lang="fr-FR" dirty="0"/>
              <a:t> business</a:t>
            </a:r>
          </a:p>
          <a:p>
            <a:pPr algn="ctr"/>
            <a:r>
              <a:rPr lang="fr-FR" dirty="0"/>
              <a:t>Local information</a:t>
            </a:r>
          </a:p>
        </p:txBody>
      </p:sp>
    </p:spTree>
    <p:extLst>
      <p:ext uri="{BB962C8B-B14F-4D97-AF65-F5344CB8AC3E}">
        <p14:creationId xmlns:p14="http://schemas.microsoft.com/office/powerpoint/2010/main" val="116798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8F2BB7-7B3A-470D-AECD-A7AA288DA752}"/>
              </a:ext>
            </a:extLst>
          </p:cNvPr>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a:extLst>
              <a:ext uri="{FF2B5EF4-FFF2-40B4-BE49-F238E27FC236}">
                <a16:creationId xmlns:a16="http://schemas.microsoft.com/office/drawing/2014/main" id="{D2830544-558B-4DB5-801D-696BE40F6C3E}"/>
              </a:ext>
            </a:extLst>
          </p:cNvPr>
          <p:cNvSpPr>
            <a:spLocks noGrp="1"/>
          </p:cNvSpPr>
          <p:nvPr>
            <p:ph type="sldNum" sz="quarter" idx="12"/>
          </p:nvPr>
        </p:nvSpPr>
        <p:spPr/>
        <p:txBody>
          <a:bodyPr/>
          <a:lstStyle/>
          <a:p>
            <a:fld id="{36DC4D30-C1AE-4A1B-9D74-9A68EC4908F8}" type="slidenum">
              <a:rPr lang="fr-FR" smtClean="0"/>
              <a:pPr/>
              <a:t>6</a:t>
            </a:fld>
            <a:endParaRPr lang="fr-FR" dirty="0"/>
          </a:p>
        </p:txBody>
      </p:sp>
      <p:sp>
        <p:nvSpPr>
          <p:cNvPr id="4" name="Espace réservé du pied de page 3">
            <a:extLst>
              <a:ext uri="{FF2B5EF4-FFF2-40B4-BE49-F238E27FC236}">
                <a16:creationId xmlns:a16="http://schemas.microsoft.com/office/drawing/2014/main" id="{851BECA1-B5FE-49BD-87E6-85579E906303}"/>
              </a:ext>
            </a:extLst>
          </p:cNvPr>
          <p:cNvSpPr>
            <a:spLocks noGrp="1"/>
          </p:cNvSpPr>
          <p:nvPr>
            <p:ph type="ftr" sz="quarter" idx="11"/>
          </p:nvPr>
        </p:nvSpPr>
        <p:spPr/>
        <p:txBody>
          <a:bodyPr/>
          <a:lstStyle/>
          <a:p>
            <a:r>
              <a:rPr lang="fr-FR"/>
              <a:t>Jj Cariou - Digital marketing</a:t>
            </a:r>
            <a:endParaRPr lang="fr-FR" dirty="0"/>
          </a:p>
        </p:txBody>
      </p:sp>
      <p:sp>
        <p:nvSpPr>
          <p:cNvPr id="6" name="ZoneTexte 5">
            <a:extLst>
              <a:ext uri="{FF2B5EF4-FFF2-40B4-BE49-F238E27FC236}">
                <a16:creationId xmlns:a16="http://schemas.microsoft.com/office/drawing/2014/main" id="{41DF510D-25BC-4E65-AE19-9FBDC09D7620}"/>
              </a:ext>
            </a:extLst>
          </p:cNvPr>
          <p:cNvSpPr txBox="1"/>
          <p:nvPr/>
        </p:nvSpPr>
        <p:spPr>
          <a:xfrm>
            <a:off x="439947" y="1552755"/>
            <a:ext cx="2730427" cy="646331"/>
          </a:xfrm>
          <a:prstGeom prst="rect">
            <a:avLst/>
          </a:prstGeom>
          <a:noFill/>
        </p:spPr>
        <p:txBody>
          <a:bodyPr wrap="none" rtlCol="0">
            <a:spAutoFit/>
          </a:bodyPr>
          <a:lstStyle/>
          <a:p>
            <a:r>
              <a:rPr lang="fr-FR" dirty="0"/>
              <a:t>This post (</a:t>
            </a:r>
            <a:r>
              <a:rPr lang="fr-FR" dirty="0" err="1"/>
              <a:t>from</a:t>
            </a:r>
            <a:r>
              <a:rPr lang="fr-FR" dirty="0"/>
              <a:t> Air France):</a:t>
            </a:r>
          </a:p>
          <a:p>
            <a:r>
              <a:rPr lang="fr-FR" dirty="0"/>
              <a:t>Inbound ou </a:t>
            </a:r>
            <a:r>
              <a:rPr lang="fr-FR" dirty="0" err="1"/>
              <a:t>outbound</a:t>
            </a:r>
            <a:r>
              <a:rPr lang="fr-FR" dirty="0"/>
              <a:t> ?</a:t>
            </a:r>
          </a:p>
        </p:txBody>
      </p:sp>
      <p:pic>
        <p:nvPicPr>
          <p:cNvPr id="7" name="Image 6">
            <a:extLst>
              <a:ext uri="{FF2B5EF4-FFF2-40B4-BE49-F238E27FC236}">
                <a16:creationId xmlns:a16="http://schemas.microsoft.com/office/drawing/2014/main" id="{DB29416B-C521-46AA-9AC3-BCE21874891A}"/>
              </a:ext>
            </a:extLst>
          </p:cNvPr>
          <p:cNvPicPr>
            <a:picLocks noChangeAspect="1"/>
          </p:cNvPicPr>
          <p:nvPr/>
        </p:nvPicPr>
        <p:blipFill>
          <a:blip r:embed="rId2"/>
          <a:stretch>
            <a:fillRect/>
          </a:stretch>
        </p:blipFill>
        <p:spPr>
          <a:xfrm>
            <a:off x="3631660" y="0"/>
            <a:ext cx="8560340" cy="6858000"/>
          </a:xfrm>
          <a:prstGeom prst="rect">
            <a:avLst/>
          </a:prstGeom>
        </p:spPr>
      </p:pic>
    </p:spTree>
    <p:extLst>
      <p:ext uri="{BB962C8B-B14F-4D97-AF65-F5344CB8AC3E}">
        <p14:creationId xmlns:p14="http://schemas.microsoft.com/office/powerpoint/2010/main" val="1878400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60</a:t>
            </a:fld>
            <a:endParaRPr lang="fr-FR"/>
          </a:p>
        </p:txBody>
      </p:sp>
      <p:pic>
        <p:nvPicPr>
          <p:cNvPr id="7" name="Image 6"/>
          <p:cNvPicPr>
            <a:picLocks noChangeAspect="1"/>
          </p:cNvPicPr>
          <p:nvPr/>
        </p:nvPicPr>
        <p:blipFill>
          <a:blip r:embed="rId2"/>
          <a:stretch>
            <a:fillRect/>
          </a:stretch>
        </p:blipFill>
        <p:spPr>
          <a:xfrm>
            <a:off x="0" y="13278"/>
            <a:ext cx="9813219" cy="6880351"/>
          </a:xfrm>
          <a:prstGeom prst="rect">
            <a:avLst/>
          </a:prstGeom>
        </p:spPr>
      </p:pic>
      <p:sp>
        <p:nvSpPr>
          <p:cNvPr id="8" name="Ellipse 7"/>
          <p:cNvSpPr/>
          <p:nvPr/>
        </p:nvSpPr>
        <p:spPr>
          <a:xfrm>
            <a:off x="6276622" y="2348089"/>
            <a:ext cx="3217334" cy="1941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276622" y="4289778"/>
            <a:ext cx="3217334" cy="2235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0430934" y="3084121"/>
            <a:ext cx="1765227" cy="369332"/>
          </a:xfrm>
          <a:prstGeom prst="rect">
            <a:avLst/>
          </a:prstGeom>
          <a:noFill/>
        </p:spPr>
        <p:txBody>
          <a:bodyPr wrap="none" rtlCol="0">
            <a:spAutoFit/>
          </a:bodyPr>
          <a:lstStyle/>
          <a:p>
            <a:r>
              <a:rPr lang="fr-FR" dirty="0"/>
              <a:t>Google shopping</a:t>
            </a:r>
          </a:p>
        </p:txBody>
      </p:sp>
      <p:sp>
        <p:nvSpPr>
          <p:cNvPr id="11" name="Rectangle 10"/>
          <p:cNvSpPr/>
          <p:nvPr/>
        </p:nvSpPr>
        <p:spPr>
          <a:xfrm>
            <a:off x="10147338" y="5222712"/>
            <a:ext cx="2044662" cy="369332"/>
          </a:xfrm>
          <a:prstGeom prst="rect">
            <a:avLst/>
          </a:prstGeom>
        </p:spPr>
        <p:txBody>
          <a:bodyPr wrap="none">
            <a:spAutoFit/>
          </a:bodyPr>
          <a:lstStyle/>
          <a:p>
            <a:r>
              <a:rPr lang="fr-FR" dirty="0"/>
              <a:t>Google </a:t>
            </a:r>
            <a:r>
              <a:rPr lang="fr-FR" dirty="0" err="1"/>
              <a:t>my</a:t>
            </a:r>
            <a:r>
              <a:rPr lang="fr-FR" dirty="0"/>
              <a:t> business</a:t>
            </a:r>
          </a:p>
        </p:txBody>
      </p:sp>
      <p:cxnSp>
        <p:nvCxnSpPr>
          <p:cNvPr id="15" name="Connecteur droit avec flèche 14"/>
          <p:cNvCxnSpPr/>
          <p:nvPr/>
        </p:nvCxnSpPr>
        <p:spPr>
          <a:xfrm>
            <a:off x="9493956" y="3318933"/>
            <a:ext cx="8353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endCxn id="11" idx="1"/>
          </p:cNvCxnSpPr>
          <p:nvPr/>
        </p:nvCxnSpPr>
        <p:spPr>
          <a:xfrm>
            <a:off x="9493956" y="5407378"/>
            <a:ext cx="65338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76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61</a:t>
            </a:fld>
            <a:endParaRPr lang="fr-FR"/>
          </a:p>
        </p:txBody>
      </p:sp>
      <p:sp>
        <p:nvSpPr>
          <p:cNvPr id="8" name="ZoneTexte 7"/>
          <p:cNvSpPr txBox="1"/>
          <p:nvPr/>
        </p:nvSpPr>
        <p:spPr>
          <a:xfrm>
            <a:off x="10250311" y="3002845"/>
            <a:ext cx="1813382" cy="646331"/>
          </a:xfrm>
          <a:prstGeom prst="rect">
            <a:avLst/>
          </a:prstGeom>
          <a:noFill/>
        </p:spPr>
        <p:txBody>
          <a:bodyPr wrap="none" rtlCol="0">
            <a:spAutoFit/>
          </a:bodyPr>
          <a:lstStyle/>
          <a:p>
            <a:pPr algn="ctr"/>
            <a:r>
              <a:rPr lang="fr-FR" dirty="0"/>
              <a:t>Google </a:t>
            </a:r>
          </a:p>
          <a:p>
            <a:r>
              <a:rPr lang="fr-FR" dirty="0" err="1"/>
              <a:t>Knowledge</a:t>
            </a:r>
            <a:r>
              <a:rPr lang="fr-FR" dirty="0"/>
              <a:t> graph</a:t>
            </a:r>
          </a:p>
        </p:txBody>
      </p:sp>
      <p:pic>
        <p:nvPicPr>
          <p:cNvPr id="2" name="Image 1"/>
          <p:cNvPicPr>
            <a:picLocks noChangeAspect="1"/>
          </p:cNvPicPr>
          <p:nvPr/>
        </p:nvPicPr>
        <p:blipFill>
          <a:blip r:embed="rId2"/>
          <a:stretch>
            <a:fillRect/>
          </a:stretch>
        </p:blipFill>
        <p:spPr>
          <a:xfrm>
            <a:off x="0" y="0"/>
            <a:ext cx="9311083" cy="6858000"/>
          </a:xfrm>
          <a:prstGeom prst="rect">
            <a:avLst/>
          </a:prstGeom>
        </p:spPr>
      </p:pic>
    </p:spTree>
    <p:extLst>
      <p:ext uri="{BB962C8B-B14F-4D97-AF65-F5344CB8AC3E}">
        <p14:creationId xmlns:p14="http://schemas.microsoft.com/office/powerpoint/2010/main" val="4133512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62</a:t>
            </a:fld>
            <a:endParaRPr lang="fr-FR"/>
          </a:p>
        </p:txBody>
      </p:sp>
      <p:sp>
        <p:nvSpPr>
          <p:cNvPr id="9" name="ZoneTexte 8"/>
          <p:cNvSpPr txBox="1"/>
          <p:nvPr/>
        </p:nvSpPr>
        <p:spPr>
          <a:xfrm>
            <a:off x="587141" y="2336800"/>
            <a:ext cx="1393330" cy="369332"/>
          </a:xfrm>
          <a:prstGeom prst="rect">
            <a:avLst/>
          </a:prstGeom>
          <a:noFill/>
        </p:spPr>
        <p:txBody>
          <a:bodyPr wrap="none" rtlCol="0">
            <a:spAutoFit/>
          </a:bodyPr>
          <a:lstStyle/>
          <a:p>
            <a:r>
              <a:rPr lang="fr-FR" dirty="0"/>
              <a:t>Google news</a:t>
            </a:r>
          </a:p>
        </p:txBody>
      </p:sp>
      <p:pic>
        <p:nvPicPr>
          <p:cNvPr id="2" name="Image 1"/>
          <p:cNvPicPr>
            <a:picLocks noChangeAspect="1"/>
          </p:cNvPicPr>
          <p:nvPr/>
        </p:nvPicPr>
        <p:blipFill>
          <a:blip r:embed="rId2"/>
          <a:stretch>
            <a:fillRect/>
          </a:stretch>
        </p:blipFill>
        <p:spPr>
          <a:xfrm>
            <a:off x="2675823" y="0"/>
            <a:ext cx="9516177" cy="6739996"/>
          </a:xfrm>
          <a:prstGeom prst="rect">
            <a:avLst/>
          </a:prstGeom>
        </p:spPr>
      </p:pic>
    </p:spTree>
    <p:extLst>
      <p:ext uri="{BB962C8B-B14F-4D97-AF65-F5344CB8AC3E}">
        <p14:creationId xmlns:p14="http://schemas.microsoft.com/office/powerpoint/2010/main" val="1226668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63</a:t>
            </a:fld>
            <a:endParaRPr lang="fr-FR"/>
          </a:p>
        </p:txBody>
      </p:sp>
      <p:pic>
        <p:nvPicPr>
          <p:cNvPr id="7" name="Image 6"/>
          <p:cNvPicPr>
            <a:picLocks noChangeAspect="1"/>
          </p:cNvPicPr>
          <p:nvPr/>
        </p:nvPicPr>
        <p:blipFill>
          <a:blip r:embed="rId2"/>
          <a:stretch>
            <a:fillRect/>
          </a:stretch>
        </p:blipFill>
        <p:spPr>
          <a:xfrm>
            <a:off x="6905204" y="0"/>
            <a:ext cx="5286796" cy="6921323"/>
          </a:xfrm>
          <a:prstGeom prst="rect">
            <a:avLst/>
          </a:prstGeom>
        </p:spPr>
      </p:pic>
      <p:sp>
        <p:nvSpPr>
          <p:cNvPr id="8" name="Rectangle 7"/>
          <p:cNvSpPr/>
          <p:nvPr/>
        </p:nvSpPr>
        <p:spPr>
          <a:xfrm>
            <a:off x="587141" y="4265557"/>
            <a:ext cx="6096000" cy="923330"/>
          </a:xfrm>
          <a:prstGeom prst="rect">
            <a:avLst/>
          </a:prstGeom>
        </p:spPr>
        <p:txBody>
          <a:bodyPr>
            <a:spAutoFit/>
          </a:bodyPr>
          <a:lstStyle/>
          <a:p>
            <a:r>
              <a:rPr lang="en-US" dirty="0"/>
              <a:t>How to develop a good SEO ?</a:t>
            </a:r>
          </a:p>
          <a:p>
            <a:endParaRPr lang="en-US" dirty="0"/>
          </a:p>
          <a:p>
            <a:r>
              <a:rPr lang="en-US" dirty="0"/>
              <a:t>How to get a good ranking in SERP?</a:t>
            </a:r>
            <a:endParaRPr lang="fr-FR" dirty="0"/>
          </a:p>
        </p:txBody>
      </p:sp>
    </p:spTree>
    <p:extLst>
      <p:ext uri="{BB962C8B-B14F-4D97-AF65-F5344CB8AC3E}">
        <p14:creationId xmlns:p14="http://schemas.microsoft.com/office/powerpoint/2010/main" val="2282097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699791" y="54718"/>
            <a:ext cx="4724400" cy="3095625"/>
          </a:xfrm>
          <a:prstGeom prst="rect">
            <a:avLst/>
          </a:prstGeom>
        </p:spPr>
      </p:pic>
      <p:sp>
        <p:nvSpPr>
          <p:cNvPr id="4" name="ZoneTexte 3"/>
          <p:cNvSpPr txBox="1"/>
          <p:nvPr/>
        </p:nvSpPr>
        <p:spPr>
          <a:xfrm>
            <a:off x="50907" y="956198"/>
            <a:ext cx="3764300" cy="646331"/>
          </a:xfrm>
          <a:prstGeom prst="rect">
            <a:avLst/>
          </a:prstGeom>
          <a:noFill/>
        </p:spPr>
        <p:txBody>
          <a:bodyPr wrap="none" rtlCol="0">
            <a:spAutoFit/>
          </a:bodyPr>
          <a:lstStyle/>
          <a:p>
            <a:r>
              <a:rPr lang="fr-FR" dirty="0"/>
              <a:t>The golden triangle of </a:t>
            </a:r>
            <a:r>
              <a:rPr lang="fr-FR" dirty="0" err="1"/>
              <a:t>SERPs</a:t>
            </a:r>
            <a:endParaRPr lang="fr-FR" dirty="0"/>
          </a:p>
          <a:p>
            <a:r>
              <a:rPr lang="fr-FR" dirty="0"/>
              <a:t>(</a:t>
            </a:r>
            <a:r>
              <a:rPr lang="fr-FR" dirty="0" err="1"/>
              <a:t>thanks</a:t>
            </a:r>
            <a:r>
              <a:rPr lang="fr-FR" dirty="0"/>
              <a:t> to </a:t>
            </a:r>
            <a:r>
              <a:rPr lang="fr-FR" dirty="0" err="1"/>
              <a:t>eye-tracking</a:t>
            </a:r>
            <a:r>
              <a:rPr lang="fr-FR" dirty="0"/>
              <a:t> technologies)</a:t>
            </a:r>
          </a:p>
        </p:txBody>
      </p:sp>
      <p:pic>
        <p:nvPicPr>
          <p:cNvPr id="2" name="Image 1"/>
          <p:cNvPicPr>
            <a:picLocks noChangeAspect="1"/>
          </p:cNvPicPr>
          <p:nvPr/>
        </p:nvPicPr>
        <p:blipFill>
          <a:blip r:embed="rId3"/>
          <a:stretch>
            <a:fillRect/>
          </a:stretch>
        </p:blipFill>
        <p:spPr>
          <a:xfrm>
            <a:off x="8226792" y="4295675"/>
            <a:ext cx="3735204" cy="2490136"/>
          </a:xfrm>
          <a:prstGeom prst="rect">
            <a:avLst/>
          </a:prstGeom>
        </p:spPr>
      </p:pic>
      <p:grpSp>
        <p:nvGrpSpPr>
          <p:cNvPr id="8" name="Groupe 7"/>
          <p:cNvGrpSpPr/>
          <p:nvPr/>
        </p:nvGrpSpPr>
        <p:grpSpPr>
          <a:xfrm>
            <a:off x="3751467" y="3315579"/>
            <a:ext cx="3649550" cy="3601906"/>
            <a:chOff x="3751467" y="3315579"/>
            <a:chExt cx="3649550" cy="3601906"/>
          </a:xfrm>
        </p:grpSpPr>
        <p:pic>
          <p:nvPicPr>
            <p:cNvPr id="5" name="Image 4"/>
            <p:cNvPicPr>
              <a:picLocks noChangeAspect="1"/>
            </p:cNvPicPr>
            <p:nvPr/>
          </p:nvPicPr>
          <p:blipFill>
            <a:blip r:embed="rId4"/>
            <a:stretch>
              <a:fillRect/>
            </a:stretch>
          </p:blipFill>
          <p:spPr>
            <a:xfrm>
              <a:off x="3751467" y="3315579"/>
              <a:ext cx="3649550" cy="3601906"/>
            </a:xfrm>
            <a:prstGeom prst="rect">
              <a:avLst/>
            </a:prstGeom>
          </p:spPr>
        </p:pic>
        <p:sp>
          <p:nvSpPr>
            <p:cNvPr id="6" name="Triangle isocèle 5"/>
            <p:cNvSpPr/>
            <p:nvPr/>
          </p:nvSpPr>
          <p:spPr>
            <a:xfrm rot="5400000">
              <a:off x="4311315" y="3889409"/>
              <a:ext cx="1180697" cy="1246471"/>
            </a:xfrm>
            <a:prstGeom prst="triangle">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p:cNvSpPr/>
            <p:nvPr/>
          </p:nvSpPr>
          <p:spPr>
            <a:xfrm rot="5400000">
              <a:off x="4311314" y="5235342"/>
              <a:ext cx="1180697" cy="1246471"/>
            </a:xfrm>
            <a:prstGeom prst="triangle">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8"/>
          <p:cNvPicPr>
            <a:picLocks noChangeAspect="1"/>
          </p:cNvPicPr>
          <p:nvPr/>
        </p:nvPicPr>
        <p:blipFill>
          <a:blip r:embed="rId5"/>
          <a:stretch>
            <a:fillRect/>
          </a:stretch>
        </p:blipFill>
        <p:spPr>
          <a:xfrm>
            <a:off x="6477000" y="-59583"/>
            <a:ext cx="5715000" cy="3324225"/>
          </a:xfrm>
          <a:prstGeom prst="rect">
            <a:avLst/>
          </a:prstGeom>
        </p:spPr>
      </p:pic>
      <p:sp>
        <p:nvSpPr>
          <p:cNvPr id="10" name="ZoneTexte 9"/>
          <p:cNvSpPr txBox="1"/>
          <p:nvPr/>
        </p:nvSpPr>
        <p:spPr>
          <a:xfrm>
            <a:off x="8226792" y="4357400"/>
            <a:ext cx="1268296" cy="400110"/>
          </a:xfrm>
          <a:prstGeom prst="rect">
            <a:avLst/>
          </a:prstGeom>
          <a:noFill/>
        </p:spPr>
        <p:txBody>
          <a:bodyPr wrap="none" rtlCol="0">
            <a:spAutoFit/>
          </a:bodyPr>
          <a:lstStyle/>
          <a:p>
            <a:r>
              <a:rPr lang="fr-FR" sz="2000" dirty="0">
                <a:solidFill>
                  <a:srgbClr val="FF0000"/>
                </a:solidFill>
              </a:rPr>
              <a:t>On mobile</a:t>
            </a:r>
          </a:p>
        </p:txBody>
      </p:sp>
      <p:sp>
        <p:nvSpPr>
          <p:cNvPr id="11" name="ZoneTexte 10"/>
          <p:cNvSpPr txBox="1"/>
          <p:nvPr/>
        </p:nvSpPr>
        <p:spPr>
          <a:xfrm>
            <a:off x="8180371" y="54718"/>
            <a:ext cx="4009624" cy="400110"/>
          </a:xfrm>
          <a:prstGeom prst="rect">
            <a:avLst/>
          </a:prstGeom>
          <a:noFill/>
        </p:spPr>
        <p:txBody>
          <a:bodyPr wrap="none" rtlCol="0">
            <a:spAutoFit/>
          </a:bodyPr>
          <a:lstStyle/>
          <a:p>
            <a:r>
              <a:rPr lang="fr-FR" sz="2000" dirty="0">
                <a:solidFill>
                  <a:srgbClr val="FF0000"/>
                </a:solidFill>
              </a:rPr>
              <a:t>On Google </a:t>
            </a:r>
            <a:r>
              <a:rPr lang="fr-FR" sz="2000" dirty="0" err="1">
                <a:solidFill>
                  <a:srgbClr val="FF0000"/>
                </a:solidFill>
              </a:rPr>
              <a:t>Maps</a:t>
            </a:r>
            <a:r>
              <a:rPr lang="fr-FR" sz="2000" dirty="0">
                <a:solidFill>
                  <a:srgbClr val="FF0000"/>
                </a:solidFill>
              </a:rPr>
              <a:t> / local informations</a:t>
            </a:r>
          </a:p>
        </p:txBody>
      </p:sp>
      <p:sp>
        <p:nvSpPr>
          <p:cNvPr id="13" name="Triangle isocèle 12"/>
          <p:cNvSpPr/>
          <p:nvPr/>
        </p:nvSpPr>
        <p:spPr>
          <a:xfrm rot="5400000">
            <a:off x="8083821" y="1236499"/>
            <a:ext cx="1180697" cy="1246471"/>
          </a:xfrm>
          <a:prstGeom prst="triangle">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6358395">
            <a:off x="9812979" y="5216969"/>
            <a:ext cx="787668" cy="767622"/>
          </a:xfrm>
          <a:prstGeom prst="triangle">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2011937" y="5715697"/>
            <a:ext cx="1750864" cy="923330"/>
          </a:xfrm>
          <a:prstGeom prst="rect">
            <a:avLst/>
          </a:prstGeom>
          <a:noFill/>
        </p:spPr>
        <p:txBody>
          <a:bodyPr wrap="none" rtlCol="0">
            <a:spAutoFit/>
          </a:bodyPr>
          <a:lstStyle/>
          <a:p>
            <a:r>
              <a:rPr lang="fr-FR" dirty="0"/>
              <a:t>Natural </a:t>
            </a:r>
            <a:r>
              <a:rPr lang="fr-FR" dirty="0" err="1"/>
              <a:t>ranking</a:t>
            </a:r>
            <a:endParaRPr lang="fr-FR" dirty="0"/>
          </a:p>
          <a:p>
            <a:r>
              <a:rPr lang="fr-FR" dirty="0"/>
              <a:t>(</a:t>
            </a:r>
            <a:r>
              <a:rPr lang="fr-FR" dirty="0" err="1"/>
              <a:t>organic</a:t>
            </a:r>
            <a:r>
              <a:rPr lang="fr-FR" dirty="0"/>
              <a:t> search </a:t>
            </a:r>
          </a:p>
          <a:p>
            <a:r>
              <a:rPr lang="fr-FR" dirty="0" err="1"/>
              <a:t>engine</a:t>
            </a:r>
            <a:r>
              <a:rPr lang="fr-FR" dirty="0"/>
              <a:t> </a:t>
            </a:r>
            <a:r>
              <a:rPr lang="fr-FR" dirty="0" err="1"/>
              <a:t>resultats</a:t>
            </a:r>
            <a:r>
              <a:rPr lang="fr-FR" dirty="0"/>
              <a:t>)</a:t>
            </a:r>
          </a:p>
        </p:txBody>
      </p:sp>
      <p:sp>
        <p:nvSpPr>
          <p:cNvPr id="16" name="ZoneTexte 15"/>
          <p:cNvSpPr txBox="1"/>
          <p:nvPr/>
        </p:nvSpPr>
        <p:spPr>
          <a:xfrm>
            <a:off x="2011937" y="3904783"/>
            <a:ext cx="1621149" cy="923330"/>
          </a:xfrm>
          <a:prstGeom prst="rect">
            <a:avLst/>
          </a:prstGeom>
          <a:noFill/>
        </p:spPr>
        <p:txBody>
          <a:bodyPr wrap="none" rtlCol="0">
            <a:spAutoFit/>
          </a:bodyPr>
          <a:lstStyle/>
          <a:p>
            <a:r>
              <a:rPr lang="fr-FR" dirty="0" err="1"/>
              <a:t>Paid</a:t>
            </a:r>
            <a:r>
              <a:rPr lang="fr-FR" dirty="0"/>
              <a:t> </a:t>
            </a:r>
            <a:r>
              <a:rPr lang="fr-FR" dirty="0" err="1"/>
              <a:t>ranking</a:t>
            </a:r>
            <a:endParaRPr lang="fr-FR" dirty="0"/>
          </a:p>
          <a:p>
            <a:r>
              <a:rPr lang="fr-FR" dirty="0"/>
              <a:t>(</a:t>
            </a:r>
            <a:r>
              <a:rPr lang="fr-FR" dirty="0" err="1"/>
              <a:t>paid</a:t>
            </a:r>
            <a:r>
              <a:rPr lang="fr-FR" dirty="0"/>
              <a:t> search</a:t>
            </a:r>
          </a:p>
          <a:p>
            <a:r>
              <a:rPr lang="fr-FR" dirty="0" err="1"/>
              <a:t>engine</a:t>
            </a:r>
            <a:r>
              <a:rPr lang="fr-FR" dirty="0"/>
              <a:t> </a:t>
            </a:r>
            <a:r>
              <a:rPr lang="fr-FR" dirty="0" err="1"/>
              <a:t>results</a:t>
            </a:r>
            <a:r>
              <a:rPr lang="fr-FR" dirty="0"/>
              <a:t>)</a:t>
            </a:r>
          </a:p>
        </p:txBody>
      </p:sp>
    </p:spTree>
    <p:extLst>
      <p:ext uri="{BB962C8B-B14F-4D97-AF65-F5344CB8AC3E}">
        <p14:creationId xmlns:p14="http://schemas.microsoft.com/office/powerpoint/2010/main" val="9243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animBg="1"/>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65</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pic>
        <p:nvPicPr>
          <p:cNvPr id="5" name="Image 4"/>
          <p:cNvPicPr>
            <a:picLocks noChangeAspect="1"/>
          </p:cNvPicPr>
          <p:nvPr/>
        </p:nvPicPr>
        <p:blipFill>
          <a:blip r:embed="rId2"/>
          <a:stretch>
            <a:fillRect/>
          </a:stretch>
        </p:blipFill>
        <p:spPr>
          <a:xfrm>
            <a:off x="6431103" y="717817"/>
            <a:ext cx="4084674" cy="5249111"/>
          </a:xfrm>
          <a:prstGeom prst="rect">
            <a:avLst/>
          </a:prstGeom>
        </p:spPr>
      </p:pic>
      <p:sp>
        <p:nvSpPr>
          <p:cNvPr id="6" name="Rectangle 5"/>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775653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p:cNvSpPr>
            <a:spLocks noGrp="1"/>
          </p:cNvSpPr>
          <p:nvPr>
            <p:ph type="sldNum" sz="quarter" idx="12"/>
          </p:nvPr>
        </p:nvSpPr>
        <p:spPr/>
        <p:txBody>
          <a:bodyPr/>
          <a:lstStyle/>
          <a:p>
            <a:fld id="{36DC4D30-C1AE-4A1B-9D74-9A68EC4908F8}" type="slidenum">
              <a:rPr lang="fr-FR" smtClean="0"/>
              <a:pPr/>
              <a:t>66</a:t>
            </a:fld>
            <a:endParaRPr lang="fr-FR" dirty="0"/>
          </a:p>
        </p:txBody>
      </p:sp>
      <p:sp>
        <p:nvSpPr>
          <p:cNvPr id="4" name="Espace réservé du pied de page 3"/>
          <p:cNvSpPr>
            <a:spLocks noGrp="1"/>
          </p:cNvSpPr>
          <p:nvPr>
            <p:ph type="ftr" sz="quarter" idx="11"/>
          </p:nvPr>
        </p:nvSpPr>
        <p:spPr/>
        <p:txBody>
          <a:bodyPr/>
          <a:lstStyle/>
          <a:p>
            <a:r>
              <a:rPr lang="fr-FR"/>
              <a:t>Jj Cariou - Digital marketing</a:t>
            </a:r>
            <a:endParaRPr lang="fr-FR" dirty="0"/>
          </a:p>
        </p:txBody>
      </p:sp>
      <p:sp>
        <p:nvSpPr>
          <p:cNvPr id="5" name="Rectangle 4"/>
          <p:cNvSpPr/>
          <p:nvPr/>
        </p:nvSpPr>
        <p:spPr>
          <a:xfrm>
            <a:off x="3695700" y="166930"/>
            <a:ext cx="5046190" cy="523220"/>
          </a:xfrm>
          <a:prstGeom prst="rect">
            <a:avLst/>
          </a:prstGeom>
        </p:spPr>
        <p:txBody>
          <a:bodyPr wrap="none">
            <a:spAutoFit/>
          </a:bodyPr>
          <a:lstStyle/>
          <a:p>
            <a:r>
              <a:rPr lang="en-US" sz="2800" dirty="0"/>
              <a:t>How does a search engine work ?</a:t>
            </a:r>
            <a:endParaRPr lang="fr-FR" sz="2800" dirty="0"/>
          </a:p>
        </p:txBody>
      </p:sp>
      <p:sp>
        <p:nvSpPr>
          <p:cNvPr id="6" name="Rectangle 5"/>
          <p:cNvSpPr/>
          <p:nvPr/>
        </p:nvSpPr>
        <p:spPr>
          <a:xfrm>
            <a:off x="1451113" y="1275392"/>
            <a:ext cx="10548080" cy="646331"/>
          </a:xfrm>
          <a:prstGeom prst="rect">
            <a:avLst/>
          </a:prstGeom>
        </p:spPr>
        <p:txBody>
          <a:bodyPr wrap="none">
            <a:spAutoFit/>
          </a:bodyPr>
          <a:lstStyle/>
          <a:p>
            <a:r>
              <a:rPr lang="fr-FR" dirty="0"/>
              <a:t>1 </a:t>
            </a:r>
            <a:r>
              <a:rPr lang="fr-FR" dirty="0" err="1"/>
              <a:t>It's</a:t>
            </a:r>
            <a:r>
              <a:rPr lang="fr-FR" dirty="0"/>
              <a:t> a secret! </a:t>
            </a:r>
          </a:p>
          <a:p>
            <a:r>
              <a:rPr lang="en-US" dirty="0"/>
              <a:t>If the search engines reveal exactly how they work, then webmasters may succeed in influencing the results</a:t>
            </a:r>
            <a:endParaRPr lang="fr-FR" dirty="0"/>
          </a:p>
        </p:txBody>
      </p:sp>
      <p:sp>
        <p:nvSpPr>
          <p:cNvPr id="7" name="Rectangle 6"/>
          <p:cNvSpPr/>
          <p:nvPr/>
        </p:nvSpPr>
        <p:spPr>
          <a:xfrm>
            <a:off x="1451113" y="2276475"/>
            <a:ext cx="10058400" cy="412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 We have some ideas:</a:t>
            </a:r>
          </a:p>
          <a:p>
            <a:r>
              <a:rPr lang="en-US" dirty="0"/>
              <a:t>- The search engines constantly crawl the web (robots, crawlers, or spiders who "read“ from links to links, permanently, the entire web)</a:t>
            </a:r>
          </a:p>
          <a:p>
            <a:r>
              <a:rPr lang="en-US" dirty="0"/>
              <a:t>- The engine indexes these pages: keep them in memory, analyze them, qualify them. </a:t>
            </a:r>
          </a:p>
          <a:p>
            <a:r>
              <a:rPr lang="en-US" dirty="0"/>
              <a:t>- The search engine processes the requests of Internet users, classifies the answers according to a logic of relevance (the detail is kept secret but the search engines broadcast "good practices" to respect): Google </a:t>
            </a:r>
            <a:r>
              <a:rPr lang="en-US" dirty="0">
                <a:hlinkClick r:id="rId2"/>
              </a:rPr>
              <a:t>best practices here</a:t>
            </a:r>
            <a:endParaRPr lang="en-US" dirty="0"/>
          </a:p>
          <a:p>
            <a:pPr marL="285750" indent="-285750">
              <a:buFontTx/>
              <a:buChar char="-"/>
            </a:pPr>
            <a:endParaRPr lang="en-US" dirty="0"/>
          </a:p>
          <a:p>
            <a:pPr marL="285750" indent="-285750">
              <a:buFontTx/>
              <a:buChar char="-"/>
            </a:pPr>
            <a:endParaRPr lang="en-US" dirty="0"/>
          </a:p>
          <a:p>
            <a:r>
              <a:rPr lang="en-US" dirty="0"/>
              <a:t>The Google algorithms include (non-exhaustive list): the content of the website + the structure (tags !) and internal links of the website + the location of the user + Optimization for mobile ("responsive" or "mobile first") + the accessibility of the server (hence the interest of having a good hosting) + backlinks (++the presence on social networks : links from social networks ) + the loading time (the heavy pages are badly referenced ... beware of the images</a:t>
            </a:r>
            <a:r>
              <a:rPr lang="en-US"/>
              <a:t>!) …</a:t>
            </a:r>
            <a:endParaRPr lang="en-US" dirty="0"/>
          </a:p>
          <a:p>
            <a:endParaRPr lang="en-US" dirty="0"/>
          </a:p>
          <a:p>
            <a:r>
              <a:rPr lang="en-US" dirty="0"/>
              <a:t>Test your loading time: </a:t>
            </a:r>
            <a:r>
              <a:rPr lang="en-US" dirty="0">
                <a:hlinkClick r:id="rId3"/>
              </a:rPr>
              <a:t>https://www.thinkwithgoogle.com/intl/en-gb/feature/testmysite</a:t>
            </a:r>
            <a:endParaRPr lang="en-US" dirty="0"/>
          </a:p>
          <a:p>
            <a:endParaRPr lang="fr-FR" dirty="0"/>
          </a:p>
        </p:txBody>
      </p:sp>
      <p:sp>
        <p:nvSpPr>
          <p:cNvPr id="8" name="Rectangle 7"/>
          <p:cNvSpPr/>
          <p:nvPr/>
        </p:nvSpPr>
        <p:spPr>
          <a:xfrm>
            <a:off x="0" y="3838222"/>
            <a:ext cx="1038578" cy="530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Read </a:t>
            </a:r>
            <a:r>
              <a:rPr lang="fr-FR" dirty="0" err="1"/>
              <a:t>it</a:t>
            </a:r>
            <a:r>
              <a:rPr lang="fr-FR" dirty="0"/>
              <a:t> !</a:t>
            </a:r>
          </a:p>
        </p:txBody>
      </p:sp>
      <p:sp>
        <p:nvSpPr>
          <p:cNvPr id="9" name="Rectangle 8"/>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342708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67</a:t>
            </a:fld>
            <a:endParaRPr lang="fr-FR"/>
          </a:p>
        </p:txBody>
      </p:sp>
      <p:sp>
        <p:nvSpPr>
          <p:cNvPr id="7" name="Rectangle 6"/>
          <p:cNvSpPr/>
          <p:nvPr/>
        </p:nvSpPr>
        <p:spPr>
          <a:xfrm>
            <a:off x="4038600" y="399534"/>
            <a:ext cx="3833357" cy="369332"/>
          </a:xfrm>
          <a:prstGeom prst="rect">
            <a:avLst/>
          </a:prstGeom>
        </p:spPr>
        <p:txBody>
          <a:bodyPr wrap="none">
            <a:spAutoFit/>
          </a:bodyPr>
          <a:lstStyle/>
          <a:p>
            <a:r>
              <a:rPr lang="en-US" dirty="0"/>
              <a:t>There are two ways to get a good SEO</a:t>
            </a:r>
            <a:endParaRPr lang="fr-FR" dirty="0"/>
          </a:p>
        </p:txBody>
      </p:sp>
      <p:grpSp>
        <p:nvGrpSpPr>
          <p:cNvPr id="15" name="Groupe 14"/>
          <p:cNvGrpSpPr/>
          <p:nvPr/>
        </p:nvGrpSpPr>
        <p:grpSpPr>
          <a:xfrm>
            <a:off x="3262489" y="880533"/>
            <a:ext cx="5017911" cy="541867"/>
            <a:chOff x="3262489" y="880533"/>
            <a:chExt cx="5017911" cy="1117600"/>
          </a:xfrm>
        </p:grpSpPr>
        <p:cxnSp>
          <p:nvCxnSpPr>
            <p:cNvPr id="9" name="Connecteur droit avec flèche 8"/>
            <p:cNvCxnSpPr/>
            <p:nvPr/>
          </p:nvCxnSpPr>
          <p:spPr>
            <a:xfrm flipH="1">
              <a:off x="3262489" y="880533"/>
              <a:ext cx="2359378" cy="111760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5921022" y="880533"/>
              <a:ext cx="2359378" cy="111760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90311" y="1534067"/>
            <a:ext cx="5746044" cy="2970201"/>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SEO on-page</a:t>
            </a:r>
          </a:p>
          <a:p>
            <a:pPr algn="ctr"/>
            <a:endParaRPr lang="en-US" dirty="0"/>
          </a:p>
          <a:p>
            <a:pPr marL="285750" indent="-285750" algn="ctr">
              <a:buFontTx/>
              <a:buChar char="-"/>
            </a:pPr>
            <a:r>
              <a:rPr lang="en-US" dirty="0"/>
              <a:t>How to organize your web site </a:t>
            </a:r>
            <a:r>
              <a:rPr lang="en-US" sz="1600" dirty="0"/>
              <a:t>? </a:t>
            </a:r>
            <a:r>
              <a:rPr lang="en-US" sz="1600" dirty="0">
                <a:solidFill>
                  <a:schemeClr val="tx1">
                    <a:lumMod val="75000"/>
                  </a:schemeClr>
                </a:solidFill>
              </a:rPr>
              <a:t>It must be designed to be easy to understand by Internet users but also by search engines.</a:t>
            </a:r>
          </a:p>
          <a:p>
            <a:pPr marL="285750" indent="-285750" algn="ctr">
              <a:buFontTx/>
              <a:buChar char="-"/>
            </a:pPr>
            <a:endParaRPr lang="fr-FR" dirty="0"/>
          </a:p>
          <a:p>
            <a:pPr marL="285750" indent="-285750" algn="ctr">
              <a:buFontTx/>
              <a:buChar char="-"/>
            </a:pPr>
            <a:r>
              <a:rPr lang="en-US" dirty="0"/>
              <a:t>How to optimize the content of pages to get a good ranking (check with </a:t>
            </a:r>
            <a:r>
              <a:rPr lang="en-US" dirty="0" err="1"/>
              <a:t>Yoast</a:t>
            </a:r>
            <a:r>
              <a:rPr lang="en-US" dirty="0"/>
              <a:t> SEO)</a:t>
            </a:r>
          </a:p>
          <a:p>
            <a:pPr algn="ctr"/>
            <a:r>
              <a:rPr lang="en-US" sz="1600" dirty="0">
                <a:solidFill>
                  <a:schemeClr val="tx1">
                    <a:lumMod val="75000"/>
                  </a:schemeClr>
                </a:solidFill>
              </a:rPr>
              <a:t>You write the pages of your website thinking of two targets:</a:t>
            </a:r>
          </a:p>
          <a:p>
            <a:pPr marL="342900" indent="-342900" algn="ctr">
              <a:buFont typeface="+mj-lt"/>
              <a:buAutoNum type="arabicPeriod"/>
            </a:pPr>
            <a:r>
              <a:rPr lang="en-US" sz="1600" dirty="0">
                <a:solidFill>
                  <a:schemeClr val="tx1">
                    <a:lumMod val="75000"/>
                  </a:schemeClr>
                </a:solidFill>
              </a:rPr>
              <a:t>Internet users</a:t>
            </a:r>
          </a:p>
          <a:p>
            <a:pPr marL="342900" indent="-342900" algn="ctr">
              <a:buFont typeface="+mj-lt"/>
              <a:buAutoNum type="arabicPeriod"/>
            </a:pPr>
            <a:r>
              <a:rPr lang="en-US" sz="1600" dirty="0">
                <a:solidFill>
                  <a:schemeClr val="tx1">
                    <a:lumMod val="75000"/>
                  </a:schemeClr>
                </a:solidFill>
              </a:rPr>
              <a:t>Search engine bot/crawlers</a:t>
            </a:r>
            <a:endParaRPr lang="en-US" dirty="0"/>
          </a:p>
        </p:txBody>
      </p:sp>
      <p:sp>
        <p:nvSpPr>
          <p:cNvPr id="12" name="Rectangle 11"/>
          <p:cNvSpPr/>
          <p:nvPr/>
        </p:nvSpPr>
        <p:spPr>
          <a:xfrm>
            <a:off x="6304844" y="1534066"/>
            <a:ext cx="5746044" cy="2970202"/>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SEO off-page</a:t>
            </a:r>
          </a:p>
          <a:p>
            <a:pPr algn="ctr"/>
            <a:r>
              <a:rPr lang="en-US" dirty="0"/>
              <a:t>The search engines and probably also the Internet explores closely the reputation and the authority of your website. To do this, they study very precisely the incoming links/inbound links (backlinks).</a:t>
            </a:r>
          </a:p>
          <a:p>
            <a:pPr algn="ctr"/>
            <a:endParaRPr lang="en-US" dirty="0"/>
          </a:p>
          <a:p>
            <a:pPr algn="ctr"/>
            <a:r>
              <a:rPr lang="en-US" sz="1600" dirty="0">
                <a:solidFill>
                  <a:schemeClr val="tx1">
                    <a:lumMod val="75000"/>
                  </a:schemeClr>
                </a:solidFill>
              </a:rPr>
              <a:t>You should try to get many backlinks but also high quality backlinks: relevance of the link, location of the link in the site of origin… </a:t>
            </a:r>
          </a:p>
          <a:p>
            <a:pPr algn="ctr"/>
            <a:r>
              <a:rPr lang="en-US" sz="1400" dirty="0">
                <a:solidFill>
                  <a:schemeClr val="bg2">
                    <a:lumMod val="60000"/>
                    <a:lumOff val="40000"/>
                  </a:schemeClr>
                </a:solidFill>
              </a:rPr>
              <a:t>Good: you get a link from every tourist office web site of the region on their home page with the text: “best </a:t>
            </a:r>
            <a:r>
              <a:rPr lang="en-US" sz="1400" dirty="0" err="1">
                <a:solidFill>
                  <a:schemeClr val="bg2">
                    <a:lumMod val="60000"/>
                    <a:lumOff val="40000"/>
                  </a:schemeClr>
                </a:solidFill>
              </a:rPr>
              <a:t>wintetourism</a:t>
            </a:r>
            <a:r>
              <a:rPr lang="en-US" sz="1400" dirty="0">
                <a:solidFill>
                  <a:schemeClr val="bg2">
                    <a:lumMod val="60000"/>
                    <a:lumOff val="40000"/>
                  </a:schemeClr>
                </a:solidFill>
              </a:rPr>
              <a:t> attraction”  </a:t>
            </a:r>
          </a:p>
          <a:p>
            <a:pPr algn="ctr"/>
            <a:r>
              <a:rPr lang="en-US" sz="1400" dirty="0">
                <a:solidFill>
                  <a:schemeClr val="bg2">
                    <a:lumMod val="60000"/>
                    <a:lumOff val="40000"/>
                  </a:schemeClr>
                </a:solidFill>
              </a:rPr>
              <a:t>Bad: you get a link from the web site of a friend (It sells gas vacuum cleaners)</a:t>
            </a:r>
            <a:endParaRPr lang="fr-FR" sz="1400" dirty="0">
              <a:solidFill>
                <a:schemeClr val="bg2">
                  <a:lumMod val="60000"/>
                  <a:lumOff val="40000"/>
                </a:schemeClr>
              </a:solidFill>
            </a:endParaRPr>
          </a:p>
        </p:txBody>
      </p:sp>
      <p:sp>
        <p:nvSpPr>
          <p:cNvPr id="16" name="Rectangle 15"/>
          <p:cNvSpPr/>
          <p:nvPr/>
        </p:nvSpPr>
        <p:spPr>
          <a:xfrm>
            <a:off x="327378" y="4822700"/>
            <a:ext cx="11509022" cy="1818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is virtually impossible to understand exactly how search engine indexing works. (Why ?)</a:t>
            </a:r>
          </a:p>
          <a:p>
            <a:pPr algn="ctr"/>
            <a:r>
              <a:rPr lang="en-US" dirty="0"/>
              <a:t>However it is necessary to consider that the objective of the search engines and to provide the most relevant information possible to Internet users. For search engines is an essential objective because without this the Internet users risk to turn away from them</a:t>
            </a:r>
          </a:p>
          <a:p>
            <a:pPr algn="ctr"/>
            <a:r>
              <a:rPr lang="en-US" dirty="0"/>
              <a:t>It is very prudent to follow the instructions of the search engines (“white hat”). It is dangerous, pretentious and illusory to want to deceive them (“black hat”: keyword stuffing, farm links…)</a:t>
            </a:r>
            <a:endParaRPr lang="fr-FR" dirty="0"/>
          </a:p>
        </p:txBody>
      </p:sp>
      <p:sp>
        <p:nvSpPr>
          <p:cNvPr id="13" name="Rectangle 12"/>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3939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68</a:t>
            </a:fld>
            <a:endParaRPr lang="fr-FR"/>
          </a:p>
        </p:txBody>
      </p:sp>
      <p:sp>
        <p:nvSpPr>
          <p:cNvPr id="7" name="ZoneTexte 6"/>
          <p:cNvSpPr txBox="1"/>
          <p:nvPr/>
        </p:nvSpPr>
        <p:spPr>
          <a:xfrm>
            <a:off x="3521385" y="2833511"/>
            <a:ext cx="5149230" cy="461665"/>
          </a:xfrm>
          <a:prstGeom prst="rect">
            <a:avLst/>
          </a:prstGeom>
          <a:noFill/>
        </p:spPr>
        <p:txBody>
          <a:bodyPr wrap="none" rtlCol="0">
            <a:spAutoFit/>
          </a:bodyPr>
          <a:lstStyle/>
          <a:p>
            <a:r>
              <a:rPr lang="fr-FR" sz="2400" dirty="0"/>
              <a:t>Let’s go </a:t>
            </a:r>
            <a:r>
              <a:rPr lang="fr-FR" sz="2400" dirty="0" err="1"/>
              <a:t>with</a:t>
            </a:r>
            <a:r>
              <a:rPr lang="fr-FR" sz="2400" dirty="0"/>
              <a:t> </a:t>
            </a:r>
            <a:r>
              <a:rPr lang="fr-FR" sz="2400" dirty="0" err="1"/>
              <a:t>Yoast</a:t>
            </a:r>
            <a:r>
              <a:rPr lang="fr-FR" sz="2400" dirty="0"/>
              <a:t> </a:t>
            </a:r>
            <a:r>
              <a:rPr lang="fr-FR" sz="2400" dirty="0" err="1"/>
              <a:t>Seo</a:t>
            </a:r>
            <a:r>
              <a:rPr lang="fr-FR" sz="2400" dirty="0"/>
              <a:t> on </a:t>
            </a:r>
            <a:r>
              <a:rPr lang="fr-FR" sz="2400" dirty="0" err="1"/>
              <a:t>your</a:t>
            </a:r>
            <a:r>
              <a:rPr lang="fr-FR" sz="2400" dirty="0"/>
              <a:t> web site</a:t>
            </a:r>
          </a:p>
        </p:txBody>
      </p:sp>
      <p:sp>
        <p:nvSpPr>
          <p:cNvPr id="8" name="Rectangle 7"/>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131529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69</a:t>
            </a:fld>
            <a:endParaRPr lang="fr-FR"/>
          </a:p>
        </p:txBody>
      </p:sp>
      <p:sp>
        <p:nvSpPr>
          <p:cNvPr id="7" name="Rectangle 6"/>
          <p:cNvSpPr/>
          <p:nvPr/>
        </p:nvSpPr>
        <p:spPr>
          <a:xfrm>
            <a:off x="824089" y="948267"/>
            <a:ext cx="10284178" cy="4899377"/>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r>
              <a:rPr lang="fr-FR" sz="2800" b="1" dirty="0" err="1">
                <a:solidFill>
                  <a:srgbClr val="FFC000"/>
                </a:solidFill>
              </a:rPr>
              <a:t>Now</a:t>
            </a:r>
            <a:r>
              <a:rPr lang="fr-FR" sz="2800" b="1" dirty="0">
                <a:solidFill>
                  <a:srgbClr val="FFC000"/>
                </a:solidFill>
              </a:rPr>
              <a:t> </a:t>
            </a:r>
            <a:r>
              <a:rPr lang="fr-FR" sz="2800" b="1" dirty="0" err="1">
                <a:solidFill>
                  <a:srgbClr val="FFC000"/>
                </a:solidFill>
              </a:rPr>
              <a:t>you</a:t>
            </a:r>
            <a:r>
              <a:rPr lang="fr-FR" sz="2800" b="1" dirty="0">
                <a:solidFill>
                  <a:srgbClr val="FFC000"/>
                </a:solidFill>
              </a:rPr>
              <a:t> have to </a:t>
            </a:r>
            <a:r>
              <a:rPr lang="fr-FR" sz="2800" b="1" dirty="0" err="1">
                <a:solidFill>
                  <a:srgbClr val="FFC000"/>
                </a:solidFill>
              </a:rPr>
              <a:t>work</a:t>
            </a:r>
            <a:r>
              <a:rPr lang="fr-FR" sz="2800" b="1" dirty="0">
                <a:solidFill>
                  <a:srgbClr val="FFC000"/>
                </a:solidFill>
              </a:rPr>
              <a:t> on </a:t>
            </a:r>
            <a:r>
              <a:rPr lang="fr-FR" sz="2800" b="1" dirty="0" err="1">
                <a:solidFill>
                  <a:srgbClr val="FFC000"/>
                </a:solidFill>
              </a:rPr>
              <a:t>your</a:t>
            </a:r>
            <a:r>
              <a:rPr lang="fr-FR" sz="2800" b="1" dirty="0">
                <a:solidFill>
                  <a:srgbClr val="FFC000"/>
                </a:solidFill>
              </a:rPr>
              <a:t> web site… and use </a:t>
            </a:r>
            <a:r>
              <a:rPr lang="fr-FR" sz="2800" b="1" dirty="0" err="1">
                <a:solidFill>
                  <a:srgbClr val="FFC000"/>
                </a:solidFill>
              </a:rPr>
              <a:t>my</a:t>
            </a:r>
            <a:r>
              <a:rPr lang="fr-FR" sz="2800" b="1" dirty="0">
                <a:solidFill>
                  <a:srgbClr val="FFC000"/>
                </a:solidFill>
              </a:rPr>
              <a:t> </a:t>
            </a:r>
            <a:r>
              <a:rPr lang="fr-FR" sz="2800" b="1" dirty="0" err="1">
                <a:solidFill>
                  <a:srgbClr val="FFC000"/>
                </a:solidFill>
              </a:rPr>
              <a:t>advises</a:t>
            </a:r>
            <a:r>
              <a:rPr lang="fr-FR" sz="2800" b="1" dirty="0">
                <a:solidFill>
                  <a:srgbClr val="FFC000"/>
                </a:solidFill>
              </a:rPr>
              <a:t> (</a:t>
            </a:r>
            <a:r>
              <a:rPr lang="fr-FR" sz="2800" b="1" dirty="0" err="1">
                <a:solidFill>
                  <a:srgbClr val="FFC000"/>
                </a:solidFill>
              </a:rPr>
              <a:t>slides</a:t>
            </a:r>
            <a:r>
              <a:rPr lang="fr-FR" sz="2800" b="1" dirty="0">
                <a:solidFill>
                  <a:srgbClr val="FFC000"/>
                </a:solidFill>
              </a:rPr>
              <a:t> « Web </a:t>
            </a:r>
            <a:r>
              <a:rPr lang="fr-FR" sz="2800" b="1" dirty="0" err="1">
                <a:solidFill>
                  <a:srgbClr val="FFC000"/>
                </a:solidFill>
              </a:rPr>
              <a:t>desing</a:t>
            </a:r>
            <a:r>
              <a:rPr lang="fr-FR" sz="2800" b="1" dirty="0">
                <a:solidFill>
                  <a:srgbClr val="FFC000"/>
                </a:solidFill>
              </a:rPr>
              <a:t> basics »)</a:t>
            </a:r>
          </a:p>
          <a:p>
            <a:pPr marL="285750" indent="-285750" algn="ctr">
              <a:buFontTx/>
              <a:buChar char="-"/>
            </a:pPr>
            <a:r>
              <a:rPr lang="fr-FR" dirty="0"/>
              <a:t> </a:t>
            </a:r>
          </a:p>
          <a:p>
            <a:pPr marL="285750" indent="-285750" algn="ctr">
              <a:buFontTx/>
              <a:buChar char="-"/>
            </a:pPr>
            <a:endParaRPr lang="fr-FR" dirty="0"/>
          </a:p>
          <a:p>
            <a:pPr marL="285750" indent="-285750" algn="ctr">
              <a:buFontTx/>
              <a:buChar char="-"/>
            </a:pPr>
            <a:r>
              <a:rPr lang="fr-FR" dirty="0"/>
              <a:t>You must </a:t>
            </a:r>
            <a:r>
              <a:rPr lang="fr-FR" dirty="0" err="1"/>
              <a:t>Write</a:t>
            </a:r>
            <a:r>
              <a:rPr lang="fr-FR" dirty="0"/>
              <a:t> </a:t>
            </a:r>
            <a:r>
              <a:rPr lang="fr-FR" dirty="0" err="1"/>
              <a:t>at</a:t>
            </a:r>
            <a:r>
              <a:rPr lang="fr-FR" dirty="0"/>
              <a:t> least 3 pages (+ 1 « news page ») and </a:t>
            </a:r>
            <a:r>
              <a:rPr lang="fr-FR" dirty="0" err="1"/>
              <a:t>two</a:t>
            </a:r>
            <a:r>
              <a:rPr lang="fr-FR" dirty="0"/>
              <a:t> </a:t>
            </a:r>
            <a:r>
              <a:rPr lang="fr-FR" dirty="0" err="1"/>
              <a:t>posts</a:t>
            </a:r>
            <a:r>
              <a:rPr lang="fr-FR" dirty="0"/>
              <a:t> on </a:t>
            </a:r>
            <a:r>
              <a:rPr lang="fr-FR" dirty="0" err="1"/>
              <a:t>your</a:t>
            </a:r>
            <a:r>
              <a:rPr lang="fr-FR" dirty="0"/>
              <a:t> web site (and </a:t>
            </a:r>
            <a:r>
              <a:rPr lang="fr-FR" dirty="0" err="1"/>
              <a:t>get</a:t>
            </a:r>
            <a:r>
              <a:rPr lang="fr-FR" dirty="0"/>
              <a:t> green points </a:t>
            </a:r>
            <a:r>
              <a:rPr lang="fr-FR" dirty="0" err="1"/>
              <a:t>with</a:t>
            </a:r>
            <a:r>
              <a:rPr lang="fr-FR" dirty="0"/>
              <a:t> </a:t>
            </a:r>
            <a:r>
              <a:rPr lang="fr-FR" dirty="0" err="1"/>
              <a:t>Yoast</a:t>
            </a:r>
            <a:r>
              <a:rPr lang="fr-FR" dirty="0"/>
              <a:t> SEO on </a:t>
            </a:r>
            <a:r>
              <a:rPr lang="fr-FR" dirty="0" err="1"/>
              <a:t>your</a:t>
            </a:r>
            <a:r>
              <a:rPr lang="fr-FR" dirty="0"/>
              <a:t> pages and </a:t>
            </a:r>
            <a:r>
              <a:rPr lang="fr-FR" dirty="0" err="1"/>
              <a:t>posts</a:t>
            </a:r>
            <a:r>
              <a:rPr lang="fr-FR" dirty="0"/>
              <a:t>)</a:t>
            </a:r>
          </a:p>
          <a:p>
            <a:pPr marL="285750" indent="-285750" algn="ctr">
              <a:buFontTx/>
              <a:buChar char="-"/>
            </a:pPr>
            <a:endParaRPr lang="fr-FR" dirty="0"/>
          </a:p>
          <a:p>
            <a:pPr algn="ctr"/>
            <a:endParaRPr lang="fr-FR" dirty="0"/>
          </a:p>
          <a:p>
            <a:pPr algn="ctr"/>
            <a:endParaRPr lang="fr-FR" dirty="0"/>
          </a:p>
          <a:p>
            <a:pPr algn="ctr"/>
            <a:r>
              <a:rPr lang="fr-FR" dirty="0"/>
              <a:t>- </a:t>
            </a:r>
            <a:r>
              <a:rPr lang="en-US" dirty="0"/>
              <a:t>Try to get some backlinks from partners or other websites  </a:t>
            </a:r>
            <a:r>
              <a:rPr lang="en-US" sz="1400" dirty="0"/>
              <a:t>(</a:t>
            </a:r>
            <a:r>
              <a:rPr lang="fr-FR" sz="1400" dirty="0"/>
              <a:t>….</a:t>
            </a:r>
            <a:r>
              <a:rPr lang="en-US" sz="1400" dirty="0"/>
              <a:t> For example from other teams in the class)</a:t>
            </a:r>
            <a:endParaRPr lang="fr-FR" sz="1400" dirty="0"/>
          </a:p>
          <a:p>
            <a:pPr algn="ctr"/>
            <a:endParaRPr lang="fr-FR" dirty="0"/>
          </a:p>
          <a:p>
            <a:pPr marL="285750" indent="-285750" algn="ctr">
              <a:buFontTx/>
              <a:buChar char="-"/>
            </a:pPr>
            <a:endParaRPr lang="fr-FR" dirty="0"/>
          </a:p>
        </p:txBody>
      </p:sp>
      <p:sp>
        <p:nvSpPr>
          <p:cNvPr id="9" name="Rectangle 8"/>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389432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3FD6D2-0565-43BD-9681-4F27278BE9CD}"/>
              </a:ext>
            </a:extLst>
          </p:cNvPr>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a:extLst>
              <a:ext uri="{FF2B5EF4-FFF2-40B4-BE49-F238E27FC236}">
                <a16:creationId xmlns:a16="http://schemas.microsoft.com/office/drawing/2014/main" id="{A109E385-7087-4330-AB2F-7263C1E4434A}"/>
              </a:ext>
            </a:extLst>
          </p:cNvPr>
          <p:cNvSpPr>
            <a:spLocks noGrp="1"/>
          </p:cNvSpPr>
          <p:nvPr>
            <p:ph type="sldNum" sz="quarter" idx="12"/>
          </p:nvPr>
        </p:nvSpPr>
        <p:spPr/>
        <p:txBody>
          <a:bodyPr/>
          <a:lstStyle/>
          <a:p>
            <a:fld id="{36DC4D30-C1AE-4A1B-9D74-9A68EC4908F8}" type="slidenum">
              <a:rPr lang="fr-FR" smtClean="0"/>
              <a:pPr/>
              <a:t>7</a:t>
            </a:fld>
            <a:endParaRPr lang="fr-FR" dirty="0"/>
          </a:p>
        </p:txBody>
      </p:sp>
      <p:sp>
        <p:nvSpPr>
          <p:cNvPr id="4" name="Espace réservé du pied de page 3">
            <a:extLst>
              <a:ext uri="{FF2B5EF4-FFF2-40B4-BE49-F238E27FC236}">
                <a16:creationId xmlns:a16="http://schemas.microsoft.com/office/drawing/2014/main" id="{2BD2A1E3-E5C0-4F2E-A36B-FB97048CBB66}"/>
              </a:ext>
            </a:extLst>
          </p:cNvPr>
          <p:cNvSpPr>
            <a:spLocks noGrp="1"/>
          </p:cNvSpPr>
          <p:nvPr>
            <p:ph type="ftr" sz="quarter" idx="11"/>
          </p:nvPr>
        </p:nvSpPr>
        <p:spPr/>
        <p:txBody>
          <a:bodyPr/>
          <a:lstStyle/>
          <a:p>
            <a:r>
              <a:rPr lang="fr-FR"/>
              <a:t>Jj Cariou - Digital marketing</a:t>
            </a:r>
            <a:endParaRPr lang="fr-FR" dirty="0"/>
          </a:p>
        </p:txBody>
      </p:sp>
      <p:pic>
        <p:nvPicPr>
          <p:cNvPr id="5" name="Image 4">
            <a:extLst>
              <a:ext uri="{FF2B5EF4-FFF2-40B4-BE49-F238E27FC236}">
                <a16:creationId xmlns:a16="http://schemas.microsoft.com/office/drawing/2014/main" id="{002878AB-3C92-4601-B4C6-DBF741D80326}"/>
              </a:ext>
            </a:extLst>
          </p:cNvPr>
          <p:cNvPicPr>
            <a:picLocks noChangeAspect="1"/>
          </p:cNvPicPr>
          <p:nvPr/>
        </p:nvPicPr>
        <p:blipFill>
          <a:blip r:embed="rId2"/>
          <a:stretch>
            <a:fillRect/>
          </a:stretch>
        </p:blipFill>
        <p:spPr>
          <a:xfrm>
            <a:off x="3631660" y="-12264"/>
            <a:ext cx="8560340" cy="6858000"/>
          </a:xfrm>
          <a:prstGeom prst="rect">
            <a:avLst/>
          </a:prstGeom>
        </p:spPr>
      </p:pic>
      <p:sp>
        <p:nvSpPr>
          <p:cNvPr id="7" name="ZoneTexte 6">
            <a:extLst>
              <a:ext uri="{FF2B5EF4-FFF2-40B4-BE49-F238E27FC236}">
                <a16:creationId xmlns:a16="http://schemas.microsoft.com/office/drawing/2014/main" id="{6BCFDBEB-92A5-4BC6-A754-ADA815703AEF}"/>
              </a:ext>
            </a:extLst>
          </p:cNvPr>
          <p:cNvSpPr txBox="1"/>
          <p:nvPr/>
        </p:nvSpPr>
        <p:spPr>
          <a:xfrm>
            <a:off x="362309" y="2415397"/>
            <a:ext cx="2412840" cy="646331"/>
          </a:xfrm>
          <a:prstGeom prst="rect">
            <a:avLst/>
          </a:prstGeom>
          <a:noFill/>
        </p:spPr>
        <p:txBody>
          <a:bodyPr wrap="none" rtlCol="0">
            <a:spAutoFit/>
          </a:bodyPr>
          <a:lstStyle/>
          <a:p>
            <a:r>
              <a:rPr lang="fr-FR" dirty="0"/>
              <a:t>This post :</a:t>
            </a:r>
          </a:p>
          <a:p>
            <a:r>
              <a:rPr lang="fr-FR" dirty="0"/>
              <a:t>Inbound ou </a:t>
            </a:r>
            <a:r>
              <a:rPr lang="fr-FR" dirty="0" err="1"/>
              <a:t>outbound</a:t>
            </a:r>
            <a:r>
              <a:rPr lang="fr-FR" dirty="0"/>
              <a:t> ?</a:t>
            </a:r>
          </a:p>
        </p:txBody>
      </p:sp>
    </p:spTree>
    <p:extLst>
      <p:ext uri="{BB962C8B-B14F-4D97-AF65-F5344CB8AC3E}">
        <p14:creationId xmlns:p14="http://schemas.microsoft.com/office/powerpoint/2010/main" val="2223896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A96D1D-A849-4DC2-BE83-D57294E1A069}" type="datetime1">
              <a:rPr lang="en-US" smtClean="0"/>
              <a:pPr/>
              <a:t>3/13/2019</a:t>
            </a:fld>
            <a:endParaRPr lang="fr-FR"/>
          </a:p>
        </p:txBody>
      </p:sp>
      <p:sp>
        <p:nvSpPr>
          <p:cNvPr id="5" name="Espace réservé du pied de page 4"/>
          <p:cNvSpPr>
            <a:spLocks noGrp="1"/>
          </p:cNvSpPr>
          <p:nvPr>
            <p:ph type="ftr" sz="quarter" idx="11"/>
          </p:nvPr>
        </p:nvSpPr>
        <p:spPr/>
        <p:txBody>
          <a:bodyPr/>
          <a:lstStyle/>
          <a:p>
            <a:r>
              <a:rPr lang="fr-FR"/>
              <a:t>Jj Cariou - Digital marketing</a:t>
            </a:r>
          </a:p>
        </p:txBody>
      </p:sp>
      <p:sp>
        <p:nvSpPr>
          <p:cNvPr id="6" name="Espace réservé du numéro de diapositive 5"/>
          <p:cNvSpPr>
            <a:spLocks noGrp="1"/>
          </p:cNvSpPr>
          <p:nvPr>
            <p:ph type="sldNum" sz="quarter" idx="12"/>
          </p:nvPr>
        </p:nvSpPr>
        <p:spPr/>
        <p:txBody>
          <a:bodyPr/>
          <a:lstStyle/>
          <a:p>
            <a:fld id="{36DC4D30-C1AE-4A1B-9D74-9A68EC4908F8}" type="slidenum">
              <a:rPr lang="fr-FR" smtClean="0"/>
              <a:pPr/>
              <a:t>70</a:t>
            </a:fld>
            <a:endParaRPr lang="fr-FR"/>
          </a:p>
        </p:txBody>
      </p:sp>
      <p:sp>
        <p:nvSpPr>
          <p:cNvPr id="7" name="Rectangle 6"/>
          <p:cNvSpPr/>
          <p:nvPr/>
        </p:nvSpPr>
        <p:spPr>
          <a:xfrm>
            <a:off x="2846231" y="2511380"/>
            <a:ext cx="5847008" cy="220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End of part 1</a:t>
            </a:r>
          </a:p>
        </p:txBody>
      </p:sp>
      <p:sp>
        <p:nvSpPr>
          <p:cNvPr id="8" name="Rectangle 7"/>
          <p:cNvSpPr/>
          <p:nvPr/>
        </p:nvSpPr>
        <p:spPr>
          <a:xfrm>
            <a:off x="10200291" y="1"/>
            <a:ext cx="1991710" cy="268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Web design basics</a:t>
            </a:r>
          </a:p>
        </p:txBody>
      </p:sp>
    </p:spTree>
    <p:extLst>
      <p:ext uri="{BB962C8B-B14F-4D97-AF65-F5344CB8AC3E}">
        <p14:creationId xmlns:p14="http://schemas.microsoft.com/office/powerpoint/2010/main" val="279509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6D5010-CDDC-41F2-B903-C115A33C38C4}"/>
              </a:ext>
            </a:extLst>
          </p:cNvPr>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a:extLst>
              <a:ext uri="{FF2B5EF4-FFF2-40B4-BE49-F238E27FC236}">
                <a16:creationId xmlns:a16="http://schemas.microsoft.com/office/drawing/2014/main" id="{E556F807-7A22-401A-A649-C8CDCC17E250}"/>
              </a:ext>
            </a:extLst>
          </p:cNvPr>
          <p:cNvSpPr>
            <a:spLocks noGrp="1"/>
          </p:cNvSpPr>
          <p:nvPr>
            <p:ph type="sldNum" sz="quarter" idx="12"/>
          </p:nvPr>
        </p:nvSpPr>
        <p:spPr/>
        <p:txBody>
          <a:bodyPr/>
          <a:lstStyle/>
          <a:p>
            <a:fld id="{36DC4D30-C1AE-4A1B-9D74-9A68EC4908F8}" type="slidenum">
              <a:rPr lang="fr-FR" smtClean="0"/>
              <a:pPr/>
              <a:t>8</a:t>
            </a:fld>
            <a:endParaRPr lang="fr-FR" dirty="0"/>
          </a:p>
        </p:txBody>
      </p:sp>
      <p:sp>
        <p:nvSpPr>
          <p:cNvPr id="4" name="Espace réservé du pied de page 3">
            <a:extLst>
              <a:ext uri="{FF2B5EF4-FFF2-40B4-BE49-F238E27FC236}">
                <a16:creationId xmlns:a16="http://schemas.microsoft.com/office/drawing/2014/main" id="{F2550B07-71FE-40CA-B4EE-42033DCB3BF4}"/>
              </a:ext>
            </a:extLst>
          </p:cNvPr>
          <p:cNvSpPr>
            <a:spLocks noGrp="1"/>
          </p:cNvSpPr>
          <p:nvPr>
            <p:ph type="ftr" sz="quarter" idx="11"/>
          </p:nvPr>
        </p:nvSpPr>
        <p:spPr/>
        <p:txBody>
          <a:bodyPr/>
          <a:lstStyle/>
          <a:p>
            <a:r>
              <a:rPr lang="fr-FR"/>
              <a:t>Jj Cariou - Digital marketing</a:t>
            </a:r>
            <a:endParaRPr lang="fr-FR" dirty="0"/>
          </a:p>
        </p:txBody>
      </p:sp>
      <p:pic>
        <p:nvPicPr>
          <p:cNvPr id="5" name="Image 4">
            <a:extLst>
              <a:ext uri="{FF2B5EF4-FFF2-40B4-BE49-F238E27FC236}">
                <a16:creationId xmlns:a16="http://schemas.microsoft.com/office/drawing/2014/main" id="{EEFF5CC6-2019-44BC-9978-BB2CEDA8D984}"/>
              </a:ext>
            </a:extLst>
          </p:cNvPr>
          <p:cNvPicPr>
            <a:picLocks noChangeAspect="1"/>
          </p:cNvPicPr>
          <p:nvPr/>
        </p:nvPicPr>
        <p:blipFill>
          <a:blip r:embed="rId2"/>
          <a:stretch>
            <a:fillRect/>
          </a:stretch>
        </p:blipFill>
        <p:spPr>
          <a:xfrm>
            <a:off x="3631660" y="0"/>
            <a:ext cx="8560340" cy="6858000"/>
          </a:xfrm>
          <a:prstGeom prst="rect">
            <a:avLst/>
          </a:prstGeom>
        </p:spPr>
      </p:pic>
      <p:sp>
        <p:nvSpPr>
          <p:cNvPr id="6" name="ZoneTexte 5">
            <a:extLst>
              <a:ext uri="{FF2B5EF4-FFF2-40B4-BE49-F238E27FC236}">
                <a16:creationId xmlns:a16="http://schemas.microsoft.com/office/drawing/2014/main" id="{A6EC7492-7F37-4445-9F81-CA792E824F18}"/>
              </a:ext>
            </a:extLst>
          </p:cNvPr>
          <p:cNvSpPr txBox="1"/>
          <p:nvPr/>
        </p:nvSpPr>
        <p:spPr>
          <a:xfrm>
            <a:off x="439947" y="1552755"/>
            <a:ext cx="2412840" cy="646331"/>
          </a:xfrm>
          <a:prstGeom prst="rect">
            <a:avLst/>
          </a:prstGeom>
          <a:noFill/>
        </p:spPr>
        <p:txBody>
          <a:bodyPr wrap="none" rtlCol="0">
            <a:spAutoFit/>
          </a:bodyPr>
          <a:lstStyle/>
          <a:p>
            <a:r>
              <a:rPr lang="fr-FR" dirty="0"/>
              <a:t>This post :</a:t>
            </a:r>
          </a:p>
          <a:p>
            <a:r>
              <a:rPr lang="fr-FR" dirty="0"/>
              <a:t>Inbound ou </a:t>
            </a:r>
            <a:r>
              <a:rPr lang="fr-FR" dirty="0" err="1"/>
              <a:t>outbound</a:t>
            </a:r>
            <a:r>
              <a:rPr lang="fr-FR" dirty="0"/>
              <a:t> ?</a:t>
            </a:r>
          </a:p>
        </p:txBody>
      </p:sp>
    </p:spTree>
    <p:extLst>
      <p:ext uri="{BB962C8B-B14F-4D97-AF65-F5344CB8AC3E}">
        <p14:creationId xmlns:p14="http://schemas.microsoft.com/office/powerpoint/2010/main" val="318084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A731D8-FB0A-48DF-B5FA-86B9759D2140}"/>
              </a:ext>
            </a:extLst>
          </p:cNvPr>
          <p:cNvSpPr>
            <a:spLocks noGrp="1"/>
          </p:cNvSpPr>
          <p:nvPr>
            <p:ph type="dt" sz="half" idx="10"/>
          </p:nvPr>
        </p:nvSpPr>
        <p:spPr/>
        <p:txBody>
          <a:bodyPr/>
          <a:lstStyle/>
          <a:p>
            <a:fld id="{634B3336-A936-4281-ACBF-58C29FFB84C9}" type="datetime1">
              <a:rPr lang="en-US" smtClean="0"/>
              <a:pPr/>
              <a:t>3/13/2019</a:t>
            </a:fld>
            <a:endParaRPr lang="fr-FR"/>
          </a:p>
        </p:txBody>
      </p:sp>
      <p:sp>
        <p:nvSpPr>
          <p:cNvPr id="3" name="Espace réservé du numéro de diapositive 2">
            <a:extLst>
              <a:ext uri="{FF2B5EF4-FFF2-40B4-BE49-F238E27FC236}">
                <a16:creationId xmlns:a16="http://schemas.microsoft.com/office/drawing/2014/main" id="{C0D8B444-04C0-4D82-9661-BF4F60E1B7AC}"/>
              </a:ext>
            </a:extLst>
          </p:cNvPr>
          <p:cNvSpPr>
            <a:spLocks noGrp="1"/>
          </p:cNvSpPr>
          <p:nvPr>
            <p:ph type="sldNum" sz="quarter" idx="12"/>
          </p:nvPr>
        </p:nvSpPr>
        <p:spPr/>
        <p:txBody>
          <a:bodyPr/>
          <a:lstStyle/>
          <a:p>
            <a:fld id="{36DC4D30-C1AE-4A1B-9D74-9A68EC4908F8}" type="slidenum">
              <a:rPr lang="fr-FR" smtClean="0"/>
              <a:pPr/>
              <a:t>9</a:t>
            </a:fld>
            <a:endParaRPr lang="fr-FR" dirty="0"/>
          </a:p>
        </p:txBody>
      </p:sp>
      <p:sp>
        <p:nvSpPr>
          <p:cNvPr id="4" name="Espace réservé du pied de page 3">
            <a:extLst>
              <a:ext uri="{FF2B5EF4-FFF2-40B4-BE49-F238E27FC236}">
                <a16:creationId xmlns:a16="http://schemas.microsoft.com/office/drawing/2014/main" id="{D073A528-6D72-4836-9E9D-CA4573013C2C}"/>
              </a:ext>
            </a:extLst>
          </p:cNvPr>
          <p:cNvSpPr>
            <a:spLocks noGrp="1"/>
          </p:cNvSpPr>
          <p:nvPr>
            <p:ph type="ftr" sz="quarter" idx="11"/>
          </p:nvPr>
        </p:nvSpPr>
        <p:spPr/>
        <p:txBody>
          <a:bodyPr/>
          <a:lstStyle/>
          <a:p>
            <a:r>
              <a:rPr lang="fr-FR"/>
              <a:t>Jj Cariou - Digital marketing</a:t>
            </a:r>
            <a:endParaRPr lang="fr-FR" dirty="0"/>
          </a:p>
        </p:txBody>
      </p:sp>
      <p:pic>
        <p:nvPicPr>
          <p:cNvPr id="5" name="Image 4">
            <a:extLst>
              <a:ext uri="{FF2B5EF4-FFF2-40B4-BE49-F238E27FC236}">
                <a16:creationId xmlns:a16="http://schemas.microsoft.com/office/drawing/2014/main" id="{5F5FC007-E7E3-4DA9-BEDF-4168A4063520}"/>
              </a:ext>
            </a:extLst>
          </p:cNvPr>
          <p:cNvPicPr>
            <a:picLocks noChangeAspect="1"/>
          </p:cNvPicPr>
          <p:nvPr/>
        </p:nvPicPr>
        <p:blipFill>
          <a:blip r:embed="rId2"/>
          <a:stretch>
            <a:fillRect/>
          </a:stretch>
        </p:blipFill>
        <p:spPr>
          <a:xfrm>
            <a:off x="3615015" y="-12264"/>
            <a:ext cx="8560340" cy="6858000"/>
          </a:xfrm>
          <a:prstGeom prst="rect">
            <a:avLst/>
          </a:prstGeom>
        </p:spPr>
      </p:pic>
      <p:sp>
        <p:nvSpPr>
          <p:cNvPr id="6" name="ZoneTexte 5">
            <a:extLst>
              <a:ext uri="{FF2B5EF4-FFF2-40B4-BE49-F238E27FC236}">
                <a16:creationId xmlns:a16="http://schemas.microsoft.com/office/drawing/2014/main" id="{D073AC63-7511-4AEA-9C5D-A4B657396C36}"/>
              </a:ext>
            </a:extLst>
          </p:cNvPr>
          <p:cNvSpPr txBox="1"/>
          <p:nvPr/>
        </p:nvSpPr>
        <p:spPr>
          <a:xfrm>
            <a:off x="439947" y="1552755"/>
            <a:ext cx="2412840" cy="646331"/>
          </a:xfrm>
          <a:prstGeom prst="rect">
            <a:avLst/>
          </a:prstGeom>
          <a:noFill/>
        </p:spPr>
        <p:txBody>
          <a:bodyPr wrap="none" rtlCol="0">
            <a:spAutoFit/>
          </a:bodyPr>
          <a:lstStyle/>
          <a:p>
            <a:r>
              <a:rPr lang="fr-FR" dirty="0"/>
              <a:t>This post :</a:t>
            </a:r>
          </a:p>
          <a:p>
            <a:r>
              <a:rPr lang="fr-FR" dirty="0"/>
              <a:t>Inbound ou </a:t>
            </a:r>
            <a:r>
              <a:rPr lang="fr-FR" dirty="0" err="1"/>
              <a:t>outbound</a:t>
            </a:r>
            <a:r>
              <a:rPr lang="fr-FR" dirty="0"/>
              <a:t> ?</a:t>
            </a:r>
          </a:p>
        </p:txBody>
      </p:sp>
    </p:spTree>
    <p:extLst>
      <p:ext uri="{BB962C8B-B14F-4D97-AF65-F5344CB8AC3E}">
        <p14:creationId xmlns:p14="http://schemas.microsoft.com/office/powerpoint/2010/main" val="1270201072"/>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5A5A5"/>
      </a:hlink>
      <a:folHlink>
        <a:srgbClr val="B4C6E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14036</TotalTime>
  <Words>4954</Words>
  <Application>Microsoft Office PowerPoint</Application>
  <PresentationFormat>Grand écran</PresentationFormat>
  <Paragraphs>784</Paragraphs>
  <Slides>70</Slides>
  <Notes>3</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70</vt:i4>
      </vt:variant>
    </vt:vector>
  </HeadingPairs>
  <TitlesOfParts>
    <vt:vector size="79" baseType="lpstr">
      <vt:lpstr>Arial</vt:lpstr>
      <vt:lpstr>Calibri</vt:lpstr>
      <vt:lpstr>Calibri Light</vt:lpstr>
      <vt:lpstr>Courier New</vt:lpstr>
      <vt:lpstr>Lato</vt:lpstr>
      <vt:lpstr>Times New Roman</vt:lpstr>
      <vt:lpstr>Thème Office</vt:lpstr>
      <vt:lpstr>13_Conception personnalisée</vt:lpstr>
      <vt:lpstr>11_Conception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Images and video…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 1 Web design basics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SEO  the art of getting a good ranking in the search engines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 </cp:lastModifiedBy>
  <cp:revision>339</cp:revision>
  <dcterms:created xsi:type="dcterms:W3CDTF">2017-02-17T20:40:51Z</dcterms:created>
  <dcterms:modified xsi:type="dcterms:W3CDTF">2019-03-13T20:12:57Z</dcterms:modified>
</cp:coreProperties>
</file>