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0"/>
  </p:notesMasterIdLst>
  <p:sldIdLst>
    <p:sldId id="262" r:id="rId2"/>
    <p:sldId id="263" r:id="rId3"/>
    <p:sldId id="257" r:id="rId4"/>
    <p:sldId id="258" r:id="rId5"/>
    <p:sldId id="300" r:id="rId6"/>
    <p:sldId id="302" r:id="rId7"/>
    <p:sldId id="305" r:id="rId8"/>
    <p:sldId id="259" r:id="rId9"/>
    <p:sldId id="304" r:id="rId10"/>
    <p:sldId id="260" r:id="rId11"/>
    <p:sldId id="261"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03" r:id="rId29"/>
    <p:sldId id="280" r:id="rId30"/>
    <p:sldId id="281" r:id="rId31"/>
    <p:sldId id="282" r:id="rId32"/>
    <p:sldId id="284" r:id="rId33"/>
    <p:sldId id="283" r:id="rId34"/>
    <p:sldId id="285" r:id="rId35"/>
    <p:sldId id="286" r:id="rId36"/>
    <p:sldId id="287" r:id="rId37"/>
    <p:sldId id="301" r:id="rId38"/>
    <p:sldId id="288" r:id="rId39"/>
    <p:sldId id="289" r:id="rId40"/>
    <p:sldId id="290" r:id="rId41"/>
    <p:sldId id="292" r:id="rId42"/>
    <p:sldId id="293" r:id="rId43"/>
    <p:sldId id="294" r:id="rId44"/>
    <p:sldId id="295" r:id="rId45"/>
    <p:sldId id="296" r:id="rId46"/>
    <p:sldId id="298" r:id="rId47"/>
    <p:sldId id="299" r:id="rId48"/>
    <p:sldId id="256"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8E186-73F4-443F-9597-4553310ECF1F}" type="datetimeFigureOut">
              <a:rPr lang="fr-FR" smtClean="0"/>
              <a:t>22/09/2017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7AEF1-66A6-4FFC-88D3-7490C31FC1AB}" type="slidenum">
              <a:rPr lang="fr-FR" smtClean="0"/>
              <a:t>‹N°›</a:t>
            </a:fld>
            <a:endParaRPr lang="fr-FR"/>
          </a:p>
        </p:txBody>
      </p:sp>
    </p:spTree>
    <p:extLst>
      <p:ext uri="{BB962C8B-B14F-4D97-AF65-F5344CB8AC3E}">
        <p14:creationId xmlns:p14="http://schemas.microsoft.com/office/powerpoint/2010/main" val="220744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03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65CC8E-52D9-4DD1-B6AD-667DFA93F5AB}" type="slidenum">
              <a:rPr lang="fr-FR" altLang="fr-FR" smtClean="0">
                <a:latin typeface="Times New Roman" panose="02020603050405020304" pitchFamily="18" charset="0"/>
              </a:rPr>
              <a:pPr>
                <a:spcBef>
                  <a:spcPct val="0"/>
                </a:spcBef>
              </a:pPr>
              <a:t>3</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44040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BBD00F-908C-45DB-8A20-22FF74D0E070}" type="slidenum">
              <a:rPr lang="fr-FR" altLang="fr-FR"/>
              <a:pPr>
                <a:spcBef>
                  <a:spcPct val="0"/>
                </a:spcBef>
              </a:pPr>
              <a:t>18</a:t>
            </a:fld>
            <a:endParaRPr lang="fr-FR" altLang="fr-FR"/>
          </a:p>
        </p:txBody>
      </p:sp>
    </p:spTree>
    <p:extLst>
      <p:ext uri="{BB962C8B-B14F-4D97-AF65-F5344CB8AC3E}">
        <p14:creationId xmlns:p14="http://schemas.microsoft.com/office/powerpoint/2010/main" val="77595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A60F9E-AE18-48C9-AEFE-88BC47B3B736}" type="slidenum">
              <a:rPr lang="fr-FR" altLang="fr-FR"/>
              <a:pPr>
                <a:spcBef>
                  <a:spcPct val="0"/>
                </a:spcBef>
              </a:pPr>
              <a:t>19</a:t>
            </a:fld>
            <a:endParaRPr lang="fr-FR" altLang="fr-FR"/>
          </a:p>
        </p:txBody>
      </p:sp>
    </p:spTree>
    <p:extLst>
      <p:ext uri="{BB962C8B-B14F-4D97-AF65-F5344CB8AC3E}">
        <p14:creationId xmlns:p14="http://schemas.microsoft.com/office/powerpoint/2010/main" val="283863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E483A1-70E1-4AB2-82C4-50C6A5149547}" type="slidenum">
              <a:rPr lang="fr-FR" altLang="fr-FR"/>
              <a:pPr>
                <a:spcBef>
                  <a:spcPct val="0"/>
                </a:spcBef>
              </a:pPr>
              <a:t>20</a:t>
            </a:fld>
            <a:endParaRPr lang="fr-FR" altLang="fr-FR"/>
          </a:p>
        </p:txBody>
      </p:sp>
    </p:spTree>
    <p:extLst>
      <p:ext uri="{BB962C8B-B14F-4D97-AF65-F5344CB8AC3E}">
        <p14:creationId xmlns:p14="http://schemas.microsoft.com/office/powerpoint/2010/main" val="168266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25A85B-5644-4A76-A9A1-1CE91717BAB0}" type="slidenum">
              <a:rPr lang="fr-FR" altLang="fr-FR"/>
              <a:pPr>
                <a:spcBef>
                  <a:spcPct val="0"/>
                </a:spcBef>
              </a:pPr>
              <a:t>21</a:t>
            </a:fld>
            <a:endParaRPr lang="fr-FR" altLang="fr-FR"/>
          </a:p>
        </p:txBody>
      </p:sp>
    </p:spTree>
    <p:extLst>
      <p:ext uri="{BB962C8B-B14F-4D97-AF65-F5344CB8AC3E}">
        <p14:creationId xmlns:p14="http://schemas.microsoft.com/office/powerpoint/2010/main" val="241179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B79EEA-21DD-479C-BF1C-9D5E7C70CE8A}" type="slidenum">
              <a:rPr lang="fr-FR" altLang="fr-FR"/>
              <a:pPr>
                <a:spcBef>
                  <a:spcPct val="0"/>
                </a:spcBef>
              </a:pPr>
              <a:t>22</a:t>
            </a:fld>
            <a:endParaRPr lang="fr-FR" altLang="fr-FR"/>
          </a:p>
        </p:txBody>
      </p:sp>
    </p:spTree>
    <p:extLst>
      <p:ext uri="{BB962C8B-B14F-4D97-AF65-F5344CB8AC3E}">
        <p14:creationId xmlns:p14="http://schemas.microsoft.com/office/powerpoint/2010/main" val="286188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D0BCFA-A377-471F-AA78-76E6886F465E}" type="slidenum">
              <a:rPr lang="fr-FR" altLang="fr-FR"/>
              <a:pPr>
                <a:spcBef>
                  <a:spcPct val="0"/>
                </a:spcBef>
              </a:pPr>
              <a:t>23</a:t>
            </a:fld>
            <a:endParaRPr lang="fr-FR" altLang="fr-FR"/>
          </a:p>
        </p:txBody>
      </p:sp>
    </p:spTree>
    <p:extLst>
      <p:ext uri="{BB962C8B-B14F-4D97-AF65-F5344CB8AC3E}">
        <p14:creationId xmlns:p14="http://schemas.microsoft.com/office/powerpoint/2010/main" val="295540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AF37A1-928A-4A98-85BC-19330B178B29}" type="slidenum">
              <a:rPr lang="fr-FR" altLang="fr-FR"/>
              <a:pPr>
                <a:spcBef>
                  <a:spcPct val="0"/>
                </a:spcBef>
              </a:pPr>
              <a:t>24</a:t>
            </a:fld>
            <a:endParaRPr lang="fr-FR" altLang="fr-FR"/>
          </a:p>
        </p:txBody>
      </p:sp>
    </p:spTree>
    <p:extLst>
      <p:ext uri="{BB962C8B-B14F-4D97-AF65-F5344CB8AC3E}">
        <p14:creationId xmlns:p14="http://schemas.microsoft.com/office/powerpoint/2010/main" val="327588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1A92FD-3556-4612-8649-887982C524A9}" type="slidenum">
              <a:rPr lang="fr-FR" altLang="fr-FR"/>
              <a:pPr>
                <a:spcBef>
                  <a:spcPct val="0"/>
                </a:spcBef>
              </a:pPr>
              <a:t>25</a:t>
            </a:fld>
            <a:endParaRPr lang="fr-FR" altLang="fr-FR"/>
          </a:p>
        </p:txBody>
      </p:sp>
    </p:spTree>
    <p:extLst>
      <p:ext uri="{BB962C8B-B14F-4D97-AF65-F5344CB8AC3E}">
        <p14:creationId xmlns:p14="http://schemas.microsoft.com/office/powerpoint/2010/main" val="284503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7BDBEF-5E75-484F-8AEB-25E1FFB18705}" type="slidenum">
              <a:rPr lang="fr-FR" altLang="fr-FR"/>
              <a:pPr>
                <a:spcBef>
                  <a:spcPct val="0"/>
                </a:spcBef>
              </a:pPr>
              <a:t>26</a:t>
            </a:fld>
            <a:endParaRPr lang="fr-FR" altLang="fr-FR"/>
          </a:p>
        </p:txBody>
      </p:sp>
    </p:spTree>
    <p:extLst>
      <p:ext uri="{BB962C8B-B14F-4D97-AF65-F5344CB8AC3E}">
        <p14:creationId xmlns:p14="http://schemas.microsoft.com/office/powerpoint/2010/main" val="35733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2064D8-EA42-4723-9C9E-B89C58195880}" type="slidenum">
              <a:rPr lang="fr-FR" altLang="fr-FR"/>
              <a:pPr>
                <a:spcBef>
                  <a:spcPct val="0"/>
                </a:spcBef>
              </a:pPr>
              <a:t>27</a:t>
            </a:fld>
            <a:endParaRPr lang="fr-FR" altLang="fr-FR"/>
          </a:p>
        </p:txBody>
      </p:sp>
    </p:spTree>
    <p:extLst>
      <p:ext uri="{BB962C8B-B14F-4D97-AF65-F5344CB8AC3E}">
        <p14:creationId xmlns:p14="http://schemas.microsoft.com/office/powerpoint/2010/main" val="46047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24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084211-713D-4BEF-BAB4-E3440774A41E}" type="slidenum">
              <a:rPr lang="fr-FR" altLang="fr-FR" smtClean="0">
                <a:latin typeface="Times New Roman" panose="02020603050405020304" pitchFamily="18" charset="0"/>
              </a:rPr>
              <a:pPr>
                <a:spcBef>
                  <a:spcPct val="0"/>
                </a:spcBef>
              </a:pPr>
              <a:t>4</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4228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B3E63-E583-4727-9998-59C0B8D50B71}" type="slidenum">
              <a:rPr lang="fr-FR" altLang="fr-FR"/>
              <a:pPr>
                <a:spcBef>
                  <a:spcPct val="0"/>
                </a:spcBef>
              </a:pPr>
              <a:t>29</a:t>
            </a:fld>
            <a:endParaRPr lang="fr-FR" altLang="fr-FR"/>
          </a:p>
        </p:txBody>
      </p:sp>
    </p:spTree>
    <p:extLst>
      <p:ext uri="{BB962C8B-B14F-4D97-AF65-F5344CB8AC3E}">
        <p14:creationId xmlns:p14="http://schemas.microsoft.com/office/powerpoint/2010/main" val="447837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F7DB55-E4B1-4918-9FDF-C5BD163F02ED}" type="slidenum">
              <a:rPr lang="fr-FR" altLang="fr-FR"/>
              <a:pPr>
                <a:spcBef>
                  <a:spcPct val="0"/>
                </a:spcBef>
              </a:pPr>
              <a:t>30</a:t>
            </a:fld>
            <a:endParaRPr lang="fr-FR" altLang="fr-FR"/>
          </a:p>
        </p:txBody>
      </p:sp>
    </p:spTree>
    <p:extLst>
      <p:ext uri="{BB962C8B-B14F-4D97-AF65-F5344CB8AC3E}">
        <p14:creationId xmlns:p14="http://schemas.microsoft.com/office/powerpoint/2010/main" val="246666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A2C888-73D5-456C-A43D-7D685DC65B8D}" type="slidenum">
              <a:rPr lang="fr-FR" altLang="fr-FR"/>
              <a:pPr>
                <a:spcBef>
                  <a:spcPct val="0"/>
                </a:spcBef>
              </a:pPr>
              <a:t>31</a:t>
            </a:fld>
            <a:endParaRPr lang="fr-FR" altLang="fr-FR"/>
          </a:p>
        </p:txBody>
      </p:sp>
    </p:spTree>
    <p:extLst>
      <p:ext uri="{BB962C8B-B14F-4D97-AF65-F5344CB8AC3E}">
        <p14:creationId xmlns:p14="http://schemas.microsoft.com/office/powerpoint/2010/main" val="370847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874C8F-90BF-471B-8C52-D9395348B671}" type="slidenum">
              <a:rPr lang="fr-FR" altLang="fr-FR"/>
              <a:pPr>
                <a:spcBef>
                  <a:spcPct val="0"/>
                </a:spcBef>
              </a:pPr>
              <a:t>33</a:t>
            </a:fld>
            <a:endParaRPr lang="fr-FR" altLang="fr-FR"/>
          </a:p>
        </p:txBody>
      </p:sp>
    </p:spTree>
    <p:extLst>
      <p:ext uri="{BB962C8B-B14F-4D97-AF65-F5344CB8AC3E}">
        <p14:creationId xmlns:p14="http://schemas.microsoft.com/office/powerpoint/2010/main" val="279420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21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F1D936-8933-4B15-A143-CD420F307361}" type="slidenum">
              <a:rPr lang="fr-FR" altLang="fr-FR"/>
              <a:pPr>
                <a:spcBef>
                  <a:spcPct val="0"/>
                </a:spcBef>
              </a:pPr>
              <a:t>35</a:t>
            </a:fld>
            <a:endParaRPr lang="fr-FR" altLang="fr-FR"/>
          </a:p>
        </p:txBody>
      </p:sp>
    </p:spTree>
    <p:extLst>
      <p:ext uri="{BB962C8B-B14F-4D97-AF65-F5344CB8AC3E}">
        <p14:creationId xmlns:p14="http://schemas.microsoft.com/office/powerpoint/2010/main" val="2840039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42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FAC625-5408-4E5E-9FAE-8F8F4B673224}" type="slidenum">
              <a:rPr lang="fr-FR" altLang="fr-FR"/>
              <a:pPr>
                <a:spcBef>
                  <a:spcPct val="0"/>
                </a:spcBef>
              </a:pPr>
              <a:t>36</a:t>
            </a:fld>
            <a:endParaRPr lang="fr-FR" altLang="fr-FR"/>
          </a:p>
        </p:txBody>
      </p:sp>
    </p:spTree>
    <p:extLst>
      <p:ext uri="{BB962C8B-B14F-4D97-AF65-F5344CB8AC3E}">
        <p14:creationId xmlns:p14="http://schemas.microsoft.com/office/powerpoint/2010/main" val="135626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126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41A95-8AE1-44D4-8340-915AFE644ED8}" type="slidenum">
              <a:rPr lang="fr-FR" altLang="fr-FR"/>
              <a:pPr>
                <a:spcBef>
                  <a:spcPct val="0"/>
                </a:spcBef>
              </a:pPr>
              <a:t>38</a:t>
            </a:fld>
            <a:endParaRPr lang="fr-FR" altLang="fr-FR"/>
          </a:p>
        </p:txBody>
      </p:sp>
    </p:spTree>
    <p:extLst>
      <p:ext uri="{BB962C8B-B14F-4D97-AF65-F5344CB8AC3E}">
        <p14:creationId xmlns:p14="http://schemas.microsoft.com/office/powerpoint/2010/main" val="50326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46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921AA-2383-4A8F-B565-E4882CAF35EF}" type="slidenum">
              <a:rPr lang="fr-FR" altLang="fr-FR"/>
              <a:pPr>
                <a:spcBef>
                  <a:spcPct val="0"/>
                </a:spcBef>
              </a:pPr>
              <a:t>39</a:t>
            </a:fld>
            <a:endParaRPr lang="fr-FR" altLang="fr-FR"/>
          </a:p>
        </p:txBody>
      </p:sp>
    </p:spTree>
    <p:extLst>
      <p:ext uri="{BB962C8B-B14F-4D97-AF65-F5344CB8AC3E}">
        <p14:creationId xmlns:p14="http://schemas.microsoft.com/office/powerpoint/2010/main" val="3737064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67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E20736-24A6-4970-9EBE-9528F93E72C1}" type="slidenum">
              <a:rPr lang="fr-FR" altLang="fr-FR"/>
              <a:pPr>
                <a:spcBef>
                  <a:spcPct val="0"/>
                </a:spcBef>
              </a:pPr>
              <a:t>40</a:t>
            </a:fld>
            <a:endParaRPr lang="fr-FR" altLang="fr-FR"/>
          </a:p>
        </p:txBody>
      </p:sp>
    </p:spTree>
    <p:extLst>
      <p:ext uri="{BB962C8B-B14F-4D97-AF65-F5344CB8AC3E}">
        <p14:creationId xmlns:p14="http://schemas.microsoft.com/office/powerpoint/2010/main" val="3000100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08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0D4A1A-B70E-4444-ABB1-575026E36282}" type="slidenum">
              <a:rPr lang="fr-FR" altLang="fr-FR"/>
              <a:pPr>
                <a:spcBef>
                  <a:spcPct val="0"/>
                </a:spcBef>
              </a:pPr>
              <a:t>41</a:t>
            </a:fld>
            <a:endParaRPr lang="fr-FR" altLang="fr-FR"/>
          </a:p>
        </p:txBody>
      </p:sp>
    </p:spTree>
    <p:extLst>
      <p:ext uri="{BB962C8B-B14F-4D97-AF65-F5344CB8AC3E}">
        <p14:creationId xmlns:p14="http://schemas.microsoft.com/office/powerpoint/2010/main" val="212586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65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C878BC-F36B-492F-899B-960ECBC032CC}" type="slidenum">
              <a:rPr lang="fr-FR" altLang="fr-FR" smtClean="0">
                <a:latin typeface="Times New Roman" panose="02020603050405020304" pitchFamily="18" charset="0"/>
              </a:rPr>
              <a:pPr>
                <a:spcBef>
                  <a:spcPct val="0"/>
                </a:spcBef>
              </a:pPr>
              <a:t>10</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160105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6AEBF-981A-4FEA-8A46-9291F03661E8}" type="slidenum">
              <a:rPr lang="fr-FR" altLang="fr-FR"/>
              <a:pPr>
                <a:spcBef>
                  <a:spcPct val="0"/>
                </a:spcBef>
              </a:pPr>
              <a:t>42</a:t>
            </a:fld>
            <a:endParaRPr lang="fr-FR" altLang="fr-FR"/>
          </a:p>
        </p:txBody>
      </p:sp>
    </p:spTree>
    <p:extLst>
      <p:ext uri="{BB962C8B-B14F-4D97-AF65-F5344CB8AC3E}">
        <p14:creationId xmlns:p14="http://schemas.microsoft.com/office/powerpoint/2010/main" val="4255742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59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65A776-2C59-449F-9A77-3F6382C9FC52}" type="slidenum">
              <a:rPr lang="fr-FR" altLang="fr-FR"/>
              <a:pPr>
                <a:spcBef>
                  <a:spcPct val="0"/>
                </a:spcBef>
              </a:pPr>
              <a:t>43</a:t>
            </a:fld>
            <a:endParaRPr lang="fr-FR" altLang="fr-FR"/>
          </a:p>
        </p:txBody>
      </p:sp>
    </p:spTree>
    <p:extLst>
      <p:ext uri="{BB962C8B-B14F-4D97-AF65-F5344CB8AC3E}">
        <p14:creationId xmlns:p14="http://schemas.microsoft.com/office/powerpoint/2010/main" val="2560784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80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36A47B-CF2F-4DA4-BA5F-DA6F819A7C68}" type="slidenum">
              <a:rPr lang="fr-FR" altLang="fr-FR"/>
              <a:pPr>
                <a:spcBef>
                  <a:spcPct val="0"/>
                </a:spcBef>
              </a:pPr>
              <a:t>44</a:t>
            </a:fld>
            <a:endParaRPr lang="fr-FR" altLang="fr-FR"/>
          </a:p>
        </p:txBody>
      </p:sp>
    </p:spTree>
    <p:extLst>
      <p:ext uri="{BB962C8B-B14F-4D97-AF65-F5344CB8AC3E}">
        <p14:creationId xmlns:p14="http://schemas.microsoft.com/office/powerpoint/2010/main" val="3124862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300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29C98A-F62A-4DC4-8F77-E24F86235106}" type="slidenum">
              <a:rPr lang="fr-FR" altLang="fr-FR"/>
              <a:pPr>
                <a:spcBef>
                  <a:spcPct val="0"/>
                </a:spcBef>
              </a:pPr>
              <a:t>45</a:t>
            </a:fld>
            <a:endParaRPr lang="fr-FR" altLang="fr-FR"/>
          </a:p>
        </p:txBody>
      </p:sp>
    </p:spTree>
    <p:extLst>
      <p:ext uri="{BB962C8B-B14F-4D97-AF65-F5344CB8AC3E}">
        <p14:creationId xmlns:p14="http://schemas.microsoft.com/office/powerpoint/2010/main" val="1319588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34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DBEF8B-C2C7-4005-B4F9-A182C4D6A70F}" type="slidenum">
              <a:rPr lang="fr-FR" altLang="fr-FR"/>
              <a:pPr>
                <a:spcBef>
                  <a:spcPct val="0"/>
                </a:spcBef>
              </a:pPr>
              <a:t>46</a:t>
            </a:fld>
            <a:endParaRPr lang="fr-FR" altLang="fr-FR"/>
          </a:p>
        </p:txBody>
      </p:sp>
    </p:spTree>
    <p:extLst>
      <p:ext uri="{BB962C8B-B14F-4D97-AF65-F5344CB8AC3E}">
        <p14:creationId xmlns:p14="http://schemas.microsoft.com/office/powerpoint/2010/main" val="1941086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36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41BF80-ECFA-4B72-B60A-244C84F45D0E}" type="slidenum">
              <a:rPr lang="fr-FR" altLang="fr-FR"/>
              <a:pPr>
                <a:spcBef>
                  <a:spcPct val="0"/>
                </a:spcBef>
              </a:pPr>
              <a:t>47</a:t>
            </a:fld>
            <a:endParaRPr lang="fr-FR" altLang="fr-FR"/>
          </a:p>
        </p:txBody>
      </p:sp>
    </p:spTree>
    <p:extLst>
      <p:ext uri="{BB962C8B-B14F-4D97-AF65-F5344CB8AC3E}">
        <p14:creationId xmlns:p14="http://schemas.microsoft.com/office/powerpoint/2010/main" val="66338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85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745378-60B5-45FC-BB44-3AFBCE729557}" type="slidenum">
              <a:rPr lang="fr-FR" altLang="fr-FR" smtClean="0">
                <a:latin typeface="Times New Roman" panose="02020603050405020304" pitchFamily="18" charset="0"/>
              </a:rPr>
              <a:pPr>
                <a:spcBef>
                  <a:spcPct val="0"/>
                </a:spcBef>
              </a:pPr>
              <a:t>11</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5252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FEA72E-9E8E-4706-81DC-D5928DD55D39}" type="slidenum">
              <a:rPr lang="fr-FR" altLang="fr-FR"/>
              <a:pPr>
                <a:spcBef>
                  <a:spcPct val="0"/>
                </a:spcBef>
              </a:pPr>
              <a:t>13</a:t>
            </a:fld>
            <a:endParaRPr lang="fr-FR" altLang="fr-FR"/>
          </a:p>
        </p:txBody>
      </p:sp>
    </p:spTree>
    <p:extLst>
      <p:ext uri="{BB962C8B-B14F-4D97-AF65-F5344CB8AC3E}">
        <p14:creationId xmlns:p14="http://schemas.microsoft.com/office/powerpoint/2010/main" val="273996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C568ED-13B2-43D1-9251-75D89F8FE7D4}" type="slidenum">
              <a:rPr lang="fr-FR" altLang="fr-FR"/>
              <a:pPr>
                <a:spcBef>
                  <a:spcPct val="0"/>
                </a:spcBef>
              </a:pPr>
              <a:t>14</a:t>
            </a:fld>
            <a:endParaRPr lang="fr-FR" altLang="fr-FR"/>
          </a:p>
        </p:txBody>
      </p:sp>
    </p:spTree>
    <p:extLst>
      <p:ext uri="{BB962C8B-B14F-4D97-AF65-F5344CB8AC3E}">
        <p14:creationId xmlns:p14="http://schemas.microsoft.com/office/powerpoint/2010/main" val="67444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F57319-443B-498B-B2E8-498621806A76}" type="slidenum">
              <a:rPr lang="fr-FR" altLang="fr-FR"/>
              <a:pPr>
                <a:spcBef>
                  <a:spcPct val="0"/>
                </a:spcBef>
              </a:pPr>
              <a:t>15</a:t>
            </a:fld>
            <a:endParaRPr lang="fr-FR" altLang="fr-FR"/>
          </a:p>
        </p:txBody>
      </p:sp>
    </p:spTree>
    <p:extLst>
      <p:ext uri="{BB962C8B-B14F-4D97-AF65-F5344CB8AC3E}">
        <p14:creationId xmlns:p14="http://schemas.microsoft.com/office/powerpoint/2010/main" val="324991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F17334-3D57-4774-A2F3-0806397D1BA4}" type="slidenum">
              <a:rPr lang="fr-FR" altLang="fr-FR"/>
              <a:pPr>
                <a:spcBef>
                  <a:spcPct val="0"/>
                </a:spcBef>
              </a:pPr>
              <a:t>16</a:t>
            </a:fld>
            <a:endParaRPr lang="fr-FR" altLang="fr-FR"/>
          </a:p>
        </p:txBody>
      </p:sp>
    </p:spTree>
    <p:extLst>
      <p:ext uri="{BB962C8B-B14F-4D97-AF65-F5344CB8AC3E}">
        <p14:creationId xmlns:p14="http://schemas.microsoft.com/office/powerpoint/2010/main" val="271438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4A5628-B7D5-4ADF-96D4-837187B6BA8E}" type="slidenum">
              <a:rPr lang="fr-FR" altLang="fr-FR"/>
              <a:pPr>
                <a:spcBef>
                  <a:spcPct val="0"/>
                </a:spcBef>
              </a:pPr>
              <a:t>17</a:t>
            </a:fld>
            <a:endParaRPr lang="fr-FR" altLang="fr-FR"/>
          </a:p>
        </p:txBody>
      </p:sp>
    </p:spTree>
    <p:extLst>
      <p:ext uri="{BB962C8B-B14F-4D97-AF65-F5344CB8AC3E}">
        <p14:creationId xmlns:p14="http://schemas.microsoft.com/office/powerpoint/2010/main" val="45686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391339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1D56254-469F-4AB1-98EF-22CD46493A2B}" type="datetimeFigureOut">
              <a:rPr lang="fr-FR" smtClean="0"/>
              <a:t>22/09/2017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6827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419748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4191917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530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37275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50660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39005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316263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50059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22/09/2017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01122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1D56254-469F-4AB1-98EF-22CD46493A2B}" type="datetimeFigureOut">
              <a:rPr lang="fr-FR" smtClean="0"/>
              <a:t>22/09/2017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63862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1D56254-469F-4AB1-98EF-22CD46493A2B}" type="datetimeFigureOut">
              <a:rPr lang="fr-FR" smtClean="0"/>
              <a:t>22/09/2017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88864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D56254-469F-4AB1-98EF-22CD46493A2B}" type="datetimeFigureOut">
              <a:rPr lang="fr-FR" smtClean="0"/>
              <a:t>22/09/2017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404801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56254-469F-4AB1-98EF-22CD46493A2B}" type="datetimeFigureOut">
              <a:rPr lang="fr-FR" smtClean="0"/>
              <a:t>22/09/2017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2743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1D56254-469F-4AB1-98EF-22CD46493A2B}" type="datetimeFigureOut">
              <a:rPr lang="fr-FR" smtClean="0"/>
              <a:t>22/09/2017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356385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F1D56254-469F-4AB1-98EF-22CD46493A2B}" type="datetimeFigureOut">
              <a:rPr lang="fr-FR" smtClean="0"/>
              <a:t>22/09/2017</a:t>
            </a:fld>
            <a:endParaRPr lang="fr-FR"/>
          </a:p>
        </p:txBody>
      </p:sp>
      <p:sp>
        <p:nvSpPr>
          <p:cNvPr id="6" name="Footer Placeholder 5"/>
          <p:cNvSpPr>
            <a:spLocks noGrp="1"/>
          </p:cNvSpPr>
          <p:nvPr>
            <p:ph type="ftr" sz="quarter" idx="11"/>
          </p:nvPr>
        </p:nvSpPr>
        <p:spPr>
          <a:xfrm>
            <a:off x="1141412" y="5883275"/>
            <a:ext cx="5105400" cy="365125"/>
          </a:xfrm>
        </p:spPr>
        <p:txBody>
          <a:bodyPr/>
          <a:lstStyle/>
          <a:p>
            <a:endParaRPr lang="fr-FR"/>
          </a:p>
        </p:txBody>
      </p:sp>
      <p:sp>
        <p:nvSpPr>
          <p:cNvPr id="7" name="Slide Number Placeholder 6"/>
          <p:cNvSpPr>
            <a:spLocks noGrp="1"/>
          </p:cNvSpPr>
          <p:nvPr>
            <p:ph type="sldNum" sz="quarter" idx="12"/>
          </p:nvPr>
        </p:nvSpPr>
        <p:spPr>
          <a:xfrm>
            <a:off x="10742612" y="5883275"/>
            <a:ext cx="322567" cy="365125"/>
          </a:xfrm>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0449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1D56254-469F-4AB1-98EF-22CD46493A2B}" type="datetimeFigureOut">
              <a:rPr lang="fr-FR" smtClean="0"/>
              <a:t>22/09/2017</a:t>
            </a:fld>
            <a:endParaRPr lang="fr-F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F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0875B0E-6B39-4624-86FB-3F373EFDA476}" type="slidenum">
              <a:rPr lang="fr-FR" smtClean="0"/>
              <a:t>‹N°›</a:t>
            </a:fld>
            <a:endParaRPr lang="fr-FR"/>
          </a:p>
        </p:txBody>
      </p:sp>
    </p:spTree>
    <p:extLst>
      <p:ext uri="{BB962C8B-B14F-4D97-AF65-F5344CB8AC3E}">
        <p14:creationId xmlns:p14="http://schemas.microsoft.com/office/powerpoint/2010/main" val="236245917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ressources/easy_bacchus_25-07-17_1.m4v"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es%20documents/lth/licence_pro_oenotourisme/cours/intro_mk/ressources/Salle%20des%20pas%20perdus.mov" TargetMode="External"/><Relationship Id="rId5" Type="http://schemas.openxmlformats.org/officeDocument/2006/relationships/hyperlink" Target="../Mes%20documents/lth/licence_pro_oenotourisme/cours/intro_mk/ressources/Salle%20de%20d&#233;gustation.mov" TargetMode="External"/><Relationship Id="rId4" Type="http://schemas.openxmlformats.org/officeDocument/2006/relationships/hyperlink" Target="../Mes%20documents/lth/licence_pro_oenotourisme/cours/intro_mk/ressources/Le%20chai.m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comptoirdesmillesimes.co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775" y="1238250"/>
            <a:ext cx="8601075" cy="435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Marketing fondamental: 15 heures</a:t>
            </a:r>
          </a:p>
          <a:p>
            <a:pPr algn="ctr"/>
            <a:endParaRPr lang="fr-FR" dirty="0" smtClean="0"/>
          </a:p>
          <a:p>
            <a:pPr marL="285750" indent="-285750" algn="ctr">
              <a:buFontTx/>
              <a:buChar char="-"/>
            </a:pPr>
            <a:r>
              <a:rPr lang="fr-FR" sz="1600" dirty="0" smtClean="0"/>
              <a:t>Préambule</a:t>
            </a:r>
          </a:p>
          <a:p>
            <a:pPr marL="285750" indent="-285750" algn="ctr">
              <a:buFontTx/>
              <a:buChar char="-"/>
            </a:pPr>
            <a:r>
              <a:rPr lang="fr-FR" sz="1600" dirty="0" smtClean="0"/>
              <a:t>Chapitre 1: Un peu de stratégie</a:t>
            </a:r>
          </a:p>
          <a:p>
            <a:pPr marL="285750" indent="-285750" algn="ctr">
              <a:buFontTx/>
              <a:buChar char="-"/>
            </a:pPr>
            <a:r>
              <a:rPr lang="fr-FR" sz="1600" dirty="0" smtClean="0"/>
              <a:t>Chapitre 2: Connaître le marché pour y trouver sa place</a:t>
            </a:r>
          </a:p>
          <a:p>
            <a:pPr marL="285750" indent="-285750" algn="ctr">
              <a:buFontTx/>
              <a:buChar char="-"/>
            </a:pPr>
            <a:r>
              <a:rPr lang="fr-FR" sz="1600" dirty="0" smtClean="0"/>
              <a:t>Chapitre 3: Agir sur son marché</a:t>
            </a:r>
          </a:p>
          <a:p>
            <a:pPr marL="285750" indent="-285750" algn="ctr">
              <a:buFontTx/>
              <a:buChar char="-"/>
            </a:pPr>
            <a:endParaRPr lang="fr-FR" dirty="0" smtClean="0"/>
          </a:p>
          <a:p>
            <a:pPr marL="285750" indent="-285750" algn="ctr">
              <a:buFontTx/>
              <a:buChar char="-"/>
            </a:pPr>
            <a:endParaRPr lang="fr-FR" dirty="0"/>
          </a:p>
          <a:p>
            <a:pPr algn="ctr"/>
            <a:r>
              <a:rPr lang="fr-FR" b="1" dirty="0" smtClean="0"/>
              <a:t>Marketing digital: 25 heures </a:t>
            </a:r>
            <a:r>
              <a:rPr lang="fr-FR" sz="1200" b="1" dirty="0" smtClean="0"/>
              <a:t>(devant ordinateurs</a:t>
            </a:r>
            <a:r>
              <a:rPr lang="fr-FR" sz="1600" dirty="0" smtClean="0"/>
              <a:t>)</a:t>
            </a:r>
          </a:p>
          <a:p>
            <a:pPr marL="285750" indent="-285750" algn="ctr">
              <a:buFontTx/>
              <a:buChar char="-"/>
            </a:pPr>
            <a:endParaRPr lang="fr-FR" dirty="0" smtClean="0"/>
          </a:p>
          <a:p>
            <a:pPr marL="285750" indent="-285750" algn="ctr">
              <a:buFontTx/>
              <a:buChar char="-"/>
            </a:pPr>
            <a:r>
              <a:rPr lang="fr-FR" dirty="0" smtClean="0"/>
              <a:t>Création/design animation site web marchand (CMS)</a:t>
            </a:r>
          </a:p>
          <a:p>
            <a:pPr marL="285750" indent="-285750" algn="ctr">
              <a:buFontTx/>
              <a:buChar char="-"/>
            </a:pPr>
            <a:r>
              <a:rPr lang="fr-FR" dirty="0" smtClean="0"/>
              <a:t>SEO, SEA, SMO </a:t>
            </a:r>
            <a:r>
              <a:rPr lang="fr-FR" dirty="0" err="1" smtClean="0"/>
              <a:t>inbound</a:t>
            </a:r>
            <a:r>
              <a:rPr lang="fr-FR" dirty="0" smtClean="0"/>
              <a:t> marketing</a:t>
            </a:r>
          </a:p>
          <a:p>
            <a:pPr marL="285750" indent="-285750" algn="ctr">
              <a:buFontTx/>
              <a:buChar char="-"/>
            </a:pPr>
            <a:r>
              <a:rPr lang="fr-FR" dirty="0" smtClean="0"/>
              <a:t>E-shop</a:t>
            </a:r>
          </a:p>
          <a:p>
            <a:pPr marL="285750" indent="-285750" algn="ctr">
              <a:buFontTx/>
              <a:buChar char="-"/>
            </a:pPr>
            <a:r>
              <a:rPr lang="fr-FR" dirty="0" smtClean="0"/>
              <a:t>KPI, </a:t>
            </a:r>
            <a:r>
              <a:rPr lang="fr-FR" dirty="0" err="1" smtClean="0"/>
              <a:t>analytics</a:t>
            </a:r>
            <a:r>
              <a:rPr lang="fr-FR" dirty="0" smtClean="0"/>
              <a:t> et tableaux de bord</a:t>
            </a:r>
          </a:p>
        </p:txBody>
      </p:sp>
    </p:spTree>
    <p:extLst>
      <p:ext uri="{BB962C8B-B14F-4D97-AF65-F5344CB8AC3E}">
        <p14:creationId xmlns:p14="http://schemas.microsoft.com/office/powerpoint/2010/main" val="21641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a date 1"/>
          <p:cNvSpPr>
            <a:spLocks noGrp="1"/>
          </p:cNvSpPr>
          <p:nvPr>
            <p:ph type="dt" sz="half" idx="10"/>
          </p:nvPr>
        </p:nvSpPr>
        <p:spPr>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mtClean="0">
                <a:latin typeface="+mj-lt"/>
              </a:rPr>
              <a:t>				                          				                   www.cariou.eu</a:t>
            </a:r>
          </a:p>
        </p:txBody>
      </p:sp>
      <p:sp>
        <p:nvSpPr>
          <p:cNvPr id="105475" name="Text Box 2"/>
          <p:cNvSpPr txBox="1">
            <a:spLocks noChangeArrowheads="1"/>
          </p:cNvSpPr>
          <p:nvPr/>
        </p:nvSpPr>
        <p:spPr bwMode="auto">
          <a:xfrm>
            <a:off x="3233738" y="1489075"/>
            <a:ext cx="5645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800" dirty="0">
                <a:latin typeface="+mj-lt"/>
                <a:cs typeface="Times New Roman" panose="02020603050405020304" pitchFamily="18" charset="0"/>
              </a:rPr>
              <a:t>Les 3 clés de la réussite de l’exploitation </a:t>
            </a:r>
          </a:p>
        </p:txBody>
      </p:sp>
      <p:sp>
        <p:nvSpPr>
          <p:cNvPr id="2" name="Rectangle 3"/>
          <p:cNvSpPr>
            <a:spLocks noChangeArrowheads="1"/>
          </p:cNvSpPr>
          <p:nvPr/>
        </p:nvSpPr>
        <p:spPr bwMode="auto">
          <a:xfrm>
            <a:off x="2197100" y="3570289"/>
            <a:ext cx="2438400" cy="24098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kumimoji="1" lang="fr-FR" altLang="fr-FR" sz="2400">
                <a:latin typeface="+mj-lt"/>
              </a:rPr>
              <a:t>Le client, le marché, le marketing.</a:t>
            </a:r>
          </a:p>
        </p:txBody>
      </p:sp>
      <p:sp>
        <p:nvSpPr>
          <p:cNvPr id="33796" name="Rectangle 4"/>
          <p:cNvSpPr>
            <a:spLocks noChangeArrowheads="1"/>
          </p:cNvSpPr>
          <p:nvPr/>
        </p:nvSpPr>
        <p:spPr bwMode="auto">
          <a:xfrm>
            <a:off x="7697788" y="3570289"/>
            <a:ext cx="2438400" cy="24098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kumimoji="1" lang="fr-FR" altLang="fr-FR" sz="2400">
                <a:latin typeface="+mj-lt"/>
              </a:rPr>
              <a:t>Le contrôle, la gestion.</a:t>
            </a:r>
          </a:p>
        </p:txBody>
      </p:sp>
      <p:sp>
        <p:nvSpPr>
          <p:cNvPr id="33797" name="Rectangle 5"/>
          <p:cNvSpPr>
            <a:spLocks noChangeArrowheads="1"/>
          </p:cNvSpPr>
          <p:nvPr/>
        </p:nvSpPr>
        <p:spPr bwMode="auto">
          <a:xfrm>
            <a:off x="4902200" y="3570289"/>
            <a:ext cx="2438400" cy="24098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kumimoji="1" lang="fr-FR" altLang="fr-FR" sz="2400">
                <a:latin typeface="+mj-lt"/>
              </a:rPr>
              <a:t>L’équipe, les femmes et les hommes</a:t>
            </a:r>
          </a:p>
        </p:txBody>
      </p:sp>
      <p:sp>
        <p:nvSpPr>
          <p:cNvPr id="105479" name="Rectangle 8"/>
          <p:cNvSpPr>
            <a:spLocks noChangeArrowheads="1"/>
          </p:cNvSpPr>
          <p:nvPr/>
        </p:nvSpPr>
        <p:spPr bwMode="auto">
          <a:xfrm>
            <a:off x="1524000" y="0"/>
            <a:ext cx="2871788" cy="9921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a:latin typeface="+mj-lt"/>
              </a:rPr>
              <a:t>2 L’exploitation</a:t>
            </a:r>
          </a:p>
        </p:txBody>
      </p:sp>
      <p:grpSp>
        <p:nvGrpSpPr>
          <p:cNvPr id="105480" name="Group 13"/>
          <p:cNvGrpSpPr>
            <a:grpSpLocks/>
          </p:cNvGrpSpPr>
          <p:nvPr/>
        </p:nvGrpSpPr>
        <p:grpSpPr bwMode="auto">
          <a:xfrm>
            <a:off x="3416300" y="2435226"/>
            <a:ext cx="5486400" cy="1141413"/>
            <a:chOff x="1192" y="1534"/>
            <a:chExt cx="3456" cy="719"/>
          </a:xfrm>
        </p:grpSpPr>
        <p:cxnSp>
          <p:nvCxnSpPr>
            <p:cNvPr id="105481" name="AutoShape 9"/>
            <p:cNvCxnSpPr>
              <a:cxnSpLocks noChangeShapeType="1"/>
              <a:stCxn id="105475" idx="2"/>
            </p:cNvCxnSpPr>
            <p:nvPr/>
          </p:nvCxnSpPr>
          <p:spPr bwMode="auto">
            <a:xfrm rot="5400000">
              <a:off x="1668" y="1058"/>
              <a:ext cx="711" cy="1663"/>
            </a:xfrm>
            <a:prstGeom prst="bentConnector3">
              <a:avLst>
                <a:gd name="adj1" fmla="val 4993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5482" name="AutoShape 10"/>
            <p:cNvCxnSpPr>
              <a:cxnSpLocks noChangeShapeType="1"/>
              <a:stCxn id="105475" idx="2"/>
              <a:endCxn id="33796" idx="0"/>
            </p:cNvCxnSpPr>
            <p:nvPr/>
          </p:nvCxnSpPr>
          <p:spPr bwMode="auto">
            <a:xfrm rot="5400000">
              <a:off x="2495" y="1894"/>
              <a:ext cx="719"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5483" name="AutoShape 12"/>
            <p:cNvCxnSpPr>
              <a:cxnSpLocks noChangeShapeType="1"/>
              <a:stCxn id="105475" idx="2"/>
              <a:endCxn id="33797" idx="0"/>
            </p:cNvCxnSpPr>
            <p:nvPr/>
          </p:nvCxnSpPr>
          <p:spPr bwMode="auto">
            <a:xfrm rot="16200000" flipH="1">
              <a:off x="3396" y="993"/>
              <a:ext cx="711" cy="1793"/>
            </a:xfrm>
            <a:prstGeom prst="bentConnector3">
              <a:avLst>
                <a:gd name="adj1" fmla="val 4993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3279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0-#ppt_w/2"/>
                                          </p:val>
                                        </p:tav>
                                        <p:tav tm="100000">
                                          <p:val>
                                            <p:strVal val="#ppt_x"/>
                                          </p:val>
                                        </p:tav>
                                      </p:tavLst>
                                    </p:anim>
                                    <p:anim calcmode="lin" valueType="num">
                                      <p:cBhvr additive="base">
                                        <p:cTn id="14"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0-#ppt_w/2"/>
                                          </p:val>
                                        </p:tav>
                                        <p:tav tm="100000">
                                          <p:val>
                                            <p:strVal val="#ppt_x"/>
                                          </p:val>
                                        </p:tav>
                                      </p:tavLst>
                                    </p:anim>
                                    <p:anim calcmode="lin" valueType="num">
                                      <p:cBhvr additive="base">
                                        <p:cTn id="20"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3796" grpId="0" animBg="1" autoUpdateAnimBg="0"/>
      <p:bldP spid="3379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a date 1"/>
          <p:cNvSpPr>
            <a:spLocks noGrp="1"/>
          </p:cNvSpPr>
          <p:nvPr>
            <p:ph type="dt" sz="half" idx="10"/>
          </p:nvPr>
        </p:nvSpPr>
        <p:spPr>
          <a:solidFill>
            <a:schemeClr val="bg1">
              <a:lumMod val="50000"/>
              <a:lumOff val="50000"/>
            </a:schemeClr>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mtClean="0">
                <a:latin typeface="+mj-lt"/>
              </a:rPr>
              <a:t>				                          				                   www.cariou.eu</a:t>
            </a:r>
          </a:p>
        </p:txBody>
      </p:sp>
      <p:sp>
        <p:nvSpPr>
          <p:cNvPr id="107523" name="Rectangle 2"/>
          <p:cNvSpPr>
            <a:spLocks noChangeArrowheads="1"/>
          </p:cNvSpPr>
          <p:nvPr/>
        </p:nvSpPr>
        <p:spPr bwMode="auto">
          <a:xfrm>
            <a:off x="5087939" y="109538"/>
            <a:ext cx="4860925" cy="571500"/>
          </a:xfrm>
          <a:prstGeom prst="rect">
            <a:avLst/>
          </a:prstGeom>
          <a:noFill/>
          <a:ln w="12700">
            <a:solidFill>
              <a:schemeClr val="tx1"/>
            </a:solidFill>
            <a:miter lim="800000"/>
            <a:headEnd/>
            <a:tailEnd/>
          </a:ln>
        </p:spPr>
        <p:txBody>
          <a:bodyPr wrap="none" lIns="90488" tIns="44450" rIns="90488" bIns="44450" anchor="ct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2000" dirty="0">
                <a:latin typeface="+mj-lt"/>
              </a:rPr>
              <a:t>Les trois clés de la </a:t>
            </a:r>
            <a:r>
              <a:rPr lang="fr-FR" altLang="fr-FR" sz="2000" dirty="0" smtClean="0">
                <a:latin typeface="+mj-lt"/>
              </a:rPr>
              <a:t>réussite</a:t>
            </a:r>
            <a:endParaRPr lang="fr-FR" altLang="fr-FR" sz="2000" dirty="0">
              <a:latin typeface="+mj-lt"/>
            </a:endParaRPr>
          </a:p>
        </p:txBody>
      </p:sp>
      <p:sp>
        <p:nvSpPr>
          <p:cNvPr id="107524" name="Line 3"/>
          <p:cNvSpPr>
            <a:spLocks noChangeShapeType="1"/>
          </p:cNvSpPr>
          <p:nvPr/>
        </p:nvSpPr>
        <p:spPr bwMode="auto">
          <a:xfrm flipH="1">
            <a:off x="5181600" y="685800"/>
            <a:ext cx="1625600" cy="844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07525" name="Line 4"/>
          <p:cNvSpPr>
            <a:spLocks noChangeShapeType="1"/>
          </p:cNvSpPr>
          <p:nvPr/>
        </p:nvSpPr>
        <p:spPr bwMode="auto">
          <a:xfrm>
            <a:off x="7620000" y="685800"/>
            <a:ext cx="0" cy="844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07526" name="Line 5"/>
          <p:cNvSpPr>
            <a:spLocks noChangeShapeType="1"/>
          </p:cNvSpPr>
          <p:nvPr/>
        </p:nvSpPr>
        <p:spPr bwMode="auto">
          <a:xfrm>
            <a:off x="8636000" y="685800"/>
            <a:ext cx="1219200" cy="844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grpSp>
        <p:nvGrpSpPr>
          <p:cNvPr id="2" name="Group 6"/>
          <p:cNvGrpSpPr>
            <a:grpSpLocks/>
          </p:cNvGrpSpPr>
          <p:nvPr/>
        </p:nvGrpSpPr>
        <p:grpSpPr bwMode="auto">
          <a:xfrm>
            <a:off x="4376739" y="1535113"/>
            <a:ext cx="1609725" cy="2470150"/>
            <a:chOff x="1797" y="967"/>
            <a:chExt cx="1014" cy="1556"/>
          </a:xfrm>
          <a:solidFill>
            <a:schemeClr val="bg1">
              <a:lumMod val="50000"/>
              <a:lumOff val="50000"/>
            </a:schemeClr>
          </a:solidFill>
        </p:grpSpPr>
        <p:sp>
          <p:nvSpPr>
            <p:cNvPr id="107556" name="Rectangle 7"/>
            <p:cNvSpPr>
              <a:spLocks noChangeArrowheads="1"/>
            </p:cNvSpPr>
            <p:nvPr/>
          </p:nvSpPr>
          <p:spPr bwMode="auto">
            <a:xfrm>
              <a:off x="1797" y="967"/>
              <a:ext cx="1014" cy="360"/>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a:latin typeface="+mj-lt"/>
                </a:rPr>
                <a:t>Gestion</a:t>
              </a:r>
            </a:p>
            <a:p>
              <a:pPr algn="ctr"/>
              <a:r>
                <a:rPr lang="fr-FR" altLang="fr-FR">
                  <a:latin typeface="+mj-lt"/>
                </a:rPr>
                <a:t>***</a:t>
              </a:r>
            </a:p>
          </p:txBody>
        </p:sp>
        <p:sp>
          <p:nvSpPr>
            <p:cNvPr id="107557" name="Rectangle 8"/>
            <p:cNvSpPr>
              <a:spLocks noChangeArrowheads="1"/>
            </p:cNvSpPr>
            <p:nvPr/>
          </p:nvSpPr>
          <p:spPr bwMode="auto">
            <a:xfrm>
              <a:off x="1797" y="1332"/>
              <a:ext cx="1014" cy="1191"/>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400">
                  <a:latin typeface="+mj-lt"/>
                </a:rPr>
                <a:t>Les coûts</a:t>
              </a:r>
            </a:p>
            <a:p>
              <a:pPr algn="ctr"/>
              <a:r>
                <a:rPr lang="fr-FR" altLang="fr-FR" sz="1400">
                  <a:latin typeface="+mj-lt"/>
                </a:rPr>
                <a:t>Le financement</a:t>
              </a:r>
            </a:p>
            <a:p>
              <a:pPr algn="ctr"/>
              <a:r>
                <a:rPr lang="fr-FR" altLang="fr-FR" sz="1400">
                  <a:latin typeface="+mj-lt"/>
                </a:rPr>
                <a:t>L'équilibre</a:t>
              </a:r>
            </a:p>
            <a:p>
              <a:pPr algn="ctr"/>
              <a:r>
                <a:rPr lang="fr-FR" altLang="fr-FR" sz="1400">
                  <a:latin typeface="+mj-lt"/>
                </a:rPr>
                <a:t> financier</a:t>
              </a:r>
            </a:p>
          </p:txBody>
        </p:sp>
      </p:grpSp>
      <p:grpSp>
        <p:nvGrpSpPr>
          <p:cNvPr id="3" name="Group 9"/>
          <p:cNvGrpSpPr>
            <a:grpSpLocks/>
          </p:cNvGrpSpPr>
          <p:nvPr/>
        </p:nvGrpSpPr>
        <p:grpSpPr bwMode="auto">
          <a:xfrm>
            <a:off x="6713539" y="1535113"/>
            <a:ext cx="1609725" cy="2470150"/>
            <a:chOff x="3269" y="967"/>
            <a:chExt cx="1014" cy="1556"/>
          </a:xfrm>
          <a:solidFill>
            <a:schemeClr val="bg1">
              <a:lumMod val="50000"/>
              <a:lumOff val="50000"/>
            </a:schemeClr>
          </a:solidFill>
        </p:grpSpPr>
        <p:sp>
          <p:nvSpPr>
            <p:cNvPr id="107554" name="Rectangle 10"/>
            <p:cNvSpPr>
              <a:spLocks noChangeArrowheads="1"/>
            </p:cNvSpPr>
            <p:nvPr/>
          </p:nvSpPr>
          <p:spPr bwMode="auto">
            <a:xfrm>
              <a:off x="3269" y="967"/>
              <a:ext cx="1014" cy="360"/>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a:latin typeface="+mj-lt"/>
                </a:rPr>
                <a:t>G.R.H</a:t>
              </a:r>
            </a:p>
            <a:p>
              <a:pPr algn="ctr"/>
              <a:r>
                <a:rPr lang="fr-FR" altLang="fr-FR">
                  <a:latin typeface="+mj-lt"/>
                </a:rPr>
                <a:t>***</a:t>
              </a:r>
            </a:p>
          </p:txBody>
        </p:sp>
        <p:sp>
          <p:nvSpPr>
            <p:cNvPr id="107555" name="Rectangle 11"/>
            <p:cNvSpPr>
              <a:spLocks noChangeArrowheads="1"/>
            </p:cNvSpPr>
            <p:nvPr/>
          </p:nvSpPr>
          <p:spPr bwMode="auto">
            <a:xfrm>
              <a:off x="3269" y="1332"/>
              <a:ext cx="1014" cy="1191"/>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400">
                  <a:latin typeface="+mj-lt"/>
                </a:rPr>
                <a:t>Le recrutement</a:t>
              </a:r>
            </a:p>
            <a:p>
              <a:pPr algn="ctr"/>
              <a:r>
                <a:rPr lang="fr-FR" altLang="fr-FR" sz="1400">
                  <a:latin typeface="+mj-lt"/>
                </a:rPr>
                <a:t>La fidélisation</a:t>
              </a:r>
            </a:p>
            <a:p>
              <a:pPr algn="ctr"/>
              <a:r>
                <a:rPr lang="fr-FR" altLang="fr-FR" sz="1400">
                  <a:latin typeface="+mj-lt"/>
                </a:rPr>
                <a:t>La motivation</a:t>
              </a:r>
            </a:p>
            <a:p>
              <a:pPr algn="ctr"/>
              <a:r>
                <a:rPr lang="fr-FR" altLang="fr-FR" sz="1400">
                  <a:latin typeface="+mj-lt"/>
                </a:rPr>
                <a:t>La formation</a:t>
              </a:r>
            </a:p>
            <a:p>
              <a:pPr algn="ctr" eaLnBrk="1"/>
              <a:endParaRPr lang="fr-FR" altLang="fr-FR" sz="1400">
                <a:latin typeface="+mj-lt"/>
              </a:endParaRPr>
            </a:p>
          </p:txBody>
        </p:sp>
      </p:grpSp>
      <p:grpSp>
        <p:nvGrpSpPr>
          <p:cNvPr id="4" name="Group 12"/>
          <p:cNvGrpSpPr>
            <a:grpSpLocks/>
          </p:cNvGrpSpPr>
          <p:nvPr/>
        </p:nvGrpSpPr>
        <p:grpSpPr bwMode="auto">
          <a:xfrm>
            <a:off x="8948739" y="1535113"/>
            <a:ext cx="1609725" cy="2470150"/>
            <a:chOff x="4677" y="967"/>
            <a:chExt cx="1014" cy="1556"/>
          </a:xfrm>
          <a:solidFill>
            <a:schemeClr val="bg1">
              <a:lumMod val="50000"/>
              <a:lumOff val="50000"/>
            </a:schemeClr>
          </a:solidFill>
        </p:grpSpPr>
        <p:sp>
          <p:nvSpPr>
            <p:cNvPr id="107552" name="Rectangle 13"/>
            <p:cNvSpPr>
              <a:spLocks noChangeArrowheads="1"/>
            </p:cNvSpPr>
            <p:nvPr/>
          </p:nvSpPr>
          <p:spPr bwMode="auto">
            <a:xfrm>
              <a:off x="4677" y="967"/>
              <a:ext cx="1014" cy="360"/>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a:latin typeface="+mj-lt"/>
                </a:rPr>
                <a:t>Marketing</a:t>
              </a:r>
            </a:p>
            <a:p>
              <a:pPr algn="ctr"/>
              <a:r>
                <a:rPr lang="fr-FR" altLang="fr-FR">
                  <a:latin typeface="+mj-lt"/>
                </a:rPr>
                <a:t>***</a:t>
              </a:r>
            </a:p>
          </p:txBody>
        </p:sp>
        <p:sp>
          <p:nvSpPr>
            <p:cNvPr id="107553" name="Rectangle 14"/>
            <p:cNvSpPr>
              <a:spLocks noChangeArrowheads="1"/>
            </p:cNvSpPr>
            <p:nvPr/>
          </p:nvSpPr>
          <p:spPr bwMode="auto">
            <a:xfrm>
              <a:off x="4677" y="1332"/>
              <a:ext cx="1014" cy="1191"/>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400">
                  <a:latin typeface="+mj-lt"/>
                </a:rPr>
                <a:t>La mise</a:t>
              </a:r>
            </a:p>
            <a:p>
              <a:pPr algn="ctr"/>
              <a:r>
                <a:rPr lang="fr-FR" altLang="fr-FR" sz="1400">
                  <a:latin typeface="+mj-lt"/>
                </a:rPr>
                <a:t> au point</a:t>
              </a:r>
            </a:p>
            <a:p>
              <a:pPr algn="ctr"/>
              <a:r>
                <a:rPr lang="fr-FR" altLang="fr-FR" sz="1400">
                  <a:latin typeface="+mj-lt"/>
                </a:rPr>
                <a:t> d'une promesse</a:t>
              </a:r>
            </a:p>
            <a:p>
              <a:pPr algn="ctr"/>
              <a:r>
                <a:rPr lang="fr-FR" altLang="fr-FR" sz="1400">
                  <a:latin typeface="+mj-lt"/>
                </a:rPr>
                <a:t>Sa </a:t>
              </a:r>
            </a:p>
            <a:p>
              <a:pPr algn="ctr"/>
              <a:r>
                <a:rPr lang="fr-FR" altLang="fr-FR" sz="1400">
                  <a:latin typeface="+mj-lt"/>
                </a:rPr>
                <a:t>communication</a:t>
              </a:r>
            </a:p>
            <a:p>
              <a:pPr algn="ctr"/>
              <a:r>
                <a:rPr lang="fr-FR" altLang="fr-FR" sz="1400">
                  <a:latin typeface="+mj-lt"/>
                </a:rPr>
                <a:t>Sa réalisation</a:t>
              </a:r>
            </a:p>
          </p:txBody>
        </p:sp>
      </p:grpSp>
      <p:sp>
        <p:nvSpPr>
          <p:cNvPr id="34831" name="Rectangle 15"/>
          <p:cNvSpPr>
            <a:spLocks noChangeArrowheads="1"/>
          </p:cNvSpPr>
          <p:nvPr/>
        </p:nvSpPr>
        <p:spPr bwMode="auto">
          <a:xfrm>
            <a:off x="4376739" y="3694114"/>
            <a:ext cx="6181725" cy="465137"/>
          </a:xfrm>
          <a:prstGeom prst="rect">
            <a:avLst/>
          </a:prstGeom>
          <a:solidFill>
            <a:schemeClr val="bg1">
              <a:lumMod val="50000"/>
              <a:lumOff val="50000"/>
            </a:schemeClr>
          </a:solid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600">
                <a:latin typeface="+mj-lt"/>
              </a:rPr>
              <a:t>+ Système d'information et de contrôle</a:t>
            </a:r>
          </a:p>
        </p:txBody>
      </p:sp>
      <p:grpSp>
        <p:nvGrpSpPr>
          <p:cNvPr id="6" name="Groupe 5"/>
          <p:cNvGrpSpPr/>
          <p:nvPr/>
        </p:nvGrpSpPr>
        <p:grpSpPr>
          <a:xfrm>
            <a:off x="714375" y="4383088"/>
            <a:ext cx="9844089" cy="2049462"/>
            <a:chOff x="714375" y="4383088"/>
            <a:chExt cx="9844089" cy="2049462"/>
          </a:xfrm>
        </p:grpSpPr>
        <p:sp>
          <p:nvSpPr>
            <p:cNvPr id="107533" name="Rectangle 17"/>
            <p:cNvSpPr>
              <a:spLocks noChangeArrowheads="1"/>
            </p:cNvSpPr>
            <p:nvPr/>
          </p:nvSpPr>
          <p:spPr bwMode="auto">
            <a:xfrm>
              <a:off x="714375" y="4383088"/>
              <a:ext cx="9844089" cy="2049462"/>
            </a:xfrm>
            <a:prstGeom prst="rect">
              <a:avLst/>
            </a:prstGeom>
            <a:solidFill>
              <a:schemeClr val="bg1">
                <a:lumMod val="50000"/>
                <a:lumOff val="50000"/>
              </a:schemeClr>
            </a:solidFill>
            <a:ln w="12700">
              <a:solidFill>
                <a:schemeClr val="tx1"/>
              </a:solidFill>
              <a:miter lim="800000"/>
              <a:headEnd/>
              <a:tailEnd/>
            </a:ln>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latin typeface="+mj-lt"/>
              </a:endParaRPr>
            </a:p>
          </p:txBody>
        </p:sp>
        <p:sp>
          <p:nvSpPr>
            <p:cNvPr id="107534" name="Rectangle 18"/>
            <p:cNvSpPr>
              <a:spLocks noChangeArrowheads="1"/>
            </p:cNvSpPr>
            <p:nvPr/>
          </p:nvSpPr>
          <p:spPr bwMode="auto">
            <a:xfrm>
              <a:off x="814390" y="4397375"/>
              <a:ext cx="1323975"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dirty="0">
                  <a:latin typeface="+mj-lt"/>
                </a:rPr>
                <a:t>Le créateur</a:t>
              </a:r>
            </a:p>
          </p:txBody>
        </p:sp>
        <p:sp>
          <p:nvSpPr>
            <p:cNvPr id="107535" name="Rectangle 19"/>
            <p:cNvSpPr>
              <a:spLocks noChangeArrowheads="1"/>
            </p:cNvSpPr>
            <p:nvPr/>
          </p:nvSpPr>
          <p:spPr bwMode="auto">
            <a:xfrm>
              <a:off x="814390" y="4713288"/>
              <a:ext cx="1366838"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a:latin typeface="+mj-lt"/>
                </a:rPr>
                <a:t>Le directeur</a:t>
              </a:r>
            </a:p>
          </p:txBody>
        </p:sp>
        <p:sp>
          <p:nvSpPr>
            <p:cNvPr id="107536" name="Rectangle 20"/>
            <p:cNvSpPr>
              <a:spLocks noChangeArrowheads="1"/>
            </p:cNvSpPr>
            <p:nvPr/>
          </p:nvSpPr>
          <p:spPr bwMode="auto">
            <a:xfrm>
              <a:off x="814390" y="5046663"/>
              <a:ext cx="3167063"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dirty="0">
                  <a:latin typeface="+mj-lt"/>
                </a:rPr>
                <a:t>Le </a:t>
              </a:r>
              <a:r>
                <a:rPr lang="fr-FR" altLang="fr-FR" sz="1600" dirty="0" smtClean="0">
                  <a:latin typeface="+mj-lt"/>
                </a:rPr>
                <a:t>responsable de production</a:t>
              </a:r>
              <a:endParaRPr lang="fr-FR" altLang="fr-FR" sz="1600" dirty="0">
                <a:latin typeface="+mj-lt"/>
              </a:endParaRPr>
            </a:p>
          </p:txBody>
        </p:sp>
        <p:sp>
          <p:nvSpPr>
            <p:cNvPr id="107537" name="Rectangle 21"/>
            <p:cNvSpPr>
              <a:spLocks noChangeArrowheads="1"/>
            </p:cNvSpPr>
            <p:nvPr/>
          </p:nvSpPr>
          <p:spPr bwMode="auto">
            <a:xfrm>
              <a:off x="814390" y="5399088"/>
              <a:ext cx="1874838"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dirty="0">
                  <a:latin typeface="+mj-lt"/>
                </a:rPr>
                <a:t>Le </a:t>
              </a:r>
              <a:r>
                <a:rPr lang="fr-FR" altLang="fr-FR" sz="1600" dirty="0" smtClean="0">
                  <a:latin typeface="+mj-lt"/>
                </a:rPr>
                <a:t>commercial…</a:t>
              </a:r>
              <a:endParaRPr lang="fr-FR" altLang="fr-FR" sz="1600" dirty="0">
                <a:latin typeface="+mj-lt"/>
              </a:endParaRPr>
            </a:p>
          </p:txBody>
        </p:sp>
        <p:sp>
          <p:nvSpPr>
            <p:cNvPr id="107538" name="Rectangle 22"/>
            <p:cNvSpPr>
              <a:spLocks noChangeArrowheads="1"/>
            </p:cNvSpPr>
            <p:nvPr/>
          </p:nvSpPr>
          <p:spPr bwMode="auto">
            <a:xfrm>
              <a:off x="5060952" y="4422775"/>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39" name="Rectangle 23"/>
            <p:cNvSpPr>
              <a:spLocks noChangeArrowheads="1"/>
            </p:cNvSpPr>
            <p:nvPr/>
          </p:nvSpPr>
          <p:spPr bwMode="auto">
            <a:xfrm>
              <a:off x="7296152" y="4422775"/>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0" name="Rectangle 24"/>
            <p:cNvSpPr>
              <a:spLocks noChangeArrowheads="1"/>
            </p:cNvSpPr>
            <p:nvPr/>
          </p:nvSpPr>
          <p:spPr bwMode="auto">
            <a:xfrm>
              <a:off x="9429752" y="4422775"/>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1" name="Rectangle 25"/>
            <p:cNvSpPr>
              <a:spLocks noChangeArrowheads="1"/>
            </p:cNvSpPr>
            <p:nvPr/>
          </p:nvSpPr>
          <p:spPr bwMode="auto">
            <a:xfrm>
              <a:off x="5060952" y="47371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2" name="Rectangle 26"/>
            <p:cNvSpPr>
              <a:spLocks noChangeArrowheads="1"/>
            </p:cNvSpPr>
            <p:nvPr/>
          </p:nvSpPr>
          <p:spPr bwMode="auto">
            <a:xfrm>
              <a:off x="7296152" y="47371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3" name="Rectangle 27"/>
            <p:cNvSpPr>
              <a:spLocks noChangeArrowheads="1"/>
            </p:cNvSpPr>
            <p:nvPr/>
          </p:nvSpPr>
          <p:spPr bwMode="auto">
            <a:xfrm>
              <a:off x="9429752" y="47371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4" name="Rectangle 28"/>
            <p:cNvSpPr>
              <a:spLocks noChangeArrowheads="1"/>
            </p:cNvSpPr>
            <p:nvPr/>
          </p:nvSpPr>
          <p:spPr bwMode="auto">
            <a:xfrm>
              <a:off x="5060952" y="50546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5" name="Rectangle 29"/>
            <p:cNvSpPr>
              <a:spLocks noChangeArrowheads="1"/>
            </p:cNvSpPr>
            <p:nvPr/>
          </p:nvSpPr>
          <p:spPr bwMode="auto">
            <a:xfrm>
              <a:off x="7296152" y="50546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6" name="Rectangle 30"/>
            <p:cNvSpPr>
              <a:spLocks noChangeArrowheads="1"/>
            </p:cNvSpPr>
            <p:nvPr/>
          </p:nvSpPr>
          <p:spPr bwMode="auto">
            <a:xfrm>
              <a:off x="9429752" y="50546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dirty="0">
                  <a:latin typeface="+mj-lt"/>
                </a:rPr>
                <a:t>*</a:t>
              </a:r>
            </a:p>
          </p:txBody>
        </p:sp>
        <p:sp>
          <p:nvSpPr>
            <p:cNvPr id="107547" name="Rectangle 31"/>
            <p:cNvSpPr>
              <a:spLocks noChangeArrowheads="1"/>
            </p:cNvSpPr>
            <p:nvPr/>
          </p:nvSpPr>
          <p:spPr bwMode="auto">
            <a:xfrm>
              <a:off x="5060952" y="54229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8" name="Rectangle 32"/>
            <p:cNvSpPr>
              <a:spLocks noChangeArrowheads="1"/>
            </p:cNvSpPr>
            <p:nvPr/>
          </p:nvSpPr>
          <p:spPr bwMode="auto">
            <a:xfrm>
              <a:off x="7296152" y="54229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9" name="Rectangle 33"/>
            <p:cNvSpPr>
              <a:spLocks noChangeArrowheads="1"/>
            </p:cNvSpPr>
            <p:nvPr/>
          </p:nvSpPr>
          <p:spPr bwMode="auto">
            <a:xfrm>
              <a:off x="9429752" y="54229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50" name="Rectangle 34"/>
            <p:cNvSpPr>
              <a:spLocks noChangeArrowheads="1"/>
            </p:cNvSpPr>
            <p:nvPr/>
          </p:nvSpPr>
          <p:spPr bwMode="auto">
            <a:xfrm>
              <a:off x="814390" y="5735638"/>
              <a:ext cx="438150"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dirty="0">
                  <a:latin typeface="+mj-lt"/>
                </a:rPr>
                <a:t>...</a:t>
              </a:r>
            </a:p>
          </p:txBody>
        </p:sp>
      </p:grpSp>
      <p:sp>
        <p:nvSpPr>
          <p:cNvPr id="107532" name="Rectangle 39"/>
          <p:cNvSpPr>
            <a:spLocks noChangeArrowheads="1"/>
          </p:cNvSpPr>
          <p:nvPr/>
        </p:nvSpPr>
        <p:spPr bwMode="auto">
          <a:xfrm>
            <a:off x="1524000" y="0"/>
            <a:ext cx="2871788" cy="992188"/>
          </a:xfrm>
          <a:prstGeom prst="rect">
            <a:avLst/>
          </a:prstGeom>
          <a:no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a:latin typeface="+mj-lt"/>
              </a:rPr>
              <a:t>2 L’exploitation</a:t>
            </a:r>
          </a:p>
        </p:txBody>
      </p:sp>
    </p:spTree>
    <p:extLst>
      <p:ext uri="{BB962C8B-B14F-4D97-AF65-F5344CB8AC3E}">
        <p14:creationId xmlns:p14="http://schemas.microsoft.com/office/powerpoint/2010/main" val="1140435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31"/>
                                        </p:tgtEl>
                                        <p:attrNameLst>
                                          <p:attrName>style.visibility</p:attrName>
                                        </p:attrNameLst>
                                      </p:cBhvr>
                                      <p:to>
                                        <p:strVal val="visible"/>
                                      </p:to>
                                    </p:set>
                                    <p:anim calcmode="lin" valueType="num">
                                      <p:cBhvr additive="base">
                                        <p:cTn id="25" dur="500" fill="hold"/>
                                        <p:tgtEl>
                                          <p:spTgt spid="34831"/>
                                        </p:tgtEl>
                                        <p:attrNameLst>
                                          <p:attrName>ppt_x</p:attrName>
                                        </p:attrNameLst>
                                      </p:cBhvr>
                                      <p:tavLst>
                                        <p:tav tm="0">
                                          <p:val>
                                            <p:strVal val="0-#ppt_w/2"/>
                                          </p:val>
                                        </p:tav>
                                        <p:tav tm="100000">
                                          <p:val>
                                            <p:strVal val="#ppt_x"/>
                                          </p:val>
                                        </p:tav>
                                      </p:tavLst>
                                    </p:anim>
                                    <p:anim calcmode="lin" valueType="num">
                                      <p:cBhvr additive="base">
                                        <p:cTn id="26" dur="500" fill="hold"/>
                                        <p:tgtEl>
                                          <p:spTgt spid="348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838200"/>
            <a:ext cx="8088085" cy="1872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Chapitre 1: Un peu de stratégie</a:t>
            </a:r>
            <a:endParaRPr lang="fr-FR" dirty="0"/>
          </a:p>
        </p:txBody>
      </p:sp>
      <p:sp>
        <p:nvSpPr>
          <p:cNvPr id="3" name="Rectangle 2"/>
          <p:cNvSpPr/>
          <p:nvPr/>
        </p:nvSpPr>
        <p:spPr>
          <a:xfrm>
            <a:off x="2209799" y="3695020"/>
            <a:ext cx="8088085"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1 C’est quoi la stratégie </a:t>
            </a:r>
            <a:r>
              <a:rPr lang="fr-FR" dirty="0" smtClean="0">
                <a:solidFill>
                  <a:schemeClr val="tx1"/>
                </a:solidFill>
              </a:rPr>
              <a:t>?</a:t>
            </a:r>
            <a:endParaRPr lang="fr-FR" dirty="0">
              <a:solidFill>
                <a:schemeClr val="tx1"/>
              </a:solidFill>
            </a:endParaRPr>
          </a:p>
          <a:p>
            <a:pPr algn="ctr" eaLnBrk="1" hangingPunct="1">
              <a:defRPr/>
            </a:pPr>
            <a:r>
              <a:rPr lang="fr-FR" dirty="0">
                <a:solidFill>
                  <a:schemeClr val="tx1"/>
                </a:solidFill>
              </a:rPr>
              <a:t>2 Approche élémentaire: a) La croissance b) Les stratégies de base c) La chaîne de valeur 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25000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3"/>
          <p:cNvSpPr txBox="1">
            <a:spLocks noChangeArrowheads="1"/>
          </p:cNvSpPr>
          <p:nvPr/>
        </p:nvSpPr>
        <p:spPr bwMode="auto">
          <a:xfrm>
            <a:off x="2724150" y="260351"/>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a:t>Intro : Pourquoi « d'abord la stratégie » ?</a:t>
            </a:r>
          </a:p>
        </p:txBody>
      </p:sp>
      <p:sp>
        <p:nvSpPr>
          <p:cNvPr id="4" name="Rectangle 3"/>
          <p:cNvSpPr/>
          <p:nvPr/>
        </p:nvSpPr>
        <p:spPr>
          <a:xfrm>
            <a:off x="2400300" y="1052514"/>
            <a:ext cx="7488238" cy="3311525"/>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Un viticulteur girondin décide de transformer une partie des bâtiments de sa propriété en chambres d’hôtes et salle de séminaire, pour « être dans la tendance ». Il contracte un emprunt, aménage cinq chambres, une belle salle, embauche un « responsable oenotourisme » pour la saison, …. </a:t>
            </a:r>
          </a:p>
          <a:p>
            <a:pPr algn="ctr" eaLnBrk="1" hangingPunct="1">
              <a:defRPr/>
            </a:pPr>
            <a:r>
              <a:rPr lang="fr-FR" dirty="0"/>
              <a:t>Au bout de quelques mois il constate que l’activité touristique n’attire pas beaucoup de clients et lui coûte cher…</a:t>
            </a:r>
          </a:p>
          <a:p>
            <a:pPr algn="ctr" eaLnBrk="1" hangingPunct="1">
              <a:defRPr/>
            </a:pPr>
            <a:r>
              <a:rPr lang="fr-FR" dirty="0"/>
              <a:t>A la fin de la première année, il cherche à sous traiter l’activité mais ne trouve aucun partenaire intéressé… </a:t>
            </a:r>
          </a:p>
          <a:p>
            <a:pPr algn="ctr" eaLnBrk="1" hangingPunct="1">
              <a:defRPr/>
            </a:pPr>
            <a:r>
              <a:rPr lang="fr-FR" dirty="0"/>
              <a:t> </a:t>
            </a:r>
          </a:p>
          <a:p>
            <a:pPr algn="ctr" eaLnBrk="1" hangingPunct="1">
              <a:defRPr/>
            </a:pPr>
            <a:r>
              <a:rPr lang="fr-FR" dirty="0"/>
              <a:t>Que faire ? Quel enseignement en tirer ?</a:t>
            </a:r>
          </a:p>
        </p:txBody>
      </p:sp>
      <p:sp>
        <p:nvSpPr>
          <p:cNvPr id="5" name="Pentagone 4"/>
          <p:cNvSpPr/>
          <p:nvPr/>
        </p:nvSpPr>
        <p:spPr>
          <a:xfrm>
            <a:off x="3071814" y="5084764"/>
            <a:ext cx="1944687" cy="936625"/>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Objectifs</a:t>
            </a:r>
          </a:p>
          <a:p>
            <a:pPr algn="ctr" eaLnBrk="1" hangingPunct="1">
              <a:defRPr/>
            </a:pPr>
            <a:r>
              <a:rPr lang="fr-FR" dirty="0">
                <a:solidFill>
                  <a:schemeClr val="tx1"/>
                </a:solidFill>
              </a:rPr>
              <a:t>cohérents</a:t>
            </a:r>
          </a:p>
        </p:txBody>
      </p:sp>
      <p:sp>
        <p:nvSpPr>
          <p:cNvPr id="6" name="Chevron 5"/>
          <p:cNvSpPr/>
          <p:nvPr/>
        </p:nvSpPr>
        <p:spPr>
          <a:xfrm>
            <a:off x="5159375" y="5084764"/>
            <a:ext cx="2160588" cy="936625"/>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Moyens</a:t>
            </a:r>
          </a:p>
          <a:p>
            <a:pPr algn="ctr" eaLnBrk="1" hangingPunct="1">
              <a:defRPr/>
            </a:pPr>
            <a:r>
              <a:rPr lang="fr-FR" dirty="0">
                <a:solidFill>
                  <a:schemeClr val="tx1"/>
                </a:solidFill>
              </a:rPr>
              <a:t>adaptés</a:t>
            </a:r>
          </a:p>
        </p:txBody>
      </p:sp>
      <p:sp>
        <p:nvSpPr>
          <p:cNvPr id="7" name="Rectangle 6"/>
          <p:cNvSpPr/>
          <p:nvPr/>
        </p:nvSpPr>
        <p:spPr>
          <a:xfrm>
            <a:off x="7608889" y="5094289"/>
            <a:ext cx="1798637" cy="935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Résultats</a:t>
            </a:r>
          </a:p>
          <a:p>
            <a:pPr algn="ctr" eaLnBrk="1" hangingPunct="1">
              <a:defRPr/>
            </a:pPr>
            <a:r>
              <a:rPr lang="fr-FR" dirty="0">
                <a:solidFill>
                  <a:schemeClr val="tx1"/>
                </a:solidFill>
              </a:rPr>
              <a:t>intéressants</a:t>
            </a:r>
          </a:p>
        </p:txBody>
      </p:sp>
    </p:spTree>
    <p:extLst>
      <p:ext uri="{BB962C8B-B14F-4D97-AF65-F5344CB8AC3E}">
        <p14:creationId xmlns:p14="http://schemas.microsoft.com/office/powerpoint/2010/main" val="3055330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218" y="1063399"/>
            <a:ext cx="8892040" cy="4679950"/>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dirty="0"/>
              <a:t>« D’abord la stratégie » parce que sans réflexion sur les raisons de son action, sur les objectifs essentiels, sur l’allocation des moyens, il n’y a, sauf hasard, d’avenir pour aucun projet d’entreprise.</a:t>
            </a:r>
          </a:p>
        </p:txBody>
      </p:sp>
    </p:spTree>
    <p:extLst>
      <p:ext uri="{BB962C8B-B14F-4D97-AF65-F5344CB8AC3E}">
        <p14:creationId xmlns:p14="http://schemas.microsoft.com/office/powerpoint/2010/main" val="333656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rgbClr val="FFC000"/>
                </a:solidFill>
              </a:rPr>
              <a:t>1 C’est quoi la stratégie ?</a:t>
            </a:r>
          </a:p>
          <a:p>
            <a:pPr algn="ctr" eaLnBrk="1" hangingPunct="1">
              <a:defRPr/>
            </a:pPr>
            <a:r>
              <a:rPr lang="fr-FR" dirty="0">
                <a:solidFill>
                  <a:schemeClr val="tx1"/>
                </a:solidFill>
              </a:rPr>
              <a:t>2 Approche élémentaire: a) La croissance b) Les stratégies de base c) La chaîne de valeur 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418242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095500" y="785813"/>
            <a:ext cx="80724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1) C’est quoi la stratégie  d’entreprise?</a:t>
            </a:r>
          </a:p>
          <a:p>
            <a:pPr eaLnBrk="1" hangingPunct="1">
              <a:spcBef>
                <a:spcPct val="0"/>
              </a:spcBef>
              <a:buClrTx/>
              <a:buSzTx/>
              <a:buFontTx/>
              <a:buNone/>
            </a:pPr>
            <a:endParaRPr lang="fr-FR" altLang="fr-FR" sz="1800"/>
          </a:p>
          <a:p>
            <a:pPr algn="just" eaLnBrk="1" hangingPunct="1">
              <a:spcBef>
                <a:spcPct val="0"/>
              </a:spcBef>
              <a:buClrTx/>
              <a:buSzTx/>
              <a:buFontTx/>
              <a:buNone/>
            </a:pPr>
            <a:r>
              <a:rPr lang="fr-FR" altLang="fr-FR" sz="1800"/>
              <a:t>La stratégie d'entreprise consiste à faire des choix d'allocation de ressources (financières, humaines, technologiques, etc.) qui engagent l'entreprise dans le long terme, afin de dégager un profit durable. Elle est communément considérée comme l'apanage du dirigeant d'entreprise  (même si une approche collégiale est envisageable).</a:t>
            </a:r>
          </a:p>
          <a:p>
            <a:pPr eaLnBrk="1" hangingPunct="1">
              <a:spcBef>
                <a:spcPct val="0"/>
              </a:spcBef>
              <a:buClrTx/>
              <a:buSzTx/>
              <a:buFontTx/>
              <a:buNone/>
            </a:pPr>
            <a:endParaRPr lang="fr-FR" altLang="fr-FR" sz="1800"/>
          </a:p>
        </p:txBody>
      </p:sp>
      <p:sp>
        <p:nvSpPr>
          <p:cNvPr id="3" name="ZoneTexte 2"/>
          <p:cNvSpPr txBox="1">
            <a:spLocks noChangeArrowheads="1"/>
          </p:cNvSpPr>
          <p:nvPr/>
        </p:nvSpPr>
        <p:spPr bwMode="auto">
          <a:xfrm>
            <a:off x="3810000" y="3500438"/>
            <a:ext cx="4521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2400"/>
              <a:t>Des choix… donc des décisions:</a:t>
            </a:r>
          </a:p>
          <a:p>
            <a:pPr eaLnBrk="1" hangingPunct="1">
              <a:spcBef>
                <a:spcPct val="0"/>
              </a:spcBef>
              <a:buClrTx/>
              <a:buSzTx/>
              <a:buFontTx/>
              <a:buNone/>
            </a:pPr>
            <a:endParaRPr lang="fr-FR" altLang="fr-FR" sz="1800"/>
          </a:p>
          <a:p>
            <a:pPr eaLnBrk="1" hangingPunct="1">
              <a:spcBef>
                <a:spcPct val="0"/>
              </a:spcBef>
              <a:buClrTx/>
              <a:buSzTx/>
              <a:buFontTx/>
              <a:buChar char="-"/>
            </a:pPr>
            <a:r>
              <a:rPr lang="fr-FR" altLang="fr-FR" sz="1800"/>
              <a:t>Qui portent des effets sur le long terme,</a:t>
            </a:r>
          </a:p>
          <a:p>
            <a:pPr eaLnBrk="1" hangingPunct="1">
              <a:spcBef>
                <a:spcPct val="0"/>
              </a:spcBef>
              <a:buClrTx/>
              <a:buSzTx/>
              <a:buFontTx/>
              <a:buChar char="-"/>
            </a:pPr>
            <a:endParaRPr lang="fr-FR" altLang="fr-FR" sz="1800"/>
          </a:p>
          <a:p>
            <a:pPr eaLnBrk="1" hangingPunct="1">
              <a:spcBef>
                <a:spcPct val="0"/>
              </a:spcBef>
              <a:buClrTx/>
              <a:buSzTx/>
              <a:buFontTx/>
              <a:buChar char="-"/>
            </a:pPr>
            <a:r>
              <a:rPr lang="fr-FR" altLang="fr-FR" sz="1800"/>
              <a:t>Très impliquantes pour l’entreprise</a:t>
            </a:r>
          </a:p>
          <a:p>
            <a:pPr eaLnBrk="1" hangingPunct="1">
              <a:spcBef>
                <a:spcPct val="0"/>
              </a:spcBef>
              <a:buClrTx/>
              <a:buSzTx/>
              <a:buFontTx/>
              <a:buChar char="-"/>
            </a:pPr>
            <a:endParaRPr lang="fr-FR" altLang="fr-FR" sz="1800"/>
          </a:p>
          <a:p>
            <a:pPr eaLnBrk="1" hangingPunct="1">
              <a:spcBef>
                <a:spcPct val="0"/>
              </a:spcBef>
              <a:buClrTx/>
              <a:buSzTx/>
              <a:buFontTx/>
              <a:buChar char="-"/>
            </a:pPr>
            <a:r>
              <a:rPr lang="fr-FR" altLang="fr-FR" sz="1800"/>
              <a:t>Faiblement réversibles</a:t>
            </a:r>
          </a:p>
          <a:p>
            <a:pPr eaLnBrk="1" hangingPunct="1">
              <a:spcBef>
                <a:spcPct val="0"/>
              </a:spcBef>
              <a:buClrTx/>
              <a:buSzTx/>
              <a:buFontTx/>
              <a:buChar char="-"/>
            </a:pPr>
            <a:endParaRPr lang="fr-FR" altLang="fr-FR" sz="1800"/>
          </a:p>
          <a:p>
            <a:pPr eaLnBrk="1" hangingPunct="1">
              <a:spcBef>
                <a:spcPct val="0"/>
              </a:spcBef>
              <a:buClrTx/>
              <a:buSzTx/>
              <a:buFontTx/>
              <a:buChar char="-"/>
            </a:pPr>
            <a:r>
              <a:rPr lang="fr-FR" altLang="fr-FR" sz="1800"/>
              <a:t>(…)</a:t>
            </a:r>
          </a:p>
        </p:txBody>
      </p:sp>
    </p:spTree>
    <p:extLst>
      <p:ext uri="{BB962C8B-B14F-4D97-AF65-F5344CB8AC3E}">
        <p14:creationId xmlns:p14="http://schemas.microsoft.com/office/powerpoint/2010/main" val="3636149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881188" y="785813"/>
            <a:ext cx="8572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3200"/>
              <a:t>Trois approches …</a:t>
            </a:r>
          </a:p>
          <a:p>
            <a:pPr algn="ctr" eaLnBrk="1" hangingPunct="1">
              <a:spcBef>
                <a:spcPct val="0"/>
              </a:spcBef>
              <a:buClrTx/>
              <a:buSzTx/>
              <a:buFontTx/>
              <a:buNone/>
            </a:pPr>
            <a:endParaRPr lang="fr-FR" altLang="fr-FR" sz="3200"/>
          </a:p>
          <a:p>
            <a:pPr eaLnBrk="1" hangingPunct="1">
              <a:spcBef>
                <a:spcPct val="0"/>
              </a:spcBef>
              <a:buClrTx/>
              <a:buSzTx/>
              <a:buFontTx/>
              <a:buChar char="-"/>
            </a:pPr>
            <a:endParaRPr lang="fr-FR" altLang="fr-FR" sz="1800"/>
          </a:p>
          <a:p>
            <a:pPr algn="ctr" eaLnBrk="1" hangingPunct="1">
              <a:spcBef>
                <a:spcPct val="0"/>
              </a:spcBef>
              <a:buClrTx/>
              <a:buSzTx/>
              <a:buFontTx/>
              <a:buChar char="-"/>
            </a:pPr>
            <a:r>
              <a:rPr lang="fr-FR" altLang="fr-FR" sz="1800"/>
              <a:t>L’approche financière (rentabiliser les ressources financières </a:t>
            </a:r>
            <a:br>
              <a:rPr lang="fr-FR" altLang="fr-FR" sz="1800"/>
            </a:br>
            <a:r>
              <a:rPr lang="fr-FR" altLang="fr-FR" sz="1800"/>
              <a:t>des apporteurs de capitaux, les modèles « asset fat » ou « asset light »?...), qui sont-ils ? Les rapports avec les managers ?</a:t>
            </a:r>
          </a:p>
          <a:p>
            <a:pPr algn="ctr" eaLnBrk="1" hangingPunct="1">
              <a:spcBef>
                <a:spcPct val="0"/>
              </a:spcBef>
              <a:buClrTx/>
              <a:buSzTx/>
              <a:buFontTx/>
              <a:buNone/>
            </a:pPr>
            <a:r>
              <a:rPr lang="fr-FR" altLang="fr-FR" sz="1800"/>
              <a:t>(voir cours de JB Jousset)</a:t>
            </a:r>
          </a:p>
          <a:p>
            <a:pPr algn="ctr" eaLnBrk="1" hangingPunct="1">
              <a:spcBef>
                <a:spcPct val="0"/>
              </a:spcBef>
              <a:buClrTx/>
              <a:buSzTx/>
              <a:buFontTx/>
              <a:buChar char="-"/>
            </a:pPr>
            <a:endParaRPr lang="fr-FR" altLang="fr-FR" sz="1800"/>
          </a:p>
          <a:p>
            <a:pPr algn="ctr" eaLnBrk="1" hangingPunct="1">
              <a:spcBef>
                <a:spcPct val="0"/>
              </a:spcBef>
              <a:buClrTx/>
              <a:buSzTx/>
              <a:buFontTx/>
              <a:buChar char="-"/>
            </a:pPr>
            <a:r>
              <a:rPr lang="fr-FR" altLang="fr-FR" sz="1800"/>
              <a:t>L’approche marketing (offre/demande, place sur le marché… </a:t>
            </a:r>
            <a:r>
              <a:rPr lang="fr-FR" altLang="fr-FR" sz="1200"/>
              <a:t>et même dans la société</a:t>
            </a:r>
            <a:r>
              <a:rPr lang="fr-FR" altLang="fr-FR" sz="1800"/>
              <a:t>),</a:t>
            </a:r>
          </a:p>
          <a:p>
            <a:pPr algn="ctr" eaLnBrk="1" hangingPunct="1">
              <a:spcBef>
                <a:spcPct val="0"/>
              </a:spcBef>
              <a:buClrTx/>
              <a:buSzTx/>
              <a:buFontTx/>
              <a:buChar char="-"/>
            </a:pPr>
            <a:endParaRPr lang="fr-FR" altLang="fr-FR" sz="1800"/>
          </a:p>
          <a:p>
            <a:pPr algn="ctr" eaLnBrk="1" hangingPunct="1">
              <a:spcBef>
                <a:spcPct val="0"/>
              </a:spcBef>
              <a:buClrTx/>
              <a:buSzTx/>
              <a:buFontTx/>
              <a:buChar char="-"/>
            </a:pPr>
            <a:r>
              <a:rPr lang="fr-FR" altLang="fr-FR" sz="1800"/>
              <a:t>L’approche organisationnelle (arbitrer les choix entre spécialisation et coordination des tâches, c'est-à-dire d’abord la question de la définition de structures organisationnelle puis celle  favoriser les synergies , puis de la flexibilité, de l’adaptation aux changement de l’environnement.</a:t>
            </a:r>
          </a:p>
        </p:txBody>
      </p:sp>
      <p:sp>
        <p:nvSpPr>
          <p:cNvPr id="3" name="ZoneTexte 2"/>
          <p:cNvSpPr txBox="1">
            <a:spLocks noChangeArrowheads="1"/>
          </p:cNvSpPr>
          <p:nvPr/>
        </p:nvSpPr>
        <p:spPr bwMode="auto">
          <a:xfrm>
            <a:off x="4024313" y="5929313"/>
            <a:ext cx="515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3200"/>
              <a:t>…mais une seule stratégie !</a:t>
            </a:r>
          </a:p>
        </p:txBody>
      </p:sp>
    </p:spTree>
    <p:extLst>
      <p:ext uri="{BB962C8B-B14F-4D97-AF65-F5344CB8AC3E}">
        <p14:creationId xmlns:p14="http://schemas.microsoft.com/office/powerpoint/2010/main" val="211049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000"/>
                                        <p:tgtEl>
                                          <p:spTgt spid="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rgbClr val="FFC000"/>
                </a:solidFill>
              </a:rPr>
              <a:t>2 Approche élémentaire: </a:t>
            </a:r>
            <a:r>
              <a:rPr lang="fr-FR">
                <a:solidFill>
                  <a:schemeClr val="tx1"/>
                </a:solidFill>
              </a:rPr>
              <a:t>a) La croissance b) Les stratégies de base c) La chaîne de valeur d) Le positionnement. 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407795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314" y="357188"/>
            <a:ext cx="8715375" cy="6286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fr-FR"/>
          </a:p>
          <a:p>
            <a:pPr algn="ctr">
              <a:defRPr/>
            </a:pPr>
            <a:endParaRPr lang="fr-FR"/>
          </a:p>
          <a:p>
            <a:pPr algn="ctr">
              <a:defRPr/>
            </a:pPr>
            <a:r>
              <a:rPr lang="fr-FR" sz="3200"/>
              <a:t>2) La stratégie: approche élémentaire</a:t>
            </a:r>
          </a:p>
          <a:p>
            <a:pPr algn="ctr">
              <a:defRPr/>
            </a:pPr>
            <a:endParaRPr lang="fr-FR"/>
          </a:p>
          <a:p>
            <a:pPr algn="ctr">
              <a:defRPr/>
            </a:pPr>
            <a:endParaRPr lang="fr-FR"/>
          </a:p>
          <a:p>
            <a:pPr algn="ctr">
              <a:defRPr/>
            </a:pPr>
            <a:endParaRPr lang="fr-FR"/>
          </a:p>
          <a:p>
            <a:pPr algn="ctr">
              <a:defRPr/>
            </a:pPr>
            <a:endParaRPr lang="fr-FR"/>
          </a:p>
          <a:p>
            <a:pPr algn="ctr">
              <a:defRPr/>
            </a:pPr>
            <a:endParaRPr lang="fr-FR"/>
          </a:p>
          <a:p>
            <a:pPr algn="ctr">
              <a:defRPr/>
            </a:pPr>
            <a:r>
              <a:rPr lang="fr-FR"/>
              <a:t>Un petit jeu pour commencer !</a:t>
            </a:r>
          </a:p>
        </p:txBody>
      </p:sp>
    </p:spTree>
    <p:extLst>
      <p:ext uri="{BB962C8B-B14F-4D97-AF65-F5344CB8AC3E}">
        <p14:creationId xmlns:p14="http://schemas.microsoft.com/office/powerpoint/2010/main" val="142914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825" y="2009775"/>
            <a:ext cx="7000875"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Préambule</a:t>
            </a:r>
            <a:endParaRPr lang="fr-FR" dirty="0"/>
          </a:p>
        </p:txBody>
      </p:sp>
    </p:spTree>
    <p:extLst>
      <p:ext uri="{BB962C8B-B14F-4D97-AF65-F5344CB8AC3E}">
        <p14:creationId xmlns:p14="http://schemas.microsoft.com/office/powerpoint/2010/main" val="204634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chemeClr val="tx1"/>
                </a:solidFill>
              </a:rPr>
              <a:t>2 La question organisationnelle</a:t>
            </a:r>
          </a:p>
          <a:p>
            <a:pPr algn="ctr" eaLnBrk="1" hangingPunct="1">
              <a:defRPr/>
            </a:pPr>
            <a:r>
              <a:rPr lang="fr-FR">
                <a:solidFill>
                  <a:schemeClr val="accent1">
                    <a:lumMod val="75000"/>
                  </a:schemeClr>
                </a:solidFill>
              </a:rPr>
              <a:t>3 Approche élémentaire: </a:t>
            </a:r>
            <a:r>
              <a:rPr lang="fr-FR">
                <a:solidFill>
                  <a:srgbClr val="FFC000"/>
                </a:solidFill>
              </a:rPr>
              <a:t>a) La croissance </a:t>
            </a:r>
            <a:r>
              <a:rPr lang="fr-FR">
                <a:solidFill>
                  <a:schemeClr val="tx1"/>
                </a:solidFill>
              </a:rPr>
              <a:t>b) Les stratégies de base c) La chaîne de valeur d) Le positionnement. 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1987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981200" y="457200"/>
            <a:ext cx="83058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a) La croissance</a:t>
            </a:r>
          </a:p>
          <a:p>
            <a:pPr algn="ctr" eaLnBrk="1" hangingPunct="1">
              <a:spcBef>
                <a:spcPct val="0"/>
              </a:spcBef>
              <a:buClrTx/>
              <a:buSzTx/>
              <a:buFontTx/>
              <a:buNone/>
            </a:pPr>
            <a:endParaRPr lang="fr-FR" altLang="fr-FR" sz="2400"/>
          </a:p>
          <a:p>
            <a:pPr algn="ctr" eaLnBrk="1" hangingPunct="1">
              <a:spcBef>
                <a:spcPct val="0"/>
              </a:spcBef>
              <a:buClrTx/>
              <a:buSzTx/>
              <a:buFontTx/>
              <a:buNone/>
            </a:pPr>
            <a:r>
              <a:rPr lang="fr-FR" altLang="fr-FR" sz="2400"/>
              <a:t> Pourquoi la croissance ?</a:t>
            </a:r>
          </a:p>
          <a:p>
            <a:pPr algn="ctr" eaLnBrk="1" hangingPunct="1">
              <a:spcBef>
                <a:spcPct val="0"/>
              </a:spcBef>
              <a:buClrTx/>
              <a:buSzTx/>
              <a:buFontTx/>
              <a:buNone/>
            </a:pPr>
            <a:endParaRPr lang="fr-FR" altLang="fr-FR" sz="2400"/>
          </a:p>
          <a:p>
            <a:pPr algn="ctr" eaLnBrk="1" hangingPunct="1">
              <a:spcBef>
                <a:spcPct val="0"/>
              </a:spcBef>
              <a:buClrTx/>
              <a:buSzTx/>
              <a:buFontTx/>
              <a:buChar char="-"/>
            </a:pPr>
            <a:r>
              <a:rPr lang="fr-FR" altLang="fr-FR" sz="2400"/>
              <a:t>Les luttes concurrentielles et les stratégies de coût, </a:t>
            </a:r>
          </a:p>
          <a:p>
            <a:pPr algn="ctr" eaLnBrk="1" hangingPunct="1">
              <a:spcBef>
                <a:spcPct val="0"/>
              </a:spcBef>
              <a:buClrTx/>
              <a:buSzTx/>
              <a:buFontTx/>
              <a:buChar char="-"/>
            </a:pPr>
            <a:r>
              <a:rPr lang="fr-FR" altLang="fr-FR" sz="2400"/>
              <a:t>La rentabilité, la distribution de bénéfices, l’indépendance,</a:t>
            </a:r>
          </a:p>
          <a:p>
            <a:pPr algn="ctr" eaLnBrk="1" hangingPunct="1">
              <a:spcBef>
                <a:spcPct val="0"/>
              </a:spcBef>
              <a:buClrTx/>
              <a:buSzTx/>
              <a:buFontTx/>
              <a:buChar char="-"/>
            </a:pPr>
            <a:r>
              <a:rPr lang="fr-FR" altLang="fr-FR" sz="2400"/>
              <a:t> Le pouvoir,</a:t>
            </a:r>
          </a:p>
          <a:p>
            <a:pPr algn="ctr" eaLnBrk="1" hangingPunct="1">
              <a:spcBef>
                <a:spcPct val="0"/>
              </a:spcBef>
              <a:buClrTx/>
              <a:buSzTx/>
              <a:buFontTx/>
              <a:buChar char="-"/>
            </a:pPr>
            <a:r>
              <a:rPr lang="fr-FR" altLang="fr-FR" sz="2400"/>
              <a:t>Le rôle des gains de productivité</a:t>
            </a:r>
          </a:p>
          <a:p>
            <a:pPr algn="ctr" eaLnBrk="1" hangingPunct="1">
              <a:spcBef>
                <a:spcPct val="0"/>
              </a:spcBef>
              <a:buClrTx/>
              <a:buSzTx/>
              <a:buFontTx/>
              <a:buChar char="-"/>
            </a:pPr>
            <a:endParaRPr lang="fr-FR" altLang="fr-FR" sz="2400"/>
          </a:p>
        </p:txBody>
      </p:sp>
    </p:spTree>
    <p:extLst>
      <p:ext uri="{BB962C8B-B14F-4D97-AF65-F5344CB8AC3E}">
        <p14:creationId xmlns:p14="http://schemas.microsoft.com/office/powerpoint/2010/main" val="24139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666876" y="1066801"/>
            <a:ext cx="8786813" cy="336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              Ce qu’il faut savoir:</a:t>
            </a:r>
          </a:p>
          <a:p>
            <a:pPr algn="ctr" eaLnBrk="1" hangingPunct="1">
              <a:spcBef>
                <a:spcPct val="0"/>
              </a:spcBef>
              <a:buClrTx/>
              <a:buSzTx/>
              <a:buFontTx/>
              <a:buNone/>
            </a:pPr>
            <a:endParaRPr lang="fr-FR" altLang="fr-FR" sz="2000"/>
          </a:p>
          <a:p>
            <a:pPr algn="ctr" eaLnBrk="1" hangingPunct="1">
              <a:spcBef>
                <a:spcPct val="0"/>
              </a:spcBef>
              <a:buClrTx/>
              <a:buSzTx/>
              <a:buFontTx/>
              <a:buNone/>
            </a:pPr>
            <a:endParaRPr lang="fr-FR" altLang="fr-FR" sz="2000"/>
          </a:p>
          <a:p>
            <a:pPr algn="ctr" eaLnBrk="1" hangingPunct="1">
              <a:spcBef>
                <a:spcPct val="0"/>
              </a:spcBef>
              <a:buClrTx/>
              <a:buSzTx/>
              <a:buFontTx/>
              <a:buChar char="-"/>
            </a:pPr>
            <a:r>
              <a:rPr lang="fr-FR" altLang="fr-FR" sz="2000"/>
              <a:t>Mesurer la croissance en valeur et en volume.</a:t>
            </a:r>
          </a:p>
          <a:p>
            <a:pPr algn="ctr" eaLnBrk="1" hangingPunct="1">
              <a:spcBef>
                <a:spcPct val="0"/>
              </a:spcBef>
              <a:buClrTx/>
              <a:buSzTx/>
              <a:buFontTx/>
              <a:buChar char="-"/>
            </a:pPr>
            <a:r>
              <a:rPr lang="fr-FR" altLang="fr-FR" sz="2000"/>
              <a:t>   Les enjeux croissance interne/croissance externe. + croissance organique (à périmètre constant)</a:t>
            </a:r>
          </a:p>
          <a:p>
            <a:pPr algn="ctr" eaLnBrk="1" hangingPunct="1">
              <a:spcBef>
                <a:spcPct val="0"/>
              </a:spcBef>
              <a:buClrTx/>
              <a:buSzTx/>
              <a:buFontTx/>
              <a:buChar char="-"/>
            </a:pPr>
            <a:r>
              <a:rPr lang="fr-FR" altLang="fr-FR" sz="2000"/>
              <a:t> Croissance intégrative/ horizontale</a:t>
            </a:r>
          </a:p>
          <a:p>
            <a:pPr algn="ctr" eaLnBrk="1" hangingPunct="1">
              <a:spcBef>
                <a:spcPct val="0"/>
              </a:spcBef>
              <a:buClrTx/>
              <a:buSzTx/>
              <a:buFontTx/>
              <a:buChar char="-"/>
            </a:pPr>
            <a:r>
              <a:rPr lang="fr-FR" altLang="fr-FR" sz="2000"/>
              <a:t>Le vocabulaire élémentaire: diversification, dvpt par les marchés ou par les produit, pénétration (voir diapositive suivante)</a:t>
            </a:r>
          </a:p>
          <a:p>
            <a:pPr algn="ctr" eaLnBrk="1" hangingPunct="1">
              <a:spcBef>
                <a:spcPct val="0"/>
              </a:spcBef>
              <a:buClrTx/>
              <a:buSzTx/>
              <a:buFontTx/>
              <a:buNone/>
            </a:pPr>
            <a:r>
              <a:rPr lang="fr-FR" altLang="fr-FR" sz="2000"/>
              <a:t>             </a:t>
            </a:r>
          </a:p>
        </p:txBody>
      </p:sp>
    </p:spTree>
    <p:extLst>
      <p:ext uri="{BB962C8B-B14F-4D97-AF65-F5344CB8AC3E}">
        <p14:creationId xmlns:p14="http://schemas.microsoft.com/office/powerpoint/2010/main" val="3931094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7"/>
          <p:cNvSpPr>
            <a:spLocks noChangeArrowheads="1"/>
          </p:cNvSpPr>
          <p:nvPr/>
        </p:nvSpPr>
        <p:spPr bwMode="auto">
          <a:xfrm>
            <a:off x="3621088" y="228622"/>
            <a:ext cx="495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dirty="0" smtClean="0"/>
              <a:t>Les stratégies de croissance </a:t>
            </a:r>
            <a:r>
              <a:rPr lang="fr-FR" altLang="fr-FR" sz="2400" dirty="0"/>
              <a:t>intensive </a:t>
            </a:r>
            <a:r>
              <a:rPr lang="fr-FR" altLang="fr-FR" sz="1600" dirty="0"/>
              <a:t>(Igor </a:t>
            </a:r>
            <a:r>
              <a:rPr lang="fr-FR" altLang="fr-FR" sz="1600" dirty="0" err="1"/>
              <a:t>Ansoff</a:t>
            </a:r>
            <a:r>
              <a:rPr lang="fr-FR" altLang="fr-FR" sz="1600" dirty="0"/>
              <a:t>)</a:t>
            </a:r>
            <a:endParaRPr lang="fr-FR" altLang="fr-FR" sz="2400" dirty="0"/>
          </a:p>
        </p:txBody>
      </p:sp>
      <p:sp>
        <p:nvSpPr>
          <p:cNvPr id="39939" name="Rectangle 1059"/>
          <p:cNvSpPr>
            <a:spLocks noChangeArrowheads="1"/>
          </p:cNvSpPr>
          <p:nvPr/>
        </p:nvSpPr>
        <p:spPr bwMode="auto">
          <a:xfrm>
            <a:off x="1525588" y="512127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1200" dirty="0">
                <a:cs typeface="Times New Roman" panose="02020603050405020304" pitchFamily="18" charset="0"/>
              </a:rPr>
              <a:t> </a:t>
            </a:r>
          </a:p>
          <a:p>
            <a:pPr>
              <a:spcBef>
                <a:spcPct val="0"/>
              </a:spcBef>
              <a:buClrTx/>
              <a:buSzTx/>
              <a:buFontTx/>
              <a:buNone/>
            </a:pPr>
            <a:endParaRPr lang="fr-FR" altLang="fr-FR" sz="2400" dirty="0"/>
          </a:p>
        </p:txBody>
      </p:sp>
      <p:graphicFrame>
        <p:nvGraphicFramePr>
          <p:cNvPr id="131131" name="Group 1083"/>
          <p:cNvGraphicFramePr>
            <a:graphicFrameLocks noGrp="1"/>
          </p:cNvGraphicFramePr>
          <p:nvPr>
            <p:extLst>
              <p:ext uri="{D42A27DB-BD31-4B8C-83A1-F6EECF244321}">
                <p14:modId xmlns:p14="http://schemas.microsoft.com/office/powerpoint/2010/main" val="2568440073"/>
              </p:ext>
            </p:extLst>
          </p:nvPr>
        </p:nvGraphicFramePr>
        <p:xfrm>
          <a:off x="2595564" y="2214564"/>
          <a:ext cx="6834186" cy="3532187"/>
        </p:xfrm>
        <a:graphic>
          <a:graphicData uri="http://schemas.openxmlformats.org/drawingml/2006/table">
            <a:tbl>
              <a:tblPr/>
              <a:tblGrid>
                <a:gridCol w="2278062"/>
                <a:gridCol w="2278062"/>
                <a:gridCol w="2278062"/>
              </a:tblGrid>
              <a:tr h="8229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Produits actuels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Produits nouveaux</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554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Marchés actuels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rPr>
                        <a:t>Pénétration</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Dvp par les produits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53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Marchés nouveaux</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smtClean="0">
                          <a:ln>
                            <a:noFill/>
                          </a:ln>
                          <a:solidFill>
                            <a:schemeClr val="tx1"/>
                          </a:solidFill>
                          <a:effectLst/>
                          <a:latin typeface="Times New Roman" pitchFamily="18" charset="0"/>
                        </a:rPr>
                        <a:t>Dvp</a:t>
                      </a:r>
                      <a:r>
                        <a:rPr kumimoji="0" lang="fr-FR" sz="2400" b="0" i="0" u="none" strike="noStrike" cap="none" normalizeH="0" baseline="0" dirty="0" smtClean="0">
                          <a:ln>
                            <a:noFill/>
                          </a:ln>
                          <a:solidFill>
                            <a:schemeClr val="tx1"/>
                          </a:solidFill>
                          <a:effectLst/>
                          <a:latin typeface="Times New Roman" pitchFamily="18" charset="0"/>
                        </a:rPr>
                        <a:t> par les marchés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rPr>
                        <a:t>Diversification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Ellipse 4"/>
          <p:cNvSpPr/>
          <p:nvPr/>
        </p:nvSpPr>
        <p:spPr bwMode="auto">
          <a:xfrm>
            <a:off x="7227207" y="4560888"/>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7" name="Connecteur droit avec flèche 6"/>
          <p:cNvCxnSpPr>
            <a:stCxn id="5" idx="6"/>
            <a:endCxn id="8" idx="0"/>
          </p:cNvCxnSpPr>
          <p:nvPr/>
        </p:nvCxnSpPr>
        <p:spPr bwMode="auto">
          <a:xfrm>
            <a:off x="9314769" y="5137151"/>
            <a:ext cx="1199696" cy="736819"/>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9812790" y="5873970"/>
            <a:ext cx="1403350"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a:t>
            </a:r>
            <a:r>
              <a:rPr lang="fr-FR" sz="1400" dirty="0" err="1" smtClean="0"/>
              <a:t>Oenotourisme</a:t>
            </a:r>
            <a:r>
              <a:rPr lang="fr-FR" sz="1400" dirty="0" smtClean="0"/>
              <a:t> </a:t>
            </a:r>
            <a:r>
              <a:rPr lang="fr-FR" sz="1400" dirty="0"/>
              <a:t>à la propriété viticole </a:t>
            </a:r>
          </a:p>
        </p:txBody>
      </p:sp>
      <p:sp>
        <p:nvSpPr>
          <p:cNvPr id="10" name="Ellipse 9"/>
          <p:cNvSpPr/>
          <p:nvPr/>
        </p:nvSpPr>
        <p:spPr bwMode="auto">
          <a:xfrm>
            <a:off x="7265988" y="3173632"/>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11" name="Connecteur droit avec flèche 10"/>
          <p:cNvCxnSpPr>
            <a:stCxn id="10" idx="6"/>
            <a:endCxn id="12" idx="1"/>
          </p:cNvCxnSpPr>
          <p:nvPr/>
        </p:nvCxnSpPr>
        <p:spPr bwMode="auto">
          <a:xfrm flipV="1">
            <a:off x="9353550" y="3155158"/>
            <a:ext cx="575130" cy="594737"/>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9928680" y="2701133"/>
            <a:ext cx="1403350"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Lancement d’un second vin </a:t>
            </a:r>
            <a:endParaRPr lang="fr-FR" sz="1400" dirty="0"/>
          </a:p>
        </p:txBody>
      </p:sp>
      <p:sp>
        <p:nvSpPr>
          <p:cNvPr id="15" name="Ellipse 14"/>
          <p:cNvSpPr/>
          <p:nvPr/>
        </p:nvSpPr>
        <p:spPr bwMode="auto">
          <a:xfrm>
            <a:off x="4968876" y="4572335"/>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16" name="Connecteur droit avec flèche 15"/>
          <p:cNvCxnSpPr>
            <a:stCxn id="15" idx="3"/>
            <a:endCxn id="17" idx="0"/>
          </p:cNvCxnSpPr>
          <p:nvPr/>
        </p:nvCxnSpPr>
        <p:spPr bwMode="auto">
          <a:xfrm flipH="1">
            <a:off x="4349069" y="5556077"/>
            <a:ext cx="925523" cy="371649"/>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2917824" y="5927726"/>
            <a:ext cx="2862489"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Recherche de débouchés commerciaux pour nos produits existants en Chine</a:t>
            </a:r>
            <a:endParaRPr lang="fr-FR" sz="1400" dirty="0"/>
          </a:p>
        </p:txBody>
      </p:sp>
      <p:sp>
        <p:nvSpPr>
          <p:cNvPr id="22" name="Ellipse 21"/>
          <p:cNvSpPr/>
          <p:nvPr/>
        </p:nvSpPr>
        <p:spPr bwMode="auto">
          <a:xfrm>
            <a:off x="4968876" y="3200954"/>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23" name="Connecteur droit avec flèche 22"/>
          <p:cNvCxnSpPr>
            <a:stCxn id="22" idx="1"/>
          </p:cNvCxnSpPr>
          <p:nvPr/>
        </p:nvCxnSpPr>
        <p:spPr bwMode="auto">
          <a:xfrm flipH="1" flipV="1">
            <a:off x="4382865" y="2081235"/>
            <a:ext cx="891727" cy="128850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2917824" y="1161738"/>
            <a:ext cx="2800798"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Embauche de nouveau commerciaux sur le marché français</a:t>
            </a:r>
            <a:endParaRPr lang="fr-FR" sz="1400" dirty="0"/>
          </a:p>
        </p:txBody>
      </p:sp>
    </p:spTree>
    <p:extLst>
      <p:ext uri="{BB962C8B-B14F-4D97-AF65-F5344CB8AC3E}">
        <p14:creationId xmlns:p14="http://schemas.microsoft.com/office/powerpoint/2010/main" val="36298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5" grpId="0" animBg="1"/>
      <p:bldP spid="17" grpId="0" animBg="1"/>
      <p:bldP spid="2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0234" y="1783217"/>
            <a:ext cx="6286500" cy="2396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1 C’est quoi la stratégie ?</a:t>
            </a:r>
          </a:p>
          <a:p>
            <a:pPr algn="ctr" eaLnBrk="1" hangingPunct="1">
              <a:defRPr/>
            </a:pPr>
            <a:r>
              <a:rPr lang="fr-FR" dirty="0">
                <a:solidFill>
                  <a:schemeClr val="tx1"/>
                </a:solidFill>
              </a:rPr>
              <a:t>2 La question organisationnelle</a:t>
            </a:r>
          </a:p>
          <a:p>
            <a:pPr algn="ctr" eaLnBrk="1" hangingPunct="1">
              <a:defRPr/>
            </a:pPr>
            <a:r>
              <a:rPr lang="fr-FR" dirty="0">
                <a:solidFill>
                  <a:schemeClr val="accent1">
                    <a:lumMod val="75000"/>
                  </a:schemeClr>
                </a:solidFill>
              </a:rPr>
              <a:t>3 Approche élémentaire:</a:t>
            </a:r>
            <a:r>
              <a:rPr lang="fr-FR" dirty="0">
                <a:solidFill>
                  <a:schemeClr val="tx1"/>
                </a:solidFill>
              </a:rPr>
              <a:t> a) La croissance </a:t>
            </a:r>
            <a:r>
              <a:rPr lang="fr-FR" dirty="0">
                <a:solidFill>
                  <a:srgbClr val="FFC000"/>
                </a:solidFill>
              </a:rPr>
              <a:t>b) Les stratégies de base  </a:t>
            </a:r>
            <a:r>
              <a:rPr lang="fr-FR" dirty="0">
                <a:solidFill>
                  <a:srgbClr val="FFC000"/>
                </a:solidFill>
                <a:sym typeface="Symbol"/>
              </a:rPr>
              <a:t>) </a:t>
            </a:r>
            <a:r>
              <a:rPr lang="fr-FR" sz="1400" dirty="0">
                <a:solidFill>
                  <a:srgbClr val="FFC000"/>
                </a:solidFill>
              </a:rPr>
              <a:t> Un peu de théorie ! </a:t>
            </a:r>
            <a:r>
              <a:rPr lang="fr-FR" sz="1400" dirty="0">
                <a:solidFill>
                  <a:schemeClr val="tx1"/>
                </a:solidFill>
                <a:sym typeface="Symbol"/>
              </a:rPr>
              <a:t>) Les clés de la réussite d’un projet</a:t>
            </a:r>
            <a:endParaRPr lang="fr-FR" dirty="0">
              <a:solidFill>
                <a:schemeClr val="tx1"/>
              </a:solidFill>
            </a:endParaRPr>
          </a:p>
          <a:p>
            <a:pPr algn="ctr" eaLnBrk="1" hangingPunct="1">
              <a:defRPr/>
            </a:pPr>
            <a:r>
              <a:rPr lang="fr-FR" dirty="0">
                <a:solidFill>
                  <a:srgbClr val="FFC000"/>
                </a:solidFill>
              </a:rPr>
              <a:t> </a:t>
            </a:r>
            <a:r>
              <a:rPr lang="fr-FR" dirty="0">
                <a:solidFill>
                  <a:schemeClr val="tx1"/>
                </a:solidFill>
              </a:rPr>
              <a:t>c) La chaîne de valeur 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1037839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7"/>
          <p:cNvGrpSpPr>
            <a:grpSpLocks/>
          </p:cNvGrpSpPr>
          <p:nvPr/>
        </p:nvGrpSpPr>
        <p:grpSpPr bwMode="auto">
          <a:xfrm>
            <a:off x="8382000" y="1839913"/>
            <a:ext cx="0" cy="369332"/>
            <a:chOff x="0" y="0"/>
            <a:chExt cx="0" cy="369332"/>
          </a:xfrm>
        </p:grpSpPr>
        <p:sp>
          <p:nvSpPr>
            <p:cNvPr id="44073" name="Rectangle 6"/>
            <p:cNvSpPr>
              <a:spLocks noChangeArrowheads="1"/>
            </p:cNvSpPr>
            <p:nvPr/>
          </p:nvSpPr>
          <p:spPr bwMode="auto">
            <a:xfrm>
              <a:off x="0" y="0"/>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nvGrpSpPr>
            <p:cNvPr id="44074" name="Group 5"/>
            <p:cNvGrpSpPr>
              <a:grpSpLocks/>
            </p:cNvGrpSpPr>
            <p:nvPr/>
          </p:nvGrpSpPr>
          <p:grpSpPr bwMode="auto">
            <a:xfrm>
              <a:off x="0" y="0"/>
              <a:ext cx="0" cy="369332"/>
              <a:chOff x="0" y="0"/>
              <a:chExt cx="0" cy="369332"/>
            </a:xfrm>
          </p:grpSpPr>
          <p:sp>
            <p:nvSpPr>
              <p:cNvPr id="44075" name="Rectangle 2"/>
              <p:cNvSpPr>
                <a:spLocks noChangeArrowheads="1"/>
              </p:cNvSpPr>
              <p:nvPr/>
            </p:nvSpPr>
            <p:spPr bwMode="auto">
              <a:xfrm>
                <a:off x="0" y="0"/>
                <a:ext cx="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sp>
            <p:nvSpPr>
              <p:cNvPr id="44076" name="Rectangle 4"/>
              <p:cNvSpPr>
                <a:spLocks noChangeArrowheads="1"/>
              </p:cNvSpPr>
              <p:nvPr/>
            </p:nvSpPr>
            <p:spPr bwMode="auto">
              <a:xfrm>
                <a:off x="0" y="0"/>
                <a:ext cx="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sp>
        <p:nvSpPr>
          <p:cNvPr id="44035" name="Rectangle 8"/>
          <p:cNvSpPr>
            <a:spLocks noChangeArrowheads="1"/>
          </p:cNvSpPr>
          <p:nvPr/>
        </p:nvSpPr>
        <p:spPr bwMode="auto">
          <a:xfrm>
            <a:off x="3390900" y="762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solidFill>
                  <a:srgbClr val="FFC000"/>
                </a:solidFill>
                <a:latin typeface="Arial" panose="020B0604020202020204" pitchFamily="34" charset="0"/>
                <a:sym typeface="Symbol" panose="05050102010706020507" pitchFamily="18" charset="2"/>
              </a:rPr>
              <a:t>b) Les stratégies de base de M. Porter</a:t>
            </a:r>
          </a:p>
          <a:p>
            <a:pPr algn="ctr" eaLnBrk="1" hangingPunct="1">
              <a:spcBef>
                <a:spcPct val="0"/>
              </a:spcBef>
              <a:buClrTx/>
              <a:buSzTx/>
              <a:buFontTx/>
              <a:buNone/>
            </a:pPr>
            <a:r>
              <a:rPr lang="fr-FR" altLang="fr-FR" sz="2000">
                <a:solidFill>
                  <a:srgbClr val="FFC000"/>
                </a:solidFill>
                <a:latin typeface="Arial" panose="020B0604020202020204" pitchFamily="34" charset="0"/>
                <a:sym typeface="Symbol" panose="05050102010706020507" pitchFamily="18" charset="2"/>
              </a:rPr>
              <a:t>) Un peu de théorie</a:t>
            </a:r>
          </a:p>
        </p:txBody>
      </p:sp>
      <p:grpSp>
        <p:nvGrpSpPr>
          <p:cNvPr id="44036" name="Group 63"/>
          <p:cNvGrpSpPr>
            <a:grpSpLocks/>
          </p:cNvGrpSpPr>
          <p:nvPr/>
        </p:nvGrpSpPr>
        <p:grpSpPr bwMode="auto">
          <a:xfrm>
            <a:off x="2252664" y="1984375"/>
            <a:ext cx="3843337" cy="1462088"/>
            <a:chOff x="0" y="0"/>
            <a:chExt cx="1586" cy="921"/>
          </a:xfrm>
        </p:grpSpPr>
        <p:sp>
          <p:nvSpPr>
            <p:cNvPr id="44071" name="Rectangle 52"/>
            <p:cNvSpPr>
              <a:spLocks noChangeArrowheads="1"/>
            </p:cNvSpPr>
            <p:nvPr/>
          </p:nvSpPr>
          <p:spPr bwMode="auto">
            <a:xfrm>
              <a:off x="28" y="0"/>
              <a:ext cx="1530"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 </a:t>
              </a:r>
            </a:p>
            <a:p>
              <a:pPr algn="ctr">
                <a:spcBef>
                  <a:spcPct val="0"/>
                </a:spcBef>
                <a:buClrTx/>
                <a:buSzTx/>
                <a:buFontTx/>
                <a:buNone/>
              </a:pPr>
              <a:endParaRPr lang="fr-FR" altLang="fr-FR" sz="1800"/>
            </a:p>
          </p:txBody>
        </p:sp>
        <p:sp>
          <p:nvSpPr>
            <p:cNvPr id="44072" name="Rectangle 62"/>
            <p:cNvSpPr>
              <a:spLocks noChangeArrowheads="1"/>
            </p:cNvSpPr>
            <p:nvPr/>
          </p:nvSpPr>
          <p:spPr bwMode="auto">
            <a:xfrm>
              <a:off x="0" y="0"/>
              <a:ext cx="1586"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37" name="Group 65"/>
          <p:cNvGrpSpPr>
            <a:grpSpLocks/>
          </p:cNvGrpSpPr>
          <p:nvPr/>
        </p:nvGrpSpPr>
        <p:grpSpPr bwMode="auto">
          <a:xfrm>
            <a:off x="6096000" y="1984376"/>
            <a:ext cx="3843338" cy="639763"/>
            <a:chOff x="1586" y="0"/>
            <a:chExt cx="1586" cy="403"/>
          </a:xfrm>
        </p:grpSpPr>
        <p:sp>
          <p:nvSpPr>
            <p:cNvPr id="44069" name="Rectangle 53"/>
            <p:cNvSpPr>
              <a:spLocks noChangeArrowheads="1"/>
            </p:cNvSpPr>
            <p:nvPr/>
          </p:nvSpPr>
          <p:spPr bwMode="auto">
            <a:xfrm>
              <a:off x="1614" y="0"/>
              <a:ext cx="15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Avantage stratégique</a:t>
              </a:r>
            </a:p>
            <a:p>
              <a:pPr algn="ctr">
                <a:spcBef>
                  <a:spcPct val="0"/>
                </a:spcBef>
                <a:buClrTx/>
                <a:buSzTx/>
                <a:buFontTx/>
                <a:buNone/>
              </a:pPr>
              <a:endParaRPr lang="fr-FR" altLang="fr-FR" sz="1800"/>
            </a:p>
          </p:txBody>
        </p:sp>
        <p:sp>
          <p:nvSpPr>
            <p:cNvPr id="44070" name="Rectangle 64"/>
            <p:cNvSpPr>
              <a:spLocks noChangeArrowheads="1"/>
            </p:cNvSpPr>
            <p:nvPr/>
          </p:nvSpPr>
          <p:spPr bwMode="auto">
            <a:xfrm>
              <a:off x="1586" y="0"/>
              <a:ext cx="15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38" name="Group 67"/>
          <p:cNvGrpSpPr>
            <a:grpSpLocks/>
          </p:cNvGrpSpPr>
          <p:nvPr/>
        </p:nvGrpSpPr>
        <p:grpSpPr bwMode="auto">
          <a:xfrm>
            <a:off x="6096001" y="2624139"/>
            <a:ext cx="1920875" cy="822325"/>
            <a:chOff x="1586" y="403"/>
            <a:chExt cx="793" cy="518"/>
          </a:xfrm>
        </p:grpSpPr>
        <p:sp>
          <p:nvSpPr>
            <p:cNvPr id="44067" name="Rectangle 54"/>
            <p:cNvSpPr>
              <a:spLocks noChangeArrowheads="1"/>
            </p:cNvSpPr>
            <p:nvPr/>
          </p:nvSpPr>
          <p:spPr bwMode="auto">
            <a:xfrm>
              <a:off x="1614" y="403"/>
              <a:ext cx="7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Lié au coût</a:t>
              </a:r>
            </a:p>
            <a:p>
              <a:pPr algn="ctr">
                <a:spcBef>
                  <a:spcPct val="0"/>
                </a:spcBef>
                <a:buClrTx/>
                <a:buSzTx/>
                <a:buFontTx/>
                <a:buNone/>
              </a:pPr>
              <a:endParaRPr lang="fr-FR" altLang="fr-FR" sz="1800"/>
            </a:p>
          </p:txBody>
        </p:sp>
        <p:sp>
          <p:nvSpPr>
            <p:cNvPr id="44068" name="Rectangle 66"/>
            <p:cNvSpPr>
              <a:spLocks noChangeArrowheads="1"/>
            </p:cNvSpPr>
            <p:nvPr/>
          </p:nvSpPr>
          <p:spPr bwMode="auto">
            <a:xfrm>
              <a:off x="1586" y="403"/>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39" name="Group 69"/>
          <p:cNvGrpSpPr>
            <a:grpSpLocks/>
          </p:cNvGrpSpPr>
          <p:nvPr/>
        </p:nvGrpSpPr>
        <p:grpSpPr bwMode="auto">
          <a:xfrm>
            <a:off x="8016876" y="2624139"/>
            <a:ext cx="1922463" cy="822325"/>
            <a:chOff x="2379" y="403"/>
            <a:chExt cx="793" cy="518"/>
          </a:xfrm>
        </p:grpSpPr>
        <p:sp>
          <p:nvSpPr>
            <p:cNvPr id="44065" name="Rectangle 55"/>
            <p:cNvSpPr>
              <a:spLocks noChangeArrowheads="1"/>
            </p:cNvSpPr>
            <p:nvPr/>
          </p:nvSpPr>
          <p:spPr bwMode="auto">
            <a:xfrm>
              <a:off x="2407" y="403"/>
              <a:ext cx="7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Lié à la différenciation</a:t>
              </a:r>
            </a:p>
            <a:p>
              <a:pPr algn="ctr">
                <a:spcBef>
                  <a:spcPct val="0"/>
                </a:spcBef>
                <a:buClrTx/>
                <a:buSzTx/>
                <a:buFontTx/>
                <a:buNone/>
              </a:pPr>
              <a:endParaRPr lang="fr-FR" altLang="fr-FR" sz="1800"/>
            </a:p>
          </p:txBody>
        </p:sp>
        <p:sp>
          <p:nvSpPr>
            <p:cNvPr id="44066" name="Rectangle 68"/>
            <p:cNvSpPr>
              <a:spLocks noChangeArrowheads="1"/>
            </p:cNvSpPr>
            <p:nvPr/>
          </p:nvSpPr>
          <p:spPr bwMode="auto">
            <a:xfrm>
              <a:off x="2379" y="403"/>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40" name="Group 71"/>
          <p:cNvGrpSpPr>
            <a:grpSpLocks/>
          </p:cNvGrpSpPr>
          <p:nvPr/>
        </p:nvGrpSpPr>
        <p:grpSpPr bwMode="auto">
          <a:xfrm>
            <a:off x="2252663" y="3446464"/>
            <a:ext cx="1922462" cy="1462087"/>
            <a:chOff x="0" y="921"/>
            <a:chExt cx="793" cy="921"/>
          </a:xfrm>
        </p:grpSpPr>
        <p:sp>
          <p:nvSpPr>
            <p:cNvPr id="44063" name="Rectangle 56"/>
            <p:cNvSpPr>
              <a:spLocks noChangeArrowheads="1"/>
            </p:cNvSpPr>
            <p:nvPr/>
          </p:nvSpPr>
          <p:spPr bwMode="auto">
            <a:xfrm>
              <a:off x="28" y="921"/>
              <a:ext cx="7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 </a:t>
              </a:r>
            </a:p>
            <a:p>
              <a:pPr algn="ctr">
                <a:spcBef>
                  <a:spcPct val="0"/>
                </a:spcBef>
                <a:buClrTx/>
                <a:buSzTx/>
                <a:buFontTx/>
                <a:buNone/>
              </a:pPr>
              <a:endParaRPr lang="fr-FR" altLang="fr-FR" sz="1600">
                <a:cs typeface="Times New Roman" panose="02020603050405020304" pitchFamily="18" charset="0"/>
              </a:endParaRPr>
            </a:p>
            <a:p>
              <a:pPr algn="ctr">
                <a:spcBef>
                  <a:spcPct val="0"/>
                </a:spcBef>
                <a:buClrTx/>
                <a:buSzTx/>
                <a:buFontTx/>
                <a:buNone/>
              </a:pPr>
              <a:r>
                <a:rPr lang="fr-FR" altLang="fr-FR" sz="1600">
                  <a:cs typeface="Times New Roman" panose="02020603050405020304" pitchFamily="18" charset="0"/>
                </a:rPr>
                <a:t>Cible</a:t>
              </a:r>
            </a:p>
            <a:p>
              <a:pPr algn="ctr">
                <a:spcBef>
                  <a:spcPct val="0"/>
                </a:spcBef>
                <a:buClrTx/>
                <a:buSzTx/>
                <a:buFontTx/>
                <a:buNone/>
              </a:pPr>
              <a:endParaRPr lang="fr-FR" altLang="fr-FR" sz="1800"/>
            </a:p>
          </p:txBody>
        </p:sp>
        <p:sp>
          <p:nvSpPr>
            <p:cNvPr id="44064" name="Rectangle 70"/>
            <p:cNvSpPr>
              <a:spLocks noChangeArrowheads="1"/>
            </p:cNvSpPr>
            <p:nvPr/>
          </p:nvSpPr>
          <p:spPr bwMode="auto">
            <a:xfrm>
              <a:off x="0" y="921"/>
              <a:ext cx="793"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41" name="Group 73"/>
          <p:cNvGrpSpPr>
            <a:grpSpLocks/>
          </p:cNvGrpSpPr>
          <p:nvPr/>
        </p:nvGrpSpPr>
        <p:grpSpPr bwMode="auto">
          <a:xfrm>
            <a:off x="4175126" y="3446464"/>
            <a:ext cx="1920875" cy="822325"/>
            <a:chOff x="793" y="921"/>
            <a:chExt cx="793" cy="518"/>
          </a:xfrm>
        </p:grpSpPr>
        <p:sp>
          <p:nvSpPr>
            <p:cNvPr id="44061" name="Rectangle 57"/>
            <p:cNvSpPr>
              <a:spLocks noChangeArrowheads="1"/>
            </p:cNvSpPr>
            <p:nvPr/>
          </p:nvSpPr>
          <p:spPr bwMode="auto">
            <a:xfrm>
              <a:off x="821" y="921"/>
              <a:ext cx="7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Front large</a:t>
              </a:r>
            </a:p>
            <a:p>
              <a:pPr algn="ctr">
                <a:spcBef>
                  <a:spcPct val="0"/>
                </a:spcBef>
                <a:buClrTx/>
                <a:buSzTx/>
                <a:buFontTx/>
                <a:buNone/>
              </a:pPr>
              <a:endParaRPr lang="fr-FR" altLang="fr-FR" sz="1800"/>
            </a:p>
          </p:txBody>
        </p:sp>
        <p:sp>
          <p:nvSpPr>
            <p:cNvPr id="44062" name="Rectangle 72"/>
            <p:cNvSpPr>
              <a:spLocks noChangeArrowheads="1"/>
            </p:cNvSpPr>
            <p:nvPr/>
          </p:nvSpPr>
          <p:spPr bwMode="auto">
            <a:xfrm>
              <a:off x="793" y="921"/>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10" name="Group 77"/>
          <p:cNvGrpSpPr>
            <a:grpSpLocks/>
          </p:cNvGrpSpPr>
          <p:nvPr/>
        </p:nvGrpSpPr>
        <p:grpSpPr bwMode="auto">
          <a:xfrm>
            <a:off x="6096001" y="3446464"/>
            <a:ext cx="1920875" cy="822325"/>
            <a:chOff x="1586" y="921"/>
            <a:chExt cx="793" cy="518"/>
          </a:xfrm>
        </p:grpSpPr>
        <p:sp>
          <p:nvSpPr>
            <p:cNvPr id="152652" name="Rectangle 76"/>
            <p:cNvSpPr>
              <a:spLocks noChangeArrowheads="1"/>
            </p:cNvSpPr>
            <p:nvPr/>
          </p:nvSpPr>
          <p:spPr bwMode="auto">
            <a:xfrm>
              <a:off x="1586" y="921"/>
              <a:ext cx="793" cy="518"/>
            </a:xfrm>
            <a:prstGeom prst="rect">
              <a:avLst/>
            </a:prstGeom>
            <a:solidFill>
              <a:schemeClr val="bg2">
                <a:lumMod val="75000"/>
              </a:schemeClr>
            </a:solidFill>
            <a:ln w="9525">
              <a:noFill/>
              <a:miter lim="800000"/>
              <a:headEnd/>
              <a:tailEnd/>
            </a:ln>
            <a:effectLst/>
          </p:spPr>
          <p:txBody>
            <a:bodyPr wrap="none"/>
            <a:lstStyle/>
            <a:p>
              <a:pPr>
                <a:defRPr/>
              </a:pPr>
              <a:endParaRPr lang="fr-FR"/>
            </a:p>
          </p:txBody>
        </p:sp>
        <p:grpSp>
          <p:nvGrpSpPr>
            <p:cNvPr id="44058" name="Group 75"/>
            <p:cNvGrpSpPr>
              <a:grpSpLocks/>
            </p:cNvGrpSpPr>
            <p:nvPr/>
          </p:nvGrpSpPr>
          <p:grpSpPr bwMode="auto">
            <a:xfrm>
              <a:off x="1586" y="921"/>
              <a:ext cx="793" cy="518"/>
              <a:chOff x="1586" y="921"/>
              <a:chExt cx="793" cy="518"/>
            </a:xfrm>
          </p:grpSpPr>
          <p:sp>
            <p:nvSpPr>
              <p:cNvPr id="152634" name="Rectangle 58"/>
              <p:cNvSpPr>
                <a:spLocks noChangeArrowheads="1"/>
              </p:cNvSpPr>
              <p:nvPr/>
            </p:nvSpPr>
            <p:spPr bwMode="auto">
              <a:xfrm>
                <a:off x="1614" y="921"/>
                <a:ext cx="737" cy="518"/>
              </a:xfrm>
              <a:prstGeom prst="rect">
                <a:avLst/>
              </a:prstGeom>
              <a:solidFill>
                <a:schemeClr val="bg2">
                  <a:lumMod val="75000"/>
                </a:schemeClr>
              </a:solidFill>
              <a:ln w="9525">
                <a:noFill/>
                <a:miter lim="800000"/>
                <a:headEnd/>
                <a:tailEnd/>
              </a:ln>
              <a:effectLst/>
            </p:spPr>
            <p:txBody>
              <a:bodyPr/>
              <a:lstStyle/>
              <a:p>
                <a:pPr algn="ctr">
                  <a:defRPr/>
                </a:pPr>
                <a:r>
                  <a:rPr lang="fr-FR" sz="1600" b="1">
                    <a:cs typeface="Times New Roman" pitchFamily="18" charset="0"/>
                  </a:rPr>
                  <a:t>Domination par les coûts</a:t>
                </a:r>
              </a:p>
              <a:p>
                <a:pPr algn="ctr">
                  <a:defRPr/>
                </a:pPr>
                <a:endParaRPr lang="fr-FR" b="1"/>
              </a:p>
            </p:txBody>
          </p:sp>
          <p:sp>
            <p:nvSpPr>
              <p:cNvPr id="44060" name="Rectangle 74"/>
              <p:cNvSpPr>
                <a:spLocks noChangeArrowheads="1"/>
              </p:cNvSpPr>
              <p:nvPr/>
            </p:nvSpPr>
            <p:spPr bwMode="auto">
              <a:xfrm>
                <a:off x="1586" y="921"/>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grpSp>
        <p:nvGrpSpPr>
          <p:cNvPr id="12" name="Group 81"/>
          <p:cNvGrpSpPr>
            <a:grpSpLocks/>
          </p:cNvGrpSpPr>
          <p:nvPr/>
        </p:nvGrpSpPr>
        <p:grpSpPr bwMode="auto">
          <a:xfrm>
            <a:off x="8016876" y="3446464"/>
            <a:ext cx="1922463" cy="822325"/>
            <a:chOff x="2379" y="921"/>
            <a:chExt cx="793" cy="518"/>
          </a:xfrm>
        </p:grpSpPr>
        <p:sp>
          <p:nvSpPr>
            <p:cNvPr id="152656" name="Rectangle 80"/>
            <p:cNvSpPr>
              <a:spLocks noChangeArrowheads="1"/>
            </p:cNvSpPr>
            <p:nvPr/>
          </p:nvSpPr>
          <p:spPr bwMode="auto">
            <a:xfrm>
              <a:off x="2379" y="921"/>
              <a:ext cx="793" cy="518"/>
            </a:xfrm>
            <a:prstGeom prst="rect">
              <a:avLst/>
            </a:prstGeom>
            <a:solidFill>
              <a:schemeClr val="bg2">
                <a:lumMod val="75000"/>
              </a:schemeClr>
            </a:solidFill>
            <a:ln w="9525">
              <a:noFill/>
              <a:miter lim="800000"/>
              <a:headEnd/>
              <a:tailEnd/>
            </a:ln>
            <a:effectLst/>
          </p:spPr>
          <p:txBody>
            <a:bodyPr wrap="none"/>
            <a:lstStyle/>
            <a:p>
              <a:pPr>
                <a:defRPr/>
              </a:pPr>
              <a:endParaRPr lang="fr-FR"/>
            </a:p>
          </p:txBody>
        </p:sp>
        <p:grpSp>
          <p:nvGrpSpPr>
            <p:cNvPr id="44054" name="Group 79"/>
            <p:cNvGrpSpPr>
              <a:grpSpLocks/>
            </p:cNvGrpSpPr>
            <p:nvPr/>
          </p:nvGrpSpPr>
          <p:grpSpPr bwMode="auto">
            <a:xfrm>
              <a:off x="2379" y="921"/>
              <a:ext cx="793" cy="518"/>
              <a:chOff x="2379" y="921"/>
              <a:chExt cx="793" cy="518"/>
            </a:xfrm>
          </p:grpSpPr>
          <p:sp>
            <p:nvSpPr>
              <p:cNvPr id="152635" name="Rectangle 59"/>
              <p:cNvSpPr>
                <a:spLocks noChangeArrowheads="1"/>
              </p:cNvSpPr>
              <p:nvPr/>
            </p:nvSpPr>
            <p:spPr bwMode="auto">
              <a:xfrm>
                <a:off x="2408" y="921"/>
                <a:ext cx="736" cy="518"/>
              </a:xfrm>
              <a:prstGeom prst="rect">
                <a:avLst/>
              </a:prstGeom>
              <a:solidFill>
                <a:schemeClr val="bg2">
                  <a:lumMod val="75000"/>
                </a:schemeClr>
              </a:solidFill>
              <a:ln w="9525">
                <a:noFill/>
                <a:miter lim="800000"/>
                <a:headEnd/>
                <a:tailEnd/>
              </a:ln>
              <a:effectLst/>
            </p:spPr>
            <p:txBody>
              <a:bodyPr/>
              <a:lstStyle/>
              <a:p>
                <a:pPr algn="ctr">
                  <a:defRPr/>
                </a:pPr>
                <a:r>
                  <a:rPr lang="fr-FR" sz="1600" b="1">
                    <a:cs typeface="Times New Roman" pitchFamily="18" charset="0"/>
                  </a:rPr>
                  <a:t>Différenciation</a:t>
                </a:r>
              </a:p>
              <a:p>
                <a:pPr algn="ctr">
                  <a:defRPr/>
                </a:pPr>
                <a:endParaRPr lang="fr-FR" b="1"/>
              </a:p>
            </p:txBody>
          </p:sp>
          <p:sp>
            <p:nvSpPr>
              <p:cNvPr id="44056" name="Rectangle 78"/>
              <p:cNvSpPr>
                <a:spLocks noChangeArrowheads="1"/>
              </p:cNvSpPr>
              <p:nvPr/>
            </p:nvSpPr>
            <p:spPr bwMode="auto">
              <a:xfrm>
                <a:off x="2379" y="921"/>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grpSp>
        <p:nvGrpSpPr>
          <p:cNvPr id="44044" name="Group 83"/>
          <p:cNvGrpSpPr>
            <a:grpSpLocks/>
          </p:cNvGrpSpPr>
          <p:nvPr/>
        </p:nvGrpSpPr>
        <p:grpSpPr bwMode="auto">
          <a:xfrm>
            <a:off x="4175126" y="4268788"/>
            <a:ext cx="1920875" cy="639762"/>
            <a:chOff x="793" y="1439"/>
            <a:chExt cx="793" cy="403"/>
          </a:xfrm>
        </p:grpSpPr>
        <p:sp>
          <p:nvSpPr>
            <p:cNvPr id="44051" name="Rectangle 60"/>
            <p:cNvSpPr>
              <a:spLocks noChangeArrowheads="1"/>
            </p:cNvSpPr>
            <p:nvPr/>
          </p:nvSpPr>
          <p:spPr bwMode="auto">
            <a:xfrm>
              <a:off x="821" y="1439"/>
              <a:ext cx="73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Front étroit</a:t>
              </a:r>
            </a:p>
            <a:p>
              <a:pPr algn="ctr">
                <a:spcBef>
                  <a:spcPct val="0"/>
                </a:spcBef>
                <a:buClrTx/>
                <a:buSzTx/>
                <a:buFontTx/>
                <a:buNone/>
              </a:pPr>
              <a:endParaRPr lang="fr-FR" altLang="fr-FR" sz="1800"/>
            </a:p>
          </p:txBody>
        </p:sp>
        <p:sp>
          <p:nvSpPr>
            <p:cNvPr id="44052" name="Rectangle 82"/>
            <p:cNvSpPr>
              <a:spLocks noChangeArrowheads="1"/>
            </p:cNvSpPr>
            <p:nvPr/>
          </p:nvSpPr>
          <p:spPr bwMode="auto">
            <a:xfrm>
              <a:off x="793" y="1439"/>
              <a:ext cx="79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15" name="Group 87"/>
          <p:cNvGrpSpPr>
            <a:grpSpLocks/>
          </p:cNvGrpSpPr>
          <p:nvPr/>
        </p:nvGrpSpPr>
        <p:grpSpPr bwMode="auto">
          <a:xfrm>
            <a:off x="6096000" y="4268788"/>
            <a:ext cx="3843338" cy="639762"/>
            <a:chOff x="1586" y="1439"/>
            <a:chExt cx="1586" cy="403"/>
          </a:xfrm>
        </p:grpSpPr>
        <p:sp>
          <p:nvSpPr>
            <p:cNvPr id="152662" name="Rectangle 86"/>
            <p:cNvSpPr>
              <a:spLocks noChangeArrowheads="1"/>
            </p:cNvSpPr>
            <p:nvPr/>
          </p:nvSpPr>
          <p:spPr bwMode="auto">
            <a:xfrm>
              <a:off x="1586" y="1439"/>
              <a:ext cx="1586" cy="403"/>
            </a:xfrm>
            <a:prstGeom prst="rect">
              <a:avLst/>
            </a:prstGeom>
            <a:solidFill>
              <a:schemeClr val="bg2">
                <a:lumMod val="75000"/>
              </a:schemeClr>
            </a:solidFill>
            <a:ln w="9525">
              <a:noFill/>
              <a:miter lim="800000"/>
              <a:headEnd/>
              <a:tailEnd/>
            </a:ln>
            <a:effectLst/>
          </p:spPr>
          <p:txBody>
            <a:bodyPr wrap="none"/>
            <a:lstStyle/>
            <a:p>
              <a:pPr>
                <a:defRPr/>
              </a:pPr>
              <a:endParaRPr lang="fr-FR"/>
            </a:p>
          </p:txBody>
        </p:sp>
        <p:grpSp>
          <p:nvGrpSpPr>
            <p:cNvPr id="44048" name="Group 85"/>
            <p:cNvGrpSpPr>
              <a:grpSpLocks/>
            </p:cNvGrpSpPr>
            <p:nvPr/>
          </p:nvGrpSpPr>
          <p:grpSpPr bwMode="auto">
            <a:xfrm>
              <a:off x="1586" y="1439"/>
              <a:ext cx="1586" cy="403"/>
              <a:chOff x="1586" y="1439"/>
              <a:chExt cx="1586" cy="403"/>
            </a:xfrm>
          </p:grpSpPr>
          <p:sp>
            <p:nvSpPr>
              <p:cNvPr id="152637" name="Rectangle 61"/>
              <p:cNvSpPr>
                <a:spLocks noChangeArrowheads="1"/>
              </p:cNvSpPr>
              <p:nvPr/>
            </p:nvSpPr>
            <p:spPr bwMode="auto">
              <a:xfrm>
                <a:off x="1614" y="1439"/>
                <a:ext cx="1530" cy="403"/>
              </a:xfrm>
              <a:prstGeom prst="rect">
                <a:avLst/>
              </a:prstGeom>
              <a:solidFill>
                <a:schemeClr val="bg2">
                  <a:lumMod val="75000"/>
                </a:schemeClr>
              </a:solidFill>
              <a:ln w="9525">
                <a:noFill/>
                <a:miter lim="800000"/>
                <a:headEnd/>
                <a:tailEnd/>
              </a:ln>
              <a:effectLst/>
            </p:spPr>
            <p:txBody>
              <a:bodyPr/>
              <a:lstStyle/>
              <a:p>
                <a:pPr algn="ctr">
                  <a:defRPr/>
                </a:pPr>
                <a:r>
                  <a:rPr lang="fr-FR" sz="1600" b="1">
                    <a:cs typeface="Times New Roman" pitchFamily="18" charset="0"/>
                  </a:rPr>
                  <a:t>Concentration</a:t>
                </a:r>
              </a:p>
              <a:p>
                <a:pPr algn="ctr">
                  <a:defRPr/>
                </a:pPr>
                <a:endParaRPr lang="fr-FR" b="1"/>
              </a:p>
            </p:txBody>
          </p:sp>
          <p:sp>
            <p:nvSpPr>
              <p:cNvPr id="44050" name="Rectangle 84"/>
              <p:cNvSpPr>
                <a:spLocks noChangeArrowheads="1"/>
              </p:cNvSpPr>
              <p:nvPr/>
            </p:nvSpPr>
            <p:spPr bwMode="auto">
              <a:xfrm>
                <a:off x="1586" y="1439"/>
                <a:ext cx="15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sp>
        <p:nvSpPr>
          <p:cNvPr id="44046" name="Rectangle 89"/>
          <p:cNvSpPr>
            <a:spLocks noChangeArrowheads="1"/>
          </p:cNvSpPr>
          <p:nvPr/>
        </p:nvSpPr>
        <p:spPr bwMode="auto">
          <a:xfrm>
            <a:off x="2247900" y="1981201"/>
            <a:ext cx="7696200" cy="2930525"/>
          </a:xfrm>
          <a:prstGeom prst="rect">
            <a:avLst/>
          </a:prstGeom>
          <a:noFill/>
          <a:ln w="793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spTree>
    <p:extLst>
      <p:ext uri="{BB962C8B-B14F-4D97-AF65-F5344CB8AC3E}">
        <p14:creationId xmlns:p14="http://schemas.microsoft.com/office/powerpoint/2010/main" val="381979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2881313" y="0"/>
            <a:ext cx="6248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 La domination par les coûts</a:t>
            </a:r>
          </a:p>
        </p:txBody>
      </p:sp>
      <p:sp>
        <p:nvSpPr>
          <p:cNvPr id="154634" name="Rectangle 10"/>
          <p:cNvSpPr>
            <a:spLocks noChangeArrowheads="1"/>
          </p:cNvSpPr>
          <p:nvPr/>
        </p:nvSpPr>
        <p:spPr bwMode="auto">
          <a:xfrm>
            <a:off x="1809751" y="1285876"/>
            <a:ext cx="8501063" cy="452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a:t>Le leader par les coûts sur tout marché a l'avantage concurrentiel de pouvoir produire au plus bas coûts. En principe trois principales sources peuvent expliquer sa domination:</a:t>
            </a:r>
          </a:p>
          <a:p>
            <a:pPr algn="just" eaLnBrk="1" hangingPunct="1">
              <a:spcBef>
                <a:spcPct val="0"/>
              </a:spcBef>
              <a:buClrTx/>
              <a:buSzTx/>
              <a:buFontTx/>
              <a:buNone/>
            </a:pPr>
            <a:endParaRPr lang="fr-FR" altLang="fr-FR" sz="1600"/>
          </a:p>
          <a:p>
            <a:pPr algn="just" eaLnBrk="1" hangingPunct="1">
              <a:spcBef>
                <a:spcPct val="0"/>
              </a:spcBef>
              <a:buClrTx/>
              <a:buSzTx/>
              <a:buFontTx/>
              <a:buChar char="-"/>
            </a:pPr>
            <a:r>
              <a:rPr lang="fr-FR" altLang="fr-FR" sz="1600"/>
              <a:t>La taille (économie d’échelle: voir diapositive suivante),</a:t>
            </a:r>
          </a:p>
          <a:p>
            <a:pPr algn="just" eaLnBrk="1" hangingPunct="1">
              <a:spcBef>
                <a:spcPct val="0"/>
              </a:spcBef>
              <a:buClrTx/>
              <a:buSzTx/>
              <a:buFontTx/>
              <a:buChar char="-"/>
            </a:pPr>
            <a:r>
              <a:rPr lang="fr-FR" altLang="fr-FR" sz="1600"/>
              <a:t>L’ancienneté sur le marché (effets d’expérience, voir diapositive suivante), </a:t>
            </a:r>
          </a:p>
          <a:p>
            <a:pPr algn="just" eaLnBrk="1" hangingPunct="1">
              <a:spcBef>
                <a:spcPct val="0"/>
              </a:spcBef>
              <a:buClrTx/>
              <a:buSzTx/>
              <a:buFontTx/>
              <a:buChar char="-"/>
            </a:pPr>
            <a:r>
              <a:rPr lang="fr-FR" altLang="fr-FR" sz="1600"/>
              <a:t>La stratégie elle-même. </a:t>
            </a:r>
          </a:p>
          <a:p>
            <a:pPr algn="just" eaLnBrk="1" hangingPunct="1">
              <a:spcBef>
                <a:spcPct val="0"/>
              </a:spcBef>
              <a:buClrTx/>
              <a:buSzTx/>
              <a:buFontTx/>
              <a:buChar char="-"/>
            </a:pPr>
            <a:endParaRPr lang="fr-FR" altLang="fr-FR" sz="1600"/>
          </a:p>
          <a:p>
            <a:pPr algn="just" eaLnBrk="1" hangingPunct="1">
              <a:spcBef>
                <a:spcPct val="0"/>
              </a:spcBef>
              <a:buClrTx/>
              <a:buSzTx/>
              <a:buFontTx/>
              <a:buNone/>
            </a:pPr>
            <a:r>
              <a:rPr lang="fr-FR" altLang="fr-FR" sz="1600"/>
              <a:t>Remarque: des coûts de production réduits ne mènent pas toujours à de bas prix. Les producteurs peuvent fixer leur prix en fonction d’autres variables de marché (niveau de concurrence, intensité de la demande…), exploitant ainsi les avantages d'une plus grande marge que celle de leurs concurrents .</a:t>
            </a:r>
          </a:p>
          <a:p>
            <a:pPr algn="just" eaLnBrk="1" hangingPunct="1">
              <a:spcBef>
                <a:spcPct val="0"/>
              </a:spcBef>
              <a:buClrTx/>
              <a:buSzTx/>
              <a:buFontTx/>
              <a:buNone/>
            </a:pPr>
            <a:endParaRPr lang="fr-FR" altLang="fr-FR" sz="1600"/>
          </a:p>
          <a:p>
            <a:pPr algn="just" eaLnBrk="1" hangingPunct="1">
              <a:spcBef>
                <a:spcPct val="0"/>
              </a:spcBef>
              <a:buClrTx/>
              <a:buSzTx/>
              <a:buFontTx/>
              <a:buNone/>
            </a:pPr>
            <a:endParaRPr lang="fr-FR" altLang="fr-FR" sz="1600"/>
          </a:p>
          <a:p>
            <a:pPr algn="just" eaLnBrk="1" hangingPunct="1">
              <a:spcBef>
                <a:spcPct val="0"/>
              </a:spcBef>
              <a:buClrTx/>
              <a:buSzTx/>
              <a:buFontTx/>
              <a:buNone/>
            </a:pPr>
            <a:endParaRPr lang="fr-FR" altLang="fr-FR" sz="1600"/>
          </a:p>
          <a:p>
            <a:pPr algn="just" eaLnBrk="1" hangingPunct="1">
              <a:spcBef>
                <a:spcPct val="0"/>
              </a:spcBef>
              <a:buClrTx/>
              <a:buSzTx/>
              <a:buFontTx/>
              <a:buChar char="-"/>
            </a:pPr>
            <a:endParaRPr lang="fr-FR" altLang="fr-FR" sz="1600"/>
          </a:p>
          <a:p>
            <a:pPr algn="just" eaLnBrk="1" hangingPunct="1">
              <a:spcBef>
                <a:spcPct val="0"/>
              </a:spcBef>
              <a:buClrTx/>
              <a:buSzTx/>
              <a:buFontTx/>
              <a:buNone/>
            </a:pPr>
            <a:r>
              <a:rPr lang="fr-FR" altLang="fr-FR" sz="1600"/>
              <a:t>Le risque d’imitation de la stratégie par un concurrent est relativement faible car les avantages de coûts sont difficiles à obtenir (sauf innovation technologique majeure dans le processus ou dans la composition des produits).</a:t>
            </a:r>
          </a:p>
        </p:txBody>
      </p:sp>
    </p:spTree>
    <p:extLst>
      <p:ext uri="{BB962C8B-B14F-4D97-AF65-F5344CB8AC3E}">
        <p14:creationId xmlns:p14="http://schemas.microsoft.com/office/powerpoint/2010/main" val="1872594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34">
                                            <p:txEl>
                                              <p:pRg st="2" end="2"/>
                                            </p:txEl>
                                          </p:spTgt>
                                        </p:tgtEl>
                                        <p:attrNameLst>
                                          <p:attrName>style.visibility</p:attrName>
                                        </p:attrNameLst>
                                      </p:cBhvr>
                                      <p:to>
                                        <p:strVal val="visible"/>
                                      </p:to>
                                    </p:set>
                                    <p:anim calcmode="lin" valueType="num">
                                      <p:cBhvr additive="base">
                                        <p:cTn id="7" dur="500" fill="hold"/>
                                        <p:tgtEl>
                                          <p:spTgt spid="15463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34">
                                            <p:txEl>
                                              <p:pRg st="3" end="3"/>
                                            </p:txEl>
                                          </p:spTgt>
                                        </p:tgtEl>
                                        <p:attrNameLst>
                                          <p:attrName>style.visibility</p:attrName>
                                        </p:attrNameLst>
                                      </p:cBhvr>
                                      <p:to>
                                        <p:strVal val="visible"/>
                                      </p:to>
                                    </p:set>
                                    <p:anim calcmode="lin" valueType="num">
                                      <p:cBhvr additive="base">
                                        <p:cTn id="13" dur="500" fill="hold"/>
                                        <p:tgtEl>
                                          <p:spTgt spid="15463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34">
                                            <p:txEl>
                                              <p:pRg st="4" end="4"/>
                                            </p:txEl>
                                          </p:spTgt>
                                        </p:tgtEl>
                                        <p:attrNameLst>
                                          <p:attrName>style.visibility</p:attrName>
                                        </p:attrNameLst>
                                      </p:cBhvr>
                                      <p:to>
                                        <p:strVal val="visible"/>
                                      </p:to>
                                    </p:set>
                                    <p:anim calcmode="lin" valueType="num">
                                      <p:cBhvr additive="base">
                                        <p:cTn id="19" dur="500" fill="hold"/>
                                        <p:tgtEl>
                                          <p:spTgt spid="15463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34">
                                            <p:txEl>
                                              <p:pRg st="6" end="6"/>
                                            </p:txEl>
                                          </p:spTgt>
                                        </p:tgtEl>
                                        <p:attrNameLst>
                                          <p:attrName>style.visibility</p:attrName>
                                        </p:attrNameLst>
                                      </p:cBhvr>
                                      <p:to>
                                        <p:strVal val="visible"/>
                                      </p:to>
                                    </p:set>
                                    <p:anim calcmode="lin" valueType="num">
                                      <p:cBhvr additive="base">
                                        <p:cTn id="25" dur="500" fill="hold"/>
                                        <p:tgtEl>
                                          <p:spTgt spid="15463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34">
                                            <p:txEl>
                                              <p:pRg st="11" end="11"/>
                                            </p:txEl>
                                          </p:spTgt>
                                        </p:tgtEl>
                                        <p:attrNameLst>
                                          <p:attrName>style.visibility</p:attrName>
                                        </p:attrNameLst>
                                      </p:cBhvr>
                                      <p:to>
                                        <p:strVal val="visible"/>
                                      </p:to>
                                    </p:set>
                                    <p:anim calcmode="lin" valueType="num">
                                      <p:cBhvr additive="base">
                                        <p:cTn id="31" dur="500" fill="hold"/>
                                        <p:tgtEl>
                                          <p:spTgt spid="154634">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63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390900" y="76200"/>
            <a:ext cx="5410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Les stratégies de base de M. Porter</a:t>
            </a:r>
          </a:p>
        </p:txBody>
      </p:sp>
      <p:sp>
        <p:nvSpPr>
          <p:cNvPr id="48131" name="Rectangle 4"/>
          <p:cNvSpPr>
            <a:spLocks noChangeArrowheads="1"/>
          </p:cNvSpPr>
          <p:nvPr/>
        </p:nvSpPr>
        <p:spPr bwMode="auto">
          <a:xfrm>
            <a:off x="2971800" y="1447800"/>
            <a:ext cx="6248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La différenciation</a:t>
            </a:r>
            <a:endParaRPr lang="fr-FR" altLang="fr-FR" sz="1600"/>
          </a:p>
        </p:txBody>
      </p:sp>
      <p:sp>
        <p:nvSpPr>
          <p:cNvPr id="148494" name="Rectangle 14"/>
          <p:cNvSpPr>
            <a:spLocks noChangeArrowheads="1"/>
          </p:cNvSpPr>
          <p:nvPr/>
        </p:nvSpPr>
        <p:spPr bwMode="auto">
          <a:xfrm>
            <a:off x="1676400" y="2667001"/>
            <a:ext cx="8839200" cy="304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a:t>Les biens et services différenciés satisfont les besoins des clients au travers un avantage concurrentiel durable, clairement perçu par le consommateur. Ceci permet aux entreprises de désensibiliser le marché face aux prix (donc de faire face à un leader par les coûts) et de se concentrer sur la valeur générant un prix et une marge comparativement plus élevés.</a:t>
            </a:r>
          </a:p>
          <a:p>
            <a:pPr algn="just" eaLnBrk="1" hangingPunct="1">
              <a:spcBef>
                <a:spcPct val="0"/>
              </a:spcBef>
              <a:buClrTx/>
              <a:buSzTx/>
              <a:buFontTx/>
              <a:buNone/>
            </a:pPr>
            <a:r>
              <a:rPr lang="fr-FR" altLang="fr-FR" sz="1600"/>
              <a:t>En principe, sur la plupart des marchés, cette stratégie abouti à des PM plus faibles que celles de la stratégie précédente (domination par les coûts).</a:t>
            </a:r>
          </a:p>
          <a:p>
            <a:pPr algn="just" eaLnBrk="1" hangingPunct="1">
              <a:spcBef>
                <a:spcPct val="0"/>
              </a:spcBef>
              <a:buClrTx/>
              <a:buSzTx/>
              <a:buFontTx/>
              <a:buNone/>
            </a:pPr>
            <a:endParaRPr lang="fr-FR" altLang="fr-FR" sz="1600"/>
          </a:p>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1600"/>
              <a:t>Il y a un risque, pour n'importe quelle différenciation: être copiée par un concurrent (on parle alors de « déposisionnement »). Cette stratégie incite donc à innover et à améliorer les produits et services en permanence. Finalement l’avantage concurrentiel réside principalement dans cette capacité a innover.</a:t>
            </a:r>
            <a:endParaRPr lang="fr-FR" altLang="fr-FR" sz="4000"/>
          </a:p>
        </p:txBody>
      </p:sp>
    </p:spTree>
    <p:extLst>
      <p:ext uri="{BB962C8B-B14F-4D97-AF65-F5344CB8AC3E}">
        <p14:creationId xmlns:p14="http://schemas.microsoft.com/office/powerpoint/2010/main" val="1277504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94">
                                            <p:bg/>
                                          </p:spTgt>
                                        </p:tgtEl>
                                        <p:attrNameLst>
                                          <p:attrName>style.visibility</p:attrName>
                                        </p:attrNameLst>
                                      </p:cBhvr>
                                      <p:to>
                                        <p:strVal val="visible"/>
                                      </p:to>
                                    </p:set>
                                    <p:anim calcmode="lin" valueType="num">
                                      <p:cBhvr additive="base">
                                        <p:cTn id="7" dur="500" fill="hold"/>
                                        <p:tgtEl>
                                          <p:spTgt spid="14849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94">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94">
                                            <p:txEl>
                                              <p:pRg st="0" end="0"/>
                                            </p:txEl>
                                          </p:spTgt>
                                        </p:tgtEl>
                                        <p:attrNameLst>
                                          <p:attrName>style.visibility</p:attrName>
                                        </p:attrNameLst>
                                      </p:cBhvr>
                                      <p:to>
                                        <p:strVal val="visible"/>
                                      </p:to>
                                    </p:set>
                                    <p:anim calcmode="lin" valueType="num">
                                      <p:cBhvr additive="base">
                                        <p:cTn id="13" dur="500" fill="hold"/>
                                        <p:tgtEl>
                                          <p:spTgt spid="14849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94">
                                            <p:txEl>
                                              <p:pRg st="1" end="1"/>
                                            </p:txEl>
                                          </p:spTgt>
                                        </p:tgtEl>
                                        <p:attrNameLst>
                                          <p:attrName>style.visibility</p:attrName>
                                        </p:attrNameLst>
                                      </p:cBhvr>
                                      <p:to>
                                        <p:strVal val="visible"/>
                                      </p:to>
                                    </p:set>
                                    <p:anim calcmode="lin" valueType="num">
                                      <p:cBhvr additive="base">
                                        <p:cTn id="19" dur="500" fill="hold"/>
                                        <p:tgtEl>
                                          <p:spTgt spid="14849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94">
                                            <p:txEl>
                                              <p:pRg st="4" end="4"/>
                                            </p:txEl>
                                          </p:spTgt>
                                        </p:tgtEl>
                                        <p:attrNameLst>
                                          <p:attrName>style.visibility</p:attrName>
                                        </p:attrNameLst>
                                      </p:cBhvr>
                                      <p:to>
                                        <p:strVal val="visible"/>
                                      </p:to>
                                    </p:set>
                                    <p:anim calcmode="lin" valueType="num">
                                      <p:cBhvr additive="base">
                                        <p:cTn id="25" dur="500" fill="hold"/>
                                        <p:tgtEl>
                                          <p:spTgt spid="14849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9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4"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84" y="0"/>
            <a:ext cx="10934700" cy="57816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926" y="0"/>
            <a:ext cx="9203216" cy="6858000"/>
          </a:xfrm>
          <a:prstGeom prst="rect">
            <a:avLst/>
          </a:prstGeom>
        </p:spPr>
      </p:pic>
      <p:sp>
        <p:nvSpPr>
          <p:cNvPr id="5" name="Rectangle 4">
            <a:hlinkClick r:id="rId4" action="ppaction://hlinkfile"/>
          </p:cNvPr>
          <p:cNvSpPr/>
          <p:nvPr/>
        </p:nvSpPr>
        <p:spPr>
          <a:xfrm>
            <a:off x="4503761" y="3971499"/>
            <a:ext cx="3493827" cy="941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Vidéo : ici</a:t>
            </a:r>
            <a:endParaRPr lang="fr-FR" dirty="0"/>
          </a:p>
        </p:txBody>
      </p:sp>
    </p:spTree>
    <p:extLst>
      <p:ext uri="{BB962C8B-B14F-4D97-AF65-F5344CB8AC3E}">
        <p14:creationId xmlns:p14="http://schemas.microsoft.com/office/powerpoint/2010/main" val="15370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0"/>
            <a:ext cx="8932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0"/>
            <a:ext cx="91297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0"/>
            <a:ext cx="909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1"/>
            <a:ext cx="8951913"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77800"/>
            <a:ext cx="8964613"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
            <a:ext cx="9118600"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1" y="130176"/>
            <a:ext cx="8964613"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849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gtEl>
                                        <p:attrNameLst>
                                          <p:attrName>style.visibility</p:attrName>
                                        </p:attrNameLst>
                                      </p:cBhvr>
                                      <p:to>
                                        <p:strVal val="visible"/>
                                      </p:to>
                                    </p:set>
                                  </p:childTnLst>
                                  <p:subTnLst>
                                    <p:set>
                                      <p:cBhvr override="childStyle">
                                        <p:cTn dur="1" fill="hold" display="0" masterRel="nextClick" afterEffect="1"/>
                                        <p:tgtEl>
                                          <p:spTgt spid="12390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908"/>
                                        </p:tgtEl>
                                        <p:attrNameLst>
                                          <p:attrName>style.visibility</p:attrName>
                                        </p:attrNameLst>
                                      </p:cBhvr>
                                      <p:to>
                                        <p:strVal val="visible"/>
                                      </p:to>
                                    </p:set>
                                  </p:childTnLst>
                                  <p:subTnLst>
                                    <p:set>
                                      <p:cBhvr override="childStyle">
                                        <p:cTn dur="1" fill="hold" display="0" masterRel="nextClick" afterEffect="1"/>
                                        <p:tgtEl>
                                          <p:spTgt spid="12390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909"/>
                                        </p:tgtEl>
                                        <p:attrNameLst>
                                          <p:attrName>style.visibility</p:attrName>
                                        </p:attrNameLst>
                                      </p:cBhvr>
                                      <p:to>
                                        <p:strVal val="visible"/>
                                      </p:to>
                                    </p:set>
                                  </p:childTnLst>
                                  <p:subTnLst>
                                    <p:set>
                                      <p:cBhvr override="childStyle">
                                        <p:cTn dur="1" fill="hold" display="0" masterRel="nextClick" afterEffect="1"/>
                                        <p:tgtEl>
                                          <p:spTgt spid="12390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3910"/>
                                        </p:tgtEl>
                                        <p:attrNameLst>
                                          <p:attrName>style.visibility</p:attrName>
                                        </p:attrNameLst>
                                      </p:cBhvr>
                                      <p:to>
                                        <p:strVal val="visible"/>
                                      </p:to>
                                    </p:set>
                                  </p:childTnLst>
                                  <p:subTnLst>
                                    <p:set>
                                      <p:cBhvr override="childStyle">
                                        <p:cTn dur="1" fill="hold" display="0" masterRel="nextClick" afterEffect="1"/>
                                        <p:tgtEl>
                                          <p:spTgt spid="12391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3911"/>
                                        </p:tgtEl>
                                        <p:attrNameLst>
                                          <p:attrName>style.visibility</p:attrName>
                                        </p:attrNameLst>
                                      </p:cBhvr>
                                      <p:to>
                                        <p:strVal val="visible"/>
                                      </p:to>
                                    </p:set>
                                  </p:childTnLst>
                                  <p:subTnLst>
                                    <p:set>
                                      <p:cBhvr override="childStyle">
                                        <p:cTn dur="1" fill="hold" display="0" masterRel="nextClick" afterEffect="1"/>
                                        <p:tgtEl>
                                          <p:spTgt spid="12391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3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a date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mtClean="0">
                <a:latin typeface="Arial Narrow" panose="020B0606020202030204" pitchFamily="34" charset="0"/>
              </a:rPr>
              <a:t>				                          				                   www.cariou.eu</a:t>
            </a:r>
          </a:p>
        </p:txBody>
      </p:sp>
      <p:sp>
        <p:nvSpPr>
          <p:cNvPr id="99331" name="Rectangle 2"/>
          <p:cNvSpPr>
            <a:spLocks noChangeArrowheads="1"/>
          </p:cNvSpPr>
          <p:nvPr/>
        </p:nvSpPr>
        <p:spPr bwMode="auto">
          <a:xfrm>
            <a:off x="2413001" y="404814"/>
            <a:ext cx="7458075" cy="19065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dirty="0" smtClean="0"/>
              <a:t>Préambule </a:t>
            </a:r>
            <a:r>
              <a:rPr lang="fr-FR" altLang="fr-FR" sz="2400" dirty="0"/>
              <a:t>:</a:t>
            </a:r>
          </a:p>
          <a:p>
            <a:pPr algn="ctr" eaLnBrk="1" hangingPunct="1"/>
            <a:r>
              <a:rPr lang="fr-FR" altLang="fr-FR" sz="2400" dirty="0"/>
              <a:t>Qu’est-ce qui fait la réussite </a:t>
            </a:r>
            <a:r>
              <a:rPr lang="fr-FR" altLang="fr-FR" sz="2400" dirty="0" smtClean="0"/>
              <a:t>d’une activité commerciale ?</a:t>
            </a:r>
            <a:endParaRPr lang="fr-FR" altLang="fr-FR" sz="2400" dirty="0"/>
          </a:p>
        </p:txBody>
      </p:sp>
      <p:sp>
        <p:nvSpPr>
          <p:cNvPr id="98307" name="Rectangle 3"/>
          <p:cNvSpPr>
            <a:spLocks noChangeArrowheads="1"/>
          </p:cNvSpPr>
          <p:nvPr/>
        </p:nvSpPr>
        <p:spPr bwMode="auto">
          <a:xfrm>
            <a:off x="2413000" y="2976564"/>
            <a:ext cx="2833688" cy="289877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dirty="0"/>
              <a:t>1</a:t>
            </a:r>
          </a:p>
          <a:p>
            <a:pPr algn="ctr" eaLnBrk="1" hangingPunct="1"/>
            <a:endParaRPr lang="fr-FR" altLang="fr-FR" sz="2400" dirty="0"/>
          </a:p>
          <a:p>
            <a:pPr algn="ctr" eaLnBrk="1" hangingPunct="1"/>
            <a:r>
              <a:rPr lang="fr-FR" altLang="fr-FR" sz="2400" dirty="0" smtClean="0"/>
              <a:t>L’implantation/</a:t>
            </a:r>
          </a:p>
          <a:p>
            <a:pPr algn="ctr" eaLnBrk="1" hangingPunct="1"/>
            <a:r>
              <a:rPr lang="fr-FR" altLang="fr-FR" sz="2400" dirty="0" smtClean="0"/>
              <a:t>création</a:t>
            </a:r>
            <a:endParaRPr lang="fr-FR" altLang="fr-FR" sz="2400" dirty="0"/>
          </a:p>
          <a:p>
            <a:pPr algn="ctr" eaLnBrk="1" hangingPunct="1"/>
            <a:endParaRPr lang="fr-FR" altLang="fr-FR" sz="2400" dirty="0"/>
          </a:p>
        </p:txBody>
      </p:sp>
      <p:sp>
        <p:nvSpPr>
          <p:cNvPr id="98308" name="Rectangle 4"/>
          <p:cNvSpPr>
            <a:spLocks noChangeArrowheads="1"/>
          </p:cNvSpPr>
          <p:nvPr/>
        </p:nvSpPr>
        <p:spPr bwMode="auto">
          <a:xfrm>
            <a:off x="7045325" y="2978151"/>
            <a:ext cx="2833688" cy="289877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dirty="0"/>
              <a:t>2</a:t>
            </a:r>
          </a:p>
          <a:p>
            <a:pPr algn="ctr" eaLnBrk="1" hangingPunct="1"/>
            <a:endParaRPr lang="fr-FR" altLang="fr-FR" sz="2400" dirty="0"/>
          </a:p>
          <a:p>
            <a:pPr algn="ctr" eaLnBrk="1" hangingPunct="1"/>
            <a:r>
              <a:rPr lang="fr-FR" altLang="fr-FR" sz="2400" dirty="0" smtClean="0"/>
              <a:t>L’exploitation</a:t>
            </a:r>
          </a:p>
        </p:txBody>
      </p:sp>
    </p:spTree>
    <p:extLst>
      <p:ext uri="{BB962C8B-B14F-4D97-AF65-F5344CB8AC3E}">
        <p14:creationId xmlns:p14="http://schemas.microsoft.com/office/powerpoint/2010/main" val="380783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0-#ppt_w/2"/>
                                          </p:val>
                                        </p:tav>
                                        <p:tav tm="100000">
                                          <p:val>
                                            <p:strVal val="#ppt_x"/>
                                          </p:val>
                                        </p:tav>
                                      </p:tavLst>
                                    </p:anim>
                                    <p:anim calcmode="lin" valueType="num">
                                      <p:cBhvr additive="base">
                                        <p:cTn id="14"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autoUpdateAnimBg="0"/>
      <p:bldP spid="9830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28776"/>
            <a:ext cx="88392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51088" y="476250"/>
            <a:ext cx="1657350"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hlinkClick r:id="rId4" action="ppaction://hlinkfile"/>
              </a:rPr>
              <a:t>Le Chai</a:t>
            </a:r>
            <a:endParaRPr lang="fr-FR" dirty="0"/>
          </a:p>
        </p:txBody>
      </p:sp>
      <p:sp>
        <p:nvSpPr>
          <p:cNvPr id="4" name="Rectangle 3"/>
          <p:cNvSpPr/>
          <p:nvPr/>
        </p:nvSpPr>
        <p:spPr>
          <a:xfrm>
            <a:off x="5375275" y="476250"/>
            <a:ext cx="1657350"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hlinkClick r:id="rId5" action="ppaction://hlinkfile"/>
              </a:rPr>
              <a:t>La salle de dégustation</a:t>
            </a:r>
            <a:endParaRPr lang="fr-FR" dirty="0"/>
          </a:p>
        </p:txBody>
      </p:sp>
      <p:sp>
        <p:nvSpPr>
          <p:cNvPr id="5" name="Rectangle 4"/>
          <p:cNvSpPr/>
          <p:nvPr/>
        </p:nvSpPr>
        <p:spPr>
          <a:xfrm>
            <a:off x="8040688" y="549275"/>
            <a:ext cx="16557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hlinkClick r:id="rId6" action="ppaction://hlinkfile"/>
              </a:rPr>
              <a:t>La salle des pas perdus</a:t>
            </a:r>
            <a:endParaRPr lang="fr-FR" dirty="0"/>
          </a:p>
        </p:txBody>
      </p:sp>
    </p:spTree>
    <p:extLst>
      <p:ext uri="{BB962C8B-B14F-4D97-AF65-F5344CB8AC3E}">
        <p14:creationId xmlns:p14="http://schemas.microsoft.com/office/powerpoint/2010/main" val="1613913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993572" y="272142"/>
            <a:ext cx="6248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La différenciation: le cycle de l’innovation</a:t>
            </a:r>
            <a:endParaRPr lang="fr-FR" altLang="fr-FR" sz="1600"/>
          </a:p>
        </p:txBody>
      </p:sp>
      <p:sp>
        <p:nvSpPr>
          <p:cNvPr id="55299" name="Rectangle 3"/>
          <p:cNvSpPr>
            <a:spLocks noChangeArrowheads="1"/>
          </p:cNvSpPr>
          <p:nvPr/>
        </p:nvSpPr>
        <p:spPr bwMode="auto">
          <a:xfrm>
            <a:off x="4898572" y="1516742"/>
            <a:ext cx="24384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Innovation</a:t>
            </a:r>
          </a:p>
        </p:txBody>
      </p:sp>
      <p:grpSp>
        <p:nvGrpSpPr>
          <p:cNvPr id="2" name="Group 15"/>
          <p:cNvGrpSpPr>
            <a:grpSpLocks/>
          </p:cNvGrpSpPr>
          <p:nvPr/>
        </p:nvGrpSpPr>
        <p:grpSpPr bwMode="auto">
          <a:xfrm>
            <a:off x="6651172" y="1897742"/>
            <a:ext cx="3276600" cy="2844800"/>
            <a:chOff x="3216" y="1392"/>
            <a:chExt cx="2064" cy="1536"/>
          </a:xfrm>
          <a:noFill/>
        </p:grpSpPr>
        <p:sp>
          <p:nvSpPr>
            <p:cNvPr id="160772" name="Rectangle 4"/>
            <p:cNvSpPr>
              <a:spLocks noChangeArrowheads="1"/>
            </p:cNvSpPr>
            <p:nvPr/>
          </p:nvSpPr>
          <p:spPr bwMode="auto">
            <a:xfrm>
              <a:off x="3744" y="2352"/>
              <a:ext cx="1536" cy="576"/>
            </a:xfrm>
            <a:prstGeom prst="rect">
              <a:avLst/>
            </a:prstGeom>
            <a:grpFill/>
            <a:ln w="9525">
              <a:solidFill>
                <a:schemeClr val="tx1"/>
              </a:solidFill>
              <a:miter lim="800000"/>
              <a:headEnd/>
              <a:tailEnd/>
            </a:ln>
            <a:effectLst/>
          </p:spPr>
          <p:txBody>
            <a:bodyPr wrap="none" anchor="ctr"/>
            <a:lstStyle/>
            <a:p>
              <a:pPr algn="ctr">
                <a:defRPr/>
              </a:pPr>
              <a:r>
                <a:rPr lang="fr-FR" sz="2400"/>
                <a:t>Sur-profit</a:t>
              </a:r>
            </a:p>
            <a:p>
              <a:pPr algn="ctr">
                <a:defRPr/>
              </a:pPr>
              <a:r>
                <a:rPr lang="fr-FR" sz="1600"/>
                <a:t>(pourquoi ?)</a:t>
              </a:r>
            </a:p>
          </p:txBody>
        </p:sp>
        <p:sp>
          <p:nvSpPr>
            <p:cNvPr id="160778" name="AutoShape 10"/>
            <p:cNvSpPr>
              <a:spLocks noChangeArrowheads="1"/>
            </p:cNvSpPr>
            <p:nvPr/>
          </p:nvSpPr>
          <p:spPr bwMode="auto">
            <a:xfrm>
              <a:off x="3216" y="1392"/>
              <a:ext cx="1344" cy="1056"/>
            </a:xfrm>
            <a:custGeom>
              <a:avLst/>
              <a:gdLst>
                <a:gd name="G0" fmla="+- 0 0 0"/>
                <a:gd name="G1" fmla="+- -5853049 0 0"/>
                <a:gd name="G2" fmla="+- 0 0 -5853049"/>
                <a:gd name="G3" fmla="+- 10800 0 0"/>
                <a:gd name="G4" fmla="+- 0 0 0"/>
                <a:gd name="T0" fmla="*/ 360 256 1"/>
                <a:gd name="T1" fmla="*/ 0 256 1"/>
                <a:gd name="G5" fmla="+- G2 T0 T1"/>
                <a:gd name="G6" fmla="?: G2 G2 G5"/>
                <a:gd name="G7" fmla="+- 0 0 G6"/>
                <a:gd name="G8" fmla="+- 5400 0 0"/>
                <a:gd name="G9" fmla="+- 0 0 -585304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53049"/>
                <a:gd name="G36" fmla="sin G34 -5853049"/>
                <a:gd name="G37" fmla="+/ -585304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82 w 21600"/>
                <a:gd name="T5" fmla="*/ 3209 h 21600"/>
                <a:gd name="T6" fmla="*/ 10897 w 21600"/>
                <a:gd name="T7" fmla="*/ 2700 h 21600"/>
                <a:gd name="T8" fmla="*/ 14641 w 21600"/>
                <a:gd name="T9" fmla="*/ 700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p:spPr>
          <p:txBody>
            <a:bodyPr wrap="none" anchor="ctr"/>
            <a:lstStyle/>
            <a:p>
              <a:pPr>
                <a:defRPr/>
              </a:pPr>
              <a:endParaRPr lang="fr-FR" sz="1600"/>
            </a:p>
          </p:txBody>
        </p:sp>
      </p:grpSp>
      <p:grpSp>
        <p:nvGrpSpPr>
          <p:cNvPr id="3" name="Group 16"/>
          <p:cNvGrpSpPr>
            <a:grpSpLocks/>
          </p:cNvGrpSpPr>
          <p:nvPr/>
        </p:nvGrpSpPr>
        <p:grpSpPr bwMode="auto">
          <a:xfrm>
            <a:off x="4898572" y="3574142"/>
            <a:ext cx="3962400" cy="3022600"/>
            <a:chOff x="2112" y="2448"/>
            <a:chExt cx="2496" cy="1632"/>
          </a:xfrm>
          <a:noFill/>
        </p:grpSpPr>
        <p:sp>
          <p:nvSpPr>
            <p:cNvPr id="160773" name="Rectangle 5"/>
            <p:cNvSpPr>
              <a:spLocks noChangeArrowheads="1"/>
            </p:cNvSpPr>
            <p:nvPr/>
          </p:nvSpPr>
          <p:spPr bwMode="auto">
            <a:xfrm>
              <a:off x="2112" y="3504"/>
              <a:ext cx="1536" cy="576"/>
            </a:xfrm>
            <a:prstGeom prst="rect">
              <a:avLst/>
            </a:prstGeom>
            <a:grpFill/>
            <a:ln w="9525">
              <a:solidFill>
                <a:schemeClr val="tx1"/>
              </a:solidFill>
              <a:miter lim="800000"/>
              <a:headEnd/>
              <a:tailEnd/>
            </a:ln>
            <a:effectLst/>
          </p:spPr>
          <p:txBody>
            <a:bodyPr wrap="none" anchor="ctr"/>
            <a:lstStyle/>
            <a:p>
              <a:pPr algn="ctr">
                <a:defRPr/>
              </a:pPr>
              <a:r>
                <a:rPr lang="fr-FR" sz="2400"/>
                <a:t>Imitation</a:t>
              </a:r>
            </a:p>
            <a:p>
              <a:pPr algn="ctr">
                <a:defRPr/>
              </a:pPr>
              <a:r>
                <a:rPr lang="fr-FR" sz="1600"/>
                <a:t>(pourquoi ?)</a:t>
              </a:r>
            </a:p>
          </p:txBody>
        </p:sp>
        <p:sp>
          <p:nvSpPr>
            <p:cNvPr id="160779" name="AutoShape 11"/>
            <p:cNvSpPr>
              <a:spLocks noChangeArrowheads="1"/>
            </p:cNvSpPr>
            <p:nvPr/>
          </p:nvSpPr>
          <p:spPr bwMode="auto">
            <a:xfrm rot="5400000">
              <a:off x="3408" y="2592"/>
              <a:ext cx="1344" cy="1056"/>
            </a:xfrm>
            <a:custGeom>
              <a:avLst/>
              <a:gdLst>
                <a:gd name="G0" fmla="+- 0 0 0"/>
                <a:gd name="G1" fmla="+- -5853049 0 0"/>
                <a:gd name="G2" fmla="+- 0 0 -5853049"/>
                <a:gd name="G3" fmla="+- 10800 0 0"/>
                <a:gd name="G4" fmla="+- 0 0 0"/>
                <a:gd name="T0" fmla="*/ 360 256 1"/>
                <a:gd name="T1" fmla="*/ 0 256 1"/>
                <a:gd name="G5" fmla="+- G2 T0 T1"/>
                <a:gd name="G6" fmla="?: G2 G2 G5"/>
                <a:gd name="G7" fmla="+- 0 0 G6"/>
                <a:gd name="G8" fmla="+- 5400 0 0"/>
                <a:gd name="G9" fmla="+- 0 0 -585304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53049"/>
                <a:gd name="G36" fmla="sin G34 -5853049"/>
                <a:gd name="G37" fmla="+/ -585304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82 w 21600"/>
                <a:gd name="T5" fmla="*/ 3209 h 21600"/>
                <a:gd name="T6" fmla="*/ 10897 w 21600"/>
                <a:gd name="T7" fmla="*/ 2700 h 21600"/>
                <a:gd name="T8" fmla="*/ 14641 w 21600"/>
                <a:gd name="T9" fmla="*/ 700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p:spPr>
          <p:txBody>
            <a:bodyPr wrap="none" anchor="ctr"/>
            <a:lstStyle/>
            <a:p>
              <a:pPr>
                <a:defRPr/>
              </a:pPr>
              <a:endParaRPr lang="fr-FR" sz="1600"/>
            </a:p>
          </p:txBody>
        </p:sp>
      </p:grpSp>
      <p:grpSp>
        <p:nvGrpSpPr>
          <p:cNvPr id="4" name="Group 18"/>
          <p:cNvGrpSpPr>
            <a:grpSpLocks/>
          </p:cNvGrpSpPr>
          <p:nvPr/>
        </p:nvGrpSpPr>
        <p:grpSpPr bwMode="auto">
          <a:xfrm>
            <a:off x="2307772" y="3421742"/>
            <a:ext cx="3200400" cy="2641600"/>
            <a:chOff x="480" y="2320"/>
            <a:chExt cx="2016" cy="1664"/>
          </a:xfrm>
          <a:noFill/>
        </p:grpSpPr>
        <p:sp>
          <p:nvSpPr>
            <p:cNvPr id="160774" name="Rectangle 6"/>
            <p:cNvSpPr>
              <a:spLocks noChangeArrowheads="1"/>
            </p:cNvSpPr>
            <p:nvPr/>
          </p:nvSpPr>
          <p:spPr bwMode="auto">
            <a:xfrm>
              <a:off x="480" y="2320"/>
              <a:ext cx="1536" cy="672"/>
            </a:xfrm>
            <a:prstGeom prst="rect">
              <a:avLst/>
            </a:prstGeom>
            <a:grpFill/>
            <a:ln w="9525">
              <a:solidFill>
                <a:schemeClr val="tx1"/>
              </a:solidFill>
              <a:miter lim="800000"/>
              <a:headEnd/>
              <a:tailEnd/>
            </a:ln>
            <a:effectLst/>
          </p:spPr>
          <p:txBody>
            <a:bodyPr wrap="none" anchor="ctr"/>
            <a:lstStyle/>
            <a:p>
              <a:pPr algn="ctr">
                <a:defRPr/>
              </a:pPr>
              <a:r>
                <a:rPr lang="fr-FR" sz="2400"/>
                <a:t>Baisse des prix </a:t>
              </a:r>
            </a:p>
            <a:p>
              <a:pPr algn="ctr">
                <a:defRPr/>
              </a:pPr>
              <a:r>
                <a:rPr lang="fr-FR" sz="2400"/>
                <a:t>et des profits</a:t>
              </a:r>
            </a:p>
            <a:p>
              <a:pPr algn="ctr">
                <a:defRPr/>
              </a:pPr>
              <a:r>
                <a:rPr lang="fr-FR" sz="1600"/>
                <a:t>(pourquoi ?)</a:t>
              </a:r>
            </a:p>
          </p:txBody>
        </p:sp>
        <p:sp>
          <p:nvSpPr>
            <p:cNvPr id="160781" name="AutoShape 13"/>
            <p:cNvSpPr>
              <a:spLocks noChangeArrowheads="1"/>
            </p:cNvSpPr>
            <p:nvPr/>
          </p:nvSpPr>
          <p:spPr bwMode="auto">
            <a:xfrm rot="-10800000">
              <a:off x="1152" y="2752"/>
              <a:ext cx="1344" cy="1232"/>
            </a:xfrm>
            <a:custGeom>
              <a:avLst/>
              <a:gdLst>
                <a:gd name="G0" fmla="+- 0 0 0"/>
                <a:gd name="G1" fmla="+- -5853049 0 0"/>
                <a:gd name="G2" fmla="+- 0 0 -5853049"/>
                <a:gd name="G3" fmla="+- 10800 0 0"/>
                <a:gd name="G4" fmla="+- 0 0 0"/>
                <a:gd name="T0" fmla="*/ 360 256 1"/>
                <a:gd name="T1" fmla="*/ 0 256 1"/>
                <a:gd name="G5" fmla="+- G2 T0 T1"/>
                <a:gd name="G6" fmla="?: G2 G2 G5"/>
                <a:gd name="G7" fmla="+- 0 0 G6"/>
                <a:gd name="G8" fmla="+- 5400 0 0"/>
                <a:gd name="G9" fmla="+- 0 0 -585304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53049"/>
                <a:gd name="G36" fmla="sin G34 -5853049"/>
                <a:gd name="G37" fmla="+/ -585304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82 w 21600"/>
                <a:gd name="T5" fmla="*/ 3209 h 21600"/>
                <a:gd name="T6" fmla="*/ 10897 w 21600"/>
                <a:gd name="T7" fmla="*/ 2700 h 21600"/>
                <a:gd name="T8" fmla="*/ 14641 w 21600"/>
                <a:gd name="T9" fmla="*/ 700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p:spPr>
          <p:txBody>
            <a:bodyPr wrap="none" anchor="ctr"/>
            <a:lstStyle/>
            <a:p>
              <a:pPr>
                <a:defRPr/>
              </a:pPr>
              <a:endParaRPr lang="fr-FR" sz="1600"/>
            </a:p>
          </p:txBody>
        </p:sp>
      </p:grpSp>
      <p:sp>
        <p:nvSpPr>
          <p:cNvPr id="160782" name="AutoShape 14"/>
          <p:cNvSpPr>
            <a:spLocks noChangeArrowheads="1"/>
          </p:cNvSpPr>
          <p:nvPr/>
        </p:nvSpPr>
        <p:spPr bwMode="auto">
          <a:xfrm rot="-5400000">
            <a:off x="2891972" y="2380342"/>
            <a:ext cx="248920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sz="1600"/>
          </a:p>
        </p:txBody>
      </p:sp>
      <p:sp>
        <p:nvSpPr>
          <p:cNvPr id="160787" name="Text Box 19"/>
          <p:cNvSpPr txBox="1">
            <a:spLocks noChangeArrowheads="1"/>
          </p:cNvSpPr>
          <p:nvPr/>
        </p:nvSpPr>
        <p:spPr bwMode="auto">
          <a:xfrm>
            <a:off x="5492298" y="2215242"/>
            <a:ext cx="1316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1600"/>
              <a:t>(Pourquoi ?)</a:t>
            </a:r>
          </a:p>
        </p:txBody>
      </p:sp>
    </p:spTree>
    <p:extLst>
      <p:ext uri="{BB962C8B-B14F-4D97-AF65-F5344CB8AC3E}">
        <p14:creationId xmlns:p14="http://schemas.microsoft.com/office/powerpoint/2010/main" val="271597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0782"/>
                                        </p:tgtEl>
                                        <p:attrNameLst>
                                          <p:attrName>style.visibility</p:attrName>
                                        </p:attrNameLst>
                                      </p:cBhvr>
                                      <p:to>
                                        <p:strVal val="visible"/>
                                      </p:to>
                                    </p:set>
                                    <p:anim calcmode="lin" valueType="num">
                                      <p:cBhvr additive="base">
                                        <p:cTn id="25" dur="500" fill="hold"/>
                                        <p:tgtEl>
                                          <p:spTgt spid="160782"/>
                                        </p:tgtEl>
                                        <p:attrNameLst>
                                          <p:attrName>ppt_x</p:attrName>
                                        </p:attrNameLst>
                                      </p:cBhvr>
                                      <p:tavLst>
                                        <p:tav tm="0">
                                          <p:val>
                                            <p:strVal val="0-#ppt_w/2"/>
                                          </p:val>
                                        </p:tav>
                                        <p:tav tm="100000">
                                          <p:val>
                                            <p:strVal val="#ppt_x"/>
                                          </p:val>
                                        </p:tav>
                                      </p:tavLst>
                                    </p:anim>
                                    <p:anim calcmode="lin" valueType="num">
                                      <p:cBhvr additive="base">
                                        <p:cTn id="26" dur="500" fill="hold"/>
                                        <p:tgtEl>
                                          <p:spTgt spid="16078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0787"/>
                                        </p:tgtEl>
                                        <p:attrNameLst>
                                          <p:attrName>style.visibility</p:attrName>
                                        </p:attrNameLst>
                                      </p:cBhvr>
                                      <p:to>
                                        <p:strVal val="visible"/>
                                      </p:to>
                                    </p:set>
                                    <p:anim calcmode="lin" valueType="num">
                                      <p:cBhvr additive="base">
                                        <p:cTn id="31" dur="500" fill="hold"/>
                                        <p:tgtEl>
                                          <p:spTgt spid="160787"/>
                                        </p:tgtEl>
                                        <p:attrNameLst>
                                          <p:attrName>ppt_x</p:attrName>
                                        </p:attrNameLst>
                                      </p:cBhvr>
                                      <p:tavLst>
                                        <p:tav tm="0">
                                          <p:val>
                                            <p:strVal val="0-#ppt_w/2"/>
                                          </p:val>
                                        </p:tav>
                                        <p:tav tm="100000">
                                          <p:val>
                                            <p:strVal val="#ppt_x"/>
                                          </p:val>
                                        </p:tav>
                                      </p:tavLst>
                                    </p:anim>
                                    <p:anim calcmode="lin" valueType="num">
                                      <p:cBhvr additive="base">
                                        <p:cTn id="32" dur="500" fill="hold"/>
                                        <p:tgtEl>
                                          <p:spTgt spid="160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2" grpId="0" animBg="1"/>
      <p:bldP spid="16078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der_livre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04" y="2255384"/>
            <a:ext cx="6572250" cy="3457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4604" y="762000"/>
            <a:ext cx="657225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Un livre à boire…</a:t>
            </a:r>
            <a:endParaRPr lang="fr-FR" dirty="0"/>
          </a:p>
        </p:txBody>
      </p:sp>
    </p:spTree>
    <p:extLst>
      <p:ext uri="{BB962C8B-B14F-4D97-AF65-F5344CB8AC3E}">
        <p14:creationId xmlns:p14="http://schemas.microsoft.com/office/powerpoint/2010/main" val="2438962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ChangeArrowheads="1"/>
          </p:cNvSpPr>
          <p:nvPr/>
        </p:nvSpPr>
        <p:spPr bwMode="auto">
          <a:xfrm>
            <a:off x="3390900" y="76200"/>
            <a:ext cx="5410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Les stratégies de base de M. Porter</a:t>
            </a:r>
          </a:p>
        </p:txBody>
      </p:sp>
      <p:sp>
        <p:nvSpPr>
          <p:cNvPr id="57347" name="Rectangle 9"/>
          <p:cNvSpPr>
            <a:spLocks noChangeArrowheads="1"/>
          </p:cNvSpPr>
          <p:nvPr/>
        </p:nvSpPr>
        <p:spPr bwMode="auto">
          <a:xfrm>
            <a:off x="2971800" y="1524000"/>
            <a:ext cx="6248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La concentration</a:t>
            </a:r>
            <a:endParaRPr lang="fr-FR" altLang="fr-FR" sz="1600"/>
          </a:p>
        </p:txBody>
      </p:sp>
      <p:sp>
        <p:nvSpPr>
          <p:cNvPr id="153612" name="Rectangle 12"/>
          <p:cNvSpPr>
            <a:spLocks noChangeArrowheads="1"/>
          </p:cNvSpPr>
          <p:nvPr/>
        </p:nvSpPr>
        <p:spPr bwMode="auto">
          <a:xfrm>
            <a:off x="2028825" y="2438401"/>
            <a:ext cx="8134350" cy="390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1600"/>
              <a:t>Lorsqu'une entreprise ne peut se permettre de prendre le leadership ni par les coûts ni par une différenciation, une stratégie de niche peut être plus appropriée. Dans ce cas, elle concentre ses efforts et ressources sur un segment étroit et défini: on parle de stratégie de niche (voir niche dans le dictionnaire de marketing).</a:t>
            </a:r>
          </a:p>
          <a:p>
            <a:pPr algn="just" eaLnBrk="1" hangingPunct="1">
              <a:spcBef>
                <a:spcPct val="0"/>
              </a:spcBef>
              <a:buClrTx/>
              <a:buSzTx/>
              <a:buFontTx/>
              <a:buNone/>
            </a:pPr>
            <a:r>
              <a:rPr lang="fr-FR" altLang="fr-FR" sz="1600"/>
              <a:t>La stratégie de niche est souvent employée par les PME/TPE: c’est la stratégie du « petit restau du coin », de l’hôtel indépendant des connaisseurs, du traiteur casher… L’idée est de choisir un segment et de mieux le connaître et de mieux le servir que les concurrents de taille plus importante.</a:t>
            </a:r>
          </a:p>
          <a:p>
            <a:pPr algn="just" eaLnBrk="1" hangingPunct="1">
              <a:spcBef>
                <a:spcPct val="0"/>
              </a:spcBef>
              <a:buClrTx/>
              <a:buSzTx/>
              <a:buFontTx/>
              <a:buNone/>
            </a:pPr>
            <a:r>
              <a:rPr lang="fr-FR" altLang="fr-FR" sz="1600"/>
              <a:t> </a:t>
            </a:r>
          </a:p>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1600"/>
              <a:t>La principale limite de cette stratégie est liée à l’impossibilité d’obtenir une croissance importante: c’est une stratégie de petit entreprise que se destine à le rester.</a:t>
            </a:r>
          </a:p>
          <a:p>
            <a:pPr algn="just" eaLnBrk="1" hangingPunct="1">
              <a:spcBef>
                <a:spcPct val="0"/>
              </a:spcBef>
              <a:buClrTx/>
              <a:buSzTx/>
              <a:buFontTx/>
              <a:buNone/>
            </a:pPr>
            <a:endParaRPr lang="fr-FR" altLang="fr-FR" sz="4000"/>
          </a:p>
        </p:txBody>
      </p:sp>
    </p:spTree>
    <p:extLst>
      <p:ext uri="{BB962C8B-B14F-4D97-AF65-F5344CB8AC3E}">
        <p14:creationId xmlns:p14="http://schemas.microsoft.com/office/powerpoint/2010/main" val="1320692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12">
                                            <p:bg/>
                                          </p:spTgt>
                                        </p:tgtEl>
                                        <p:attrNameLst>
                                          <p:attrName>style.visibility</p:attrName>
                                        </p:attrNameLst>
                                      </p:cBhvr>
                                      <p:to>
                                        <p:strVal val="visible"/>
                                      </p:to>
                                    </p:set>
                                    <p:anim calcmode="lin" valueType="num">
                                      <p:cBhvr additive="base">
                                        <p:cTn id="7" dur="500" fill="hold"/>
                                        <p:tgtEl>
                                          <p:spTgt spid="15361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12">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12">
                                            <p:txEl>
                                              <p:pRg st="1" end="1"/>
                                            </p:txEl>
                                          </p:spTgt>
                                        </p:tgtEl>
                                        <p:attrNameLst>
                                          <p:attrName>style.visibility</p:attrName>
                                        </p:attrNameLst>
                                      </p:cBhvr>
                                      <p:to>
                                        <p:strVal val="visible"/>
                                      </p:to>
                                    </p:set>
                                    <p:anim calcmode="lin" valueType="num">
                                      <p:cBhvr additive="base">
                                        <p:cTn id="13" dur="500" fill="hold"/>
                                        <p:tgtEl>
                                          <p:spTgt spid="1536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12">
                                            <p:txEl>
                                              <p:pRg st="2" end="2"/>
                                            </p:txEl>
                                          </p:spTgt>
                                        </p:tgtEl>
                                        <p:attrNameLst>
                                          <p:attrName>style.visibility</p:attrName>
                                        </p:attrNameLst>
                                      </p:cBhvr>
                                      <p:to>
                                        <p:strVal val="visible"/>
                                      </p:to>
                                    </p:set>
                                    <p:anim calcmode="lin" valueType="num">
                                      <p:cBhvr additive="base">
                                        <p:cTn id="19" dur="500" fill="hold"/>
                                        <p:tgtEl>
                                          <p:spTgt spid="1536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12">
                                            <p:txEl>
                                              <p:pRg st="3" end="3"/>
                                            </p:txEl>
                                          </p:spTgt>
                                        </p:tgtEl>
                                        <p:attrNameLst>
                                          <p:attrName>style.visibility</p:attrName>
                                        </p:attrNameLst>
                                      </p:cBhvr>
                                      <p:to>
                                        <p:strVal val="visible"/>
                                      </p:to>
                                    </p:set>
                                    <p:anim calcmode="lin" valueType="num">
                                      <p:cBhvr additive="base">
                                        <p:cTn id="25" dur="500" fill="hold"/>
                                        <p:tgtEl>
                                          <p:spTgt spid="1536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12">
                                            <p:txEl>
                                              <p:pRg st="5" end="5"/>
                                            </p:txEl>
                                          </p:spTgt>
                                        </p:tgtEl>
                                        <p:attrNameLst>
                                          <p:attrName>style.visibility</p:attrName>
                                        </p:attrNameLst>
                                      </p:cBhvr>
                                      <p:to>
                                        <p:strVal val="visible"/>
                                      </p:to>
                                    </p:set>
                                    <p:anim calcmode="lin" valueType="num">
                                      <p:cBhvr additive="base">
                                        <p:cTn id="31" dur="500" fill="hold"/>
                                        <p:tgtEl>
                                          <p:spTgt spid="15361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4026140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1 C’est quoi la stratégie ?</a:t>
            </a:r>
          </a:p>
          <a:p>
            <a:pPr algn="ctr" eaLnBrk="1" hangingPunct="1">
              <a:defRPr/>
            </a:pPr>
            <a:r>
              <a:rPr lang="fr-FR" dirty="0">
                <a:solidFill>
                  <a:schemeClr val="accent1">
                    <a:lumMod val="75000"/>
                  </a:schemeClr>
                </a:solidFill>
              </a:rPr>
              <a:t>2 Approche élémentaire:</a:t>
            </a:r>
            <a:r>
              <a:rPr lang="fr-FR" dirty="0">
                <a:solidFill>
                  <a:schemeClr val="tx1"/>
                </a:solidFill>
              </a:rPr>
              <a:t> a) La croissance b) Les stratégies de base </a:t>
            </a:r>
            <a:r>
              <a:rPr lang="fr-FR" dirty="0">
                <a:solidFill>
                  <a:srgbClr val="FFC000"/>
                </a:solidFill>
              </a:rPr>
              <a:t>c) La chaîne de valeur </a:t>
            </a:r>
            <a:r>
              <a:rPr lang="fr-FR" dirty="0">
                <a:solidFill>
                  <a:schemeClr val="tx1"/>
                </a:solidFill>
              </a:rPr>
              <a:t>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198786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Chaine de valeur : 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2428876"/>
            <a:ext cx="6972300"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7808913" y="2511425"/>
            <a:ext cx="0" cy="369332"/>
            <a:chOff x="0" y="0"/>
            <a:chExt cx="0" cy="369332"/>
          </a:xfrm>
          <a:noFill/>
        </p:grpSpPr>
        <p:sp>
          <p:nvSpPr>
            <p:cNvPr id="155654" name="Rectangle 6"/>
            <p:cNvSpPr>
              <a:spLocks noChangeArrowheads="1"/>
            </p:cNvSpPr>
            <p:nvPr/>
          </p:nvSpPr>
          <p:spPr bwMode="auto">
            <a:xfrm>
              <a:off x="0" y="0"/>
              <a:ext cx="0" cy="0"/>
            </a:xfrm>
            <a:prstGeom prst="rect">
              <a:avLst/>
            </a:prstGeom>
            <a:grpFill/>
            <a:ln w="9525">
              <a:solidFill>
                <a:schemeClr val="tx1"/>
              </a:solidFill>
              <a:miter lim="800000"/>
              <a:headEnd/>
              <a:tailEnd/>
            </a:ln>
            <a:effectLst/>
          </p:spPr>
          <p:txBody>
            <a:bodyPr wrap="none"/>
            <a:lstStyle/>
            <a:p>
              <a:pPr>
                <a:defRPr/>
              </a:pPr>
              <a:endParaRPr lang="fr-FR"/>
            </a:p>
          </p:txBody>
        </p:sp>
        <p:grpSp>
          <p:nvGrpSpPr>
            <p:cNvPr id="13" name="Group 5"/>
            <p:cNvGrpSpPr>
              <a:grpSpLocks/>
            </p:cNvGrpSpPr>
            <p:nvPr/>
          </p:nvGrpSpPr>
          <p:grpSpPr bwMode="auto">
            <a:xfrm>
              <a:off x="0" y="0"/>
              <a:ext cx="0" cy="369332"/>
              <a:chOff x="0" y="0"/>
              <a:chExt cx="0" cy="369332"/>
            </a:xfrm>
            <a:grpFill/>
          </p:grpSpPr>
          <p:sp>
            <p:nvSpPr>
              <p:cNvPr id="155650" name="Rectangle 2"/>
              <p:cNvSpPr>
                <a:spLocks noChangeArrowheads="1"/>
              </p:cNvSpPr>
              <p:nvPr/>
            </p:nvSpPr>
            <p:spPr bwMode="auto">
              <a:xfrm>
                <a:off x="0" y="0"/>
                <a:ext cx="0" cy="369332"/>
              </a:xfrm>
              <a:prstGeom prst="rect">
                <a:avLst/>
              </a:prstGeom>
              <a:grpFill/>
              <a:ln w="9525">
                <a:solidFill>
                  <a:schemeClr val="tx1"/>
                </a:solidFill>
                <a:miter lim="800000"/>
                <a:headEnd/>
                <a:tailEnd/>
              </a:ln>
              <a:effectLst/>
            </p:spPr>
            <p:txBody>
              <a:bodyPr>
                <a:spAutoFit/>
              </a:bodyPr>
              <a:lstStyle/>
              <a:p>
                <a:pPr>
                  <a:defRPr/>
                </a:pPr>
                <a:endParaRPr lang="fr-FR"/>
              </a:p>
            </p:txBody>
          </p:sp>
          <p:sp>
            <p:nvSpPr>
              <p:cNvPr id="155652" name="Rectangle 4"/>
              <p:cNvSpPr>
                <a:spLocks noChangeArrowheads="1"/>
              </p:cNvSpPr>
              <p:nvPr/>
            </p:nvSpPr>
            <p:spPr bwMode="auto">
              <a:xfrm>
                <a:off x="0" y="0"/>
                <a:ext cx="0" cy="369332"/>
              </a:xfrm>
              <a:prstGeom prst="rect">
                <a:avLst/>
              </a:prstGeom>
              <a:grpFill/>
              <a:ln w="9525">
                <a:solidFill>
                  <a:schemeClr val="tx1"/>
                </a:solidFill>
                <a:miter lim="800000"/>
                <a:headEnd/>
                <a:tailEnd/>
              </a:ln>
              <a:effectLst/>
            </p:spPr>
            <p:txBody>
              <a:bodyPr>
                <a:spAutoFit/>
              </a:bodyPr>
              <a:lstStyle/>
              <a:p>
                <a:pPr>
                  <a:defRPr/>
                </a:pPr>
                <a:endParaRPr lang="fr-FR"/>
              </a:p>
            </p:txBody>
          </p:sp>
        </p:grpSp>
      </p:grpSp>
      <p:sp>
        <p:nvSpPr>
          <p:cNvPr id="93188" name="Rectangle 8"/>
          <p:cNvSpPr>
            <a:spLocks noChangeArrowheads="1"/>
          </p:cNvSpPr>
          <p:nvPr/>
        </p:nvSpPr>
        <p:spPr bwMode="auto">
          <a:xfrm>
            <a:off x="3390900" y="762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C La chaîne de valeur de M. Porter</a:t>
            </a:r>
          </a:p>
        </p:txBody>
      </p:sp>
      <p:sp>
        <p:nvSpPr>
          <p:cNvPr id="93189" name="Rectangle 10"/>
          <p:cNvSpPr>
            <a:spLocks noChangeArrowheads="1"/>
          </p:cNvSpPr>
          <p:nvPr/>
        </p:nvSpPr>
        <p:spPr bwMode="auto">
          <a:xfrm>
            <a:off x="1962150" y="1371600"/>
            <a:ext cx="82677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a:t>Ce qu’il faut retenir: ce qui fait la valeur de la production crée par l’entreprise peut avoir des sources très diverses…. Les plus importants sont le FCS (facteurs clés de succès)</a:t>
            </a:r>
          </a:p>
        </p:txBody>
      </p:sp>
      <p:sp>
        <p:nvSpPr>
          <p:cNvPr id="155662" name="Rectangle 14"/>
          <p:cNvSpPr>
            <a:spLocks noChangeArrowheads="1"/>
          </p:cNvSpPr>
          <p:nvPr/>
        </p:nvSpPr>
        <p:spPr bwMode="auto">
          <a:xfrm>
            <a:off x="1962150" y="4929189"/>
            <a:ext cx="82677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dirty="0"/>
              <a:t>L’analyse stratégique d’un avantage compétitif - ou avantage concurrentiel- consiste à identifier, renforcer, maîtriser les points de création de valeur.</a:t>
            </a:r>
          </a:p>
          <a:p>
            <a:pPr algn="just" eaLnBrk="1" hangingPunct="1">
              <a:spcBef>
                <a:spcPct val="0"/>
              </a:spcBef>
              <a:buClrTx/>
              <a:buSzTx/>
              <a:buFontTx/>
              <a:buNone/>
            </a:pPr>
            <a:endParaRPr lang="fr-FR" altLang="fr-FR" sz="1600" dirty="0"/>
          </a:p>
        </p:txBody>
      </p:sp>
    </p:spTree>
    <p:extLst>
      <p:ext uri="{BB962C8B-B14F-4D97-AF65-F5344CB8AC3E}">
        <p14:creationId xmlns:p14="http://schemas.microsoft.com/office/powerpoint/2010/main" val="283989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additive="base">
                                        <p:cTn id="7" dur="500" fill="hold"/>
                                        <p:tgtEl>
                                          <p:spTgt spid="155651"/>
                                        </p:tgtEl>
                                        <p:attrNameLst>
                                          <p:attrName>ppt_x</p:attrName>
                                        </p:attrNameLst>
                                      </p:cBhvr>
                                      <p:tavLst>
                                        <p:tav tm="0">
                                          <p:val>
                                            <p:strVal val="0-#ppt_w/2"/>
                                          </p:val>
                                        </p:tav>
                                        <p:tav tm="100000">
                                          <p:val>
                                            <p:strVal val="#ppt_x"/>
                                          </p:val>
                                        </p:tav>
                                      </p:tavLst>
                                    </p:anim>
                                    <p:anim calcmode="lin" valueType="num">
                                      <p:cBhvr additive="base">
                                        <p:cTn id="8" dur="500" fill="hold"/>
                                        <p:tgtEl>
                                          <p:spTgt spid="1556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62"/>
                                        </p:tgtEl>
                                        <p:attrNameLst>
                                          <p:attrName>style.visibility</p:attrName>
                                        </p:attrNameLst>
                                      </p:cBhvr>
                                      <p:to>
                                        <p:strVal val="visible"/>
                                      </p:to>
                                    </p:set>
                                    <p:anim calcmode="lin" valueType="num">
                                      <p:cBhvr additive="base">
                                        <p:cTn id="13" dur="500" fill="hold"/>
                                        <p:tgtEl>
                                          <p:spTgt spid="155662"/>
                                        </p:tgtEl>
                                        <p:attrNameLst>
                                          <p:attrName>ppt_x</p:attrName>
                                        </p:attrNameLst>
                                      </p:cBhvr>
                                      <p:tavLst>
                                        <p:tav tm="0">
                                          <p:val>
                                            <p:strVal val="0-#ppt_w/2"/>
                                          </p:val>
                                        </p:tav>
                                        <p:tav tm="100000">
                                          <p:val>
                                            <p:strVal val="#ppt_x"/>
                                          </p:val>
                                        </p:tav>
                                      </p:tavLst>
                                    </p:anim>
                                    <p:anim calcmode="lin" valueType="num">
                                      <p:cBhvr additive="base">
                                        <p:cTn id="14" dur="500" fill="hold"/>
                                        <p:tgtEl>
                                          <p:spTgt spid="155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710" y="1937982"/>
            <a:ext cx="7233314" cy="317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Allez sur: </a:t>
            </a:r>
          </a:p>
          <a:p>
            <a:pPr algn="ctr"/>
            <a:r>
              <a:rPr lang="fr-FR" dirty="0">
                <a:hlinkClick r:id="rId2"/>
              </a:rPr>
              <a:t>https://www.comptoirdesmillesimes.com</a:t>
            </a:r>
            <a:r>
              <a:rPr lang="fr-FR" dirty="0" smtClean="0">
                <a:hlinkClick r:id="rId2"/>
              </a:rPr>
              <a:t>/</a:t>
            </a:r>
            <a:r>
              <a:rPr lang="fr-FR" dirty="0" smtClean="0"/>
              <a:t> </a:t>
            </a:r>
          </a:p>
          <a:p>
            <a:pPr algn="ctr"/>
            <a:endParaRPr lang="fr-FR" dirty="0"/>
          </a:p>
          <a:p>
            <a:pPr algn="ctr"/>
            <a:r>
              <a:rPr lang="fr-FR" dirty="0" smtClean="0"/>
              <a:t>Analysez la chaîne de valeur (à partir des éléments trouvés sur le site web)</a:t>
            </a:r>
          </a:p>
          <a:p>
            <a:pPr algn="ctr"/>
            <a:endParaRPr lang="fr-FR" dirty="0"/>
          </a:p>
          <a:p>
            <a:pPr algn="ctr"/>
            <a:r>
              <a:rPr lang="fr-FR" dirty="0" smtClean="0"/>
              <a:t> </a:t>
            </a:r>
            <a:endParaRPr lang="fr-FR" dirty="0"/>
          </a:p>
        </p:txBody>
      </p:sp>
    </p:spTree>
    <p:extLst>
      <p:ext uri="{BB962C8B-B14F-4D97-AF65-F5344CB8AC3E}">
        <p14:creationId xmlns:p14="http://schemas.microsoft.com/office/powerpoint/2010/main" val="1009294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chemeClr val="tx1"/>
                </a:solidFill>
              </a:rPr>
              <a:t>2 La question organisationnelle</a:t>
            </a:r>
          </a:p>
          <a:p>
            <a:pPr algn="ctr" eaLnBrk="1" hangingPunct="1">
              <a:defRPr/>
            </a:pPr>
            <a:r>
              <a:rPr lang="fr-FR">
                <a:solidFill>
                  <a:schemeClr val="accent1">
                    <a:lumMod val="75000"/>
                  </a:schemeClr>
                </a:solidFill>
              </a:rPr>
              <a:t>3 Approche élémentaire:</a:t>
            </a:r>
            <a:r>
              <a:rPr lang="fr-FR">
                <a:solidFill>
                  <a:schemeClr val="tx1"/>
                </a:solidFill>
              </a:rPr>
              <a:t> a) La croissance b) Les stratégies de base c) La chaîne de valeur </a:t>
            </a:r>
            <a:r>
              <a:rPr lang="fr-FR">
                <a:solidFill>
                  <a:srgbClr val="FFC000"/>
                </a:solidFill>
              </a:rPr>
              <a:t>d) Le positionnement</a:t>
            </a:r>
            <a:r>
              <a:rPr lang="fr-FR">
                <a:solidFill>
                  <a:schemeClr val="tx1"/>
                </a:solidFill>
              </a:rPr>
              <a:t>. 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3985454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2166938" y="2714625"/>
            <a:ext cx="8001000" cy="2743200"/>
          </a:xfrm>
          <a:prstGeom prst="rect">
            <a:avLst/>
          </a:prstGeom>
          <a:noFill/>
          <a:ln w="9525">
            <a:noFill/>
            <a:miter lim="800000"/>
            <a:headEnd/>
            <a:tailEnd/>
          </a:ln>
        </p:spPr>
        <p:txBody>
          <a:bodyPr lIns="126000"/>
          <a:lstStyle/>
          <a:p>
            <a:pPr indent="-228600">
              <a:tabLst>
                <a:tab pos="457200" algn="l"/>
              </a:tabLst>
              <a:defRPr/>
            </a:pPr>
            <a:r>
              <a:rPr lang="fr-FR">
                <a:solidFill>
                  <a:schemeClr val="tx1">
                    <a:lumMod val="95000"/>
                  </a:schemeClr>
                </a:solidFill>
                <a:latin typeface="Book Antiqua" pitchFamily="18" charset="0"/>
                <a:cs typeface="Times New Roman" pitchFamily="18" charset="0"/>
              </a:rPr>
              <a:t>Le positionnement d’un produit est l’ensemble des caractéristiques perçues, retenues par le consommateur et utilisées par lui pour :</a:t>
            </a:r>
          </a:p>
          <a:p>
            <a:pPr indent="-228600">
              <a:tabLst>
                <a:tab pos="457200" algn="l"/>
              </a:tabLst>
              <a:defRPr/>
            </a:pPr>
            <a:endParaRPr lang="fr-FR">
              <a:solidFill>
                <a:schemeClr val="tx1">
                  <a:lumMod val="95000"/>
                </a:schemeClr>
              </a:solidFill>
              <a:latin typeface="Book Antiqua" pitchFamily="18" charset="0"/>
              <a:cs typeface="Times New Roman" pitchFamily="18" charset="0"/>
            </a:endParaRPr>
          </a:p>
          <a:p>
            <a:pPr indent="-228600">
              <a:tabLst>
                <a:tab pos="457200" algn="l"/>
              </a:tabLst>
              <a:defRPr/>
            </a:pPr>
            <a:r>
              <a:rPr lang="fr-FR">
                <a:solidFill>
                  <a:schemeClr val="tx1">
                    <a:lumMod val="95000"/>
                  </a:schemeClr>
                </a:solidFill>
                <a:latin typeface="Book Antiqua" pitchFamily="18" charset="0"/>
                <a:cs typeface="Times New Roman" pitchFamily="18" charset="0"/>
              </a:rPr>
              <a:t>-          classer le produit dans un ensemble de produits analogues (un univers de référence). Le consommateur ne compare pas tous les produits.</a:t>
            </a:r>
          </a:p>
          <a:p>
            <a:pPr indent="-228600">
              <a:tabLst>
                <a:tab pos="457200" algn="l"/>
              </a:tabLst>
              <a:defRPr/>
            </a:pPr>
            <a:endParaRPr lang="fr-FR">
              <a:solidFill>
                <a:schemeClr val="tx1">
                  <a:lumMod val="95000"/>
                </a:schemeClr>
              </a:solidFill>
              <a:latin typeface="Book Antiqua" pitchFamily="18" charset="0"/>
              <a:cs typeface="Times New Roman" pitchFamily="18" charset="0"/>
            </a:endParaRPr>
          </a:p>
          <a:p>
            <a:pPr indent="-228600">
              <a:tabLst>
                <a:tab pos="457200" algn="l"/>
              </a:tabLst>
              <a:defRPr/>
            </a:pPr>
            <a:r>
              <a:rPr lang="fr-FR">
                <a:solidFill>
                  <a:schemeClr val="tx1">
                    <a:lumMod val="95000"/>
                  </a:schemeClr>
                </a:solidFill>
                <a:latin typeface="Book Antiqua" pitchFamily="18" charset="0"/>
                <a:cs typeface="Times New Roman" pitchFamily="18" charset="0"/>
              </a:rPr>
              <a:t>-          le différencier des autres produits au sein de cet ensemble.</a:t>
            </a:r>
          </a:p>
          <a:p>
            <a:pPr indent="-228600">
              <a:tabLst>
                <a:tab pos="457200" algn="l"/>
              </a:tabLst>
              <a:defRPr/>
            </a:pPr>
            <a:r>
              <a:rPr lang="fr-FR">
                <a:solidFill>
                  <a:schemeClr val="tx1">
                    <a:lumMod val="95000"/>
                  </a:schemeClr>
                </a:solidFill>
                <a:latin typeface="Book Antiqua" pitchFamily="18" charset="0"/>
                <a:cs typeface="Times New Roman" pitchFamily="18" charset="0"/>
              </a:rPr>
              <a:t> </a:t>
            </a:r>
          </a:p>
          <a:p>
            <a:pPr indent="-228600">
              <a:tabLst>
                <a:tab pos="457200" algn="l"/>
              </a:tabLst>
              <a:defRPr/>
            </a:pPr>
            <a:endParaRPr lang="fr-FR">
              <a:solidFill>
                <a:schemeClr val="tx1">
                  <a:lumMod val="95000"/>
                </a:schemeClr>
              </a:solidFill>
              <a:latin typeface="Book Antiqua" pitchFamily="18" charset="0"/>
            </a:endParaRPr>
          </a:p>
        </p:txBody>
      </p:sp>
      <p:sp>
        <p:nvSpPr>
          <p:cNvPr id="113667" name="Rectangle 4"/>
          <p:cNvSpPr>
            <a:spLocks noChangeArrowheads="1"/>
          </p:cNvSpPr>
          <p:nvPr/>
        </p:nvSpPr>
        <p:spPr bwMode="auto">
          <a:xfrm>
            <a:off x="3733800" y="381000"/>
            <a:ext cx="48006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Le positionnement du produit</a:t>
            </a:r>
          </a:p>
        </p:txBody>
      </p:sp>
    </p:spTree>
    <p:extLst>
      <p:ext uri="{BB962C8B-B14F-4D97-AF65-F5344CB8AC3E}">
        <p14:creationId xmlns:p14="http://schemas.microsoft.com/office/powerpoint/2010/main" val="1432511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5">
                                            <p:txEl>
                                              <p:pRg st="2" end="2"/>
                                            </p:txEl>
                                          </p:spTgt>
                                        </p:tgtEl>
                                        <p:attrNameLst>
                                          <p:attrName>style.visibility</p:attrName>
                                        </p:attrNameLst>
                                      </p:cBhvr>
                                      <p:to>
                                        <p:strVal val="visible"/>
                                      </p:to>
                                    </p:set>
                                    <p:anim calcmode="lin" valueType="num">
                                      <p:cBhvr additive="base">
                                        <p:cTn id="13" dur="5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5">
                                            <p:txEl>
                                              <p:pRg st="4" end="4"/>
                                            </p:txEl>
                                          </p:spTgt>
                                        </p:tgtEl>
                                        <p:attrNameLst>
                                          <p:attrName>style.visibility</p:attrName>
                                        </p:attrNameLst>
                                      </p:cBhvr>
                                      <p:to>
                                        <p:strVal val="visible"/>
                                      </p:to>
                                    </p:set>
                                    <p:anim calcmode="lin" valueType="num">
                                      <p:cBhvr additive="base">
                                        <p:cTn id="19" dur="500" fill="hold"/>
                                        <p:tgtEl>
                                          <p:spTgt spid="13619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6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6195">
                                            <p:txEl>
                                              <p:pRg st="5" end="5"/>
                                            </p:txEl>
                                          </p:spTgt>
                                        </p:tgtEl>
                                        <p:attrNameLst>
                                          <p:attrName>style.visibility</p:attrName>
                                        </p:attrNameLst>
                                      </p:cBhvr>
                                      <p:to>
                                        <p:strVal val="visible"/>
                                      </p:to>
                                    </p:set>
                                    <p:anim calcmode="lin" valueType="num">
                                      <p:cBhvr additive="base">
                                        <p:cTn id="25" dur="500" fill="hold"/>
                                        <p:tgtEl>
                                          <p:spTgt spid="13619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6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ChangeArrowheads="1"/>
          </p:cNvSpPr>
          <p:nvPr/>
        </p:nvSpPr>
        <p:spPr bwMode="auto">
          <a:xfrm>
            <a:off x="0" y="0"/>
            <a:ext cx="2871788" cy="9921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a:latin typeface="+mj-lt"/>
              </a:rPr>
              <a:t>1 L’implantation</a:t>
            </a:r>
          </a:p>
        </p:txBody>
      </p:sp>
      <p:sp>
        <p:nvSpPr>
          <p:cNvPr id="101380" name="Text Box 3"/>
          <p:cNvSpPr txBox="1">
            <a:spLocks noChangeArrowheads="1"/>
          </p:cNvSpPr>
          <p:nvPr/>
        </p:nvSpPr>
        <p:spPr bwMode="auto">
          <a:xfrm>
            <a:off x="3875183" y="290300"/>
            <a:ext cx="5645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800" dirty="0">
                <a:latin typeface="+mj-lt"/>
                <a:cs typeface="Times New Roman" panose="02020603050405020304" pitchFamily="18" charset="0"/>
              </a:rPr>
              <a:t>Les 4 clés de la réussite de </a:t>
            </a:r>
            <a:r>
              <a:rPr lang="fr-FR" altLang="fr-FR" sz="2800" dirty="0" smtClean="0">
                <a:latin typeface="+mj-lt"/>
                <a:cs typeface="Times New Roman" panose="02020603050405020304" pitchFamily="18" charset="0"/>
              </a:rPr>
              <a:t>l’implantation/création </a:t>
            </a:r>
            <a:endParaRPr lang="fr-FR" altLang="fr-FR" sz="2800" dirty="0">
              <a:latin typeface="+mj-lt"/>
              <a:cs typeface="Times New Roman" panose="02020603050405020304" pitchFamily="18" charset="0"/>
            </a:endParaRPr>
          </a:p>
        </p:txBody>
      </p:sp>
      <p:sp>
        <p:nvSpPr>
          <p:cNvPr id="101381" name="Rectangle 4"/>
          <p:cNvSpPr>
            <a:spLocks noChangeArrowheads="1"/>
          </p:cNvSpPr>
          <p:nvPr/>
        </p:nvSpPr>
        <p:spPr bwMode="auto">
          <a:xfrm>
            <a:off x="2387696" y="2115926"/>
            <a:ext cx="2024063"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dirty="0">
                <a:latin typeface="+mj-lt"/>
              </a:rPr>
              <a:t>Des objectifs clairs, partagés par les investisseurs </a:t>
            </a:r>
            <a:r>
              <a:rPr lang="fr-FR" altLang="fr-FR" sz="2000" dirty="0" err="1">
                <a:latin typeface="+mj-lt"/>
              </a:rPr>
              <a:t>entre-eux</a:t>
            </a:r>
            <a:r>
              <a:rPr lang="fr-FR" altLang="fr-FR" sz="2000" dirty="0">
                <a:latin typeface="+mj-lt"/>
              </a:rPr>
              <a:t> et avec dirigeants.</a:t>
            </a:r>
          </a:p>
          <a:p>
            <a:pPr algn="ctr" eaLnBrk="1" hangingPunct="1"/>
            <a:r>
              <a:rPr kumimoji="1" lang="fr-FR" altLang="fr-FR" sz="1200" dirty="0">
                <a:latin typeface="+mj-lt"/>
              </a:rPr>
              <a:t>cohérence homme/projet (ou femme/projet), la stratégie, la cohérence du business model.</a:t>
            </a:r>
          </a:p>
        </p:txBody>
      </p:sp>
      <p:sp>
        <p:nvSpPr>
          <p:cNvPr id="101382" name="Rectangle 5"/>
          <p:cNvSpPr>
            <a:spLocks noChangeArrowheads="1"/>
          </p:cNvSpPr>
          <p:nvPr/>
        </p:nvSpPr>
        <p:spPr bwMode="auto">
          <a:xfrm>
            <a:off x="4657821" y="2123864"/>
            <a:ext cx="2024063"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Un financement sûr et sain. </a:t>
            </a:r>
          </a:p>
        </p:txBody>
      </p:sp>
      <p:sp>
        <p:nvSpPr>
          <p:cNvPr id="101383" name="Rectangle 6"/>
          <p:cNvSpPr>
            <a:spLocks noChangeArrowheads="1"/>
          </p:cNvSpPr>
          <p:nvPr/>
        </p:nvSpPr>
        <p:spPr bwMode="auto">
          <a:xfrm>
            <a:off x="6954933" y="2123864"/>
            <a:ext cx="2024062"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dirty="0">
                <a:latin typeface="+mj-lt"/>
              </a:rPr>
              <a:t>Des lieux, des bâtiments adaptés: </a:t>
            </a:r>
            <a:r>
              <a:rPr lang="fr-FR" altLang="fr-FR" sz="2000" dirty="0" smtClean="0">
                <a:latin typeface="+mj-lt"/>
              </a:rPr>
              <a:t>emplacement, </a:t>
            </a:r>
            <a:r>
              <a:rPr lang="fr-FR" altLang="fr-FR" sz="2000" dirty="0">
                <a:latin typeface="+mj-lt"/>
              </a:rPr>
              <a:t>surfaces, ingénierie…</a:t>
            </a:r>
          </a:p>
        </p:txBody>
      </p:sp>
      <p:sp>
        <p:nvSpPr>
          <p:cNvPr id="101384" name="Rectangle 7"/>
          <p:cNvSpPr>
            <a:spLocks noChangeArrowheads="1"/>
          </p:cNvSpPr>
          <p:nvPr/>
        </p:nvSpPr>
        <p:spPr bwMode="auto">
          <a:xfrm>
            <a:off x="9145683" y="2133389"/>
            <a:ext cx="2024062"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dirty="0">
                <a:latin typeface="+mj-lt"/>
              </a:rPr>
              <a:t>Une bonne maîtrise de la </a:t>
            </a:r>
            <a:r>
              <a:rPr lang="fr-FR" altLang="fr-FR" sz="2000" dirty="0" err="1">
                <a:latin typeface="+mj-lt"/>
              </a:rPr>
              <a:t>pré-ouverture</a:t>
            </a:r>
            <a:r>
              <a:rPr lang="fr-FR" altLang="fr-FR" sz="2000" dirty="0">
                <a:latin typeface="+mj-lt"/>
              </a:rPr>
              <a:t>: calendrier, recrutement, marketing de </a:t>
            </a:r>
            <a:r>
              <a:rPr lang="fr-FR" altLang="fr-FR" sz="2000" dirty="0" err="1">
                <a:latin typeface="+mj-lt"/>
              </a:rPr>
              <a:t>pré-ouverture</a:t>
            </a:r>
            <a:r>
              <a:rPr lang="fr-FR" altLang="fr-FR" sz="2000" dirty="0">
                <a:latin typeface="+mj-lt"/>
              </a:rPr>
              <a:t>…</a:t>
            </a:r>
          </a:p>
        </p:txBody>
      </p:sp>
      <p:grpSp>
        <p:nvGrpSpPr>
          <p:cNvPr id="101385" name="Group 14"/>
          <p:cNvGrpSpPr>
            <a:grpSpLocks/>
          </p:cNvGrpSpPr>
          <p:nvPr/>
        </p:nvGrpSpPr>
        <p:grpSpPr bwMode="auto">
          <a:xfrm>
            <a:off x="3575939" y="1236451"/>
            <a:ext cx="6757988" cy="896938"/>
            <a:chOff x="1181" y="779"/>
            <a:chExt cx="4257" cy="565"/>
          </a:xfrm>
        </p:grpSpPr>
        <p:cxnSp>
          <p:nvCxnSpPr>
            <p:cNvPr id="101386" name="AutoShape 8"/>
            <p:cNvCxnSpPr>
              <a:cxnSpLocks noChangeShapeType="1"/>
              <a:stCxn id="101380" idx="2"/>
              <a:endCxn id="101381" idx="0"/>
            </p:cNvCxnSpPr>
            <p:nvPr/>
          </p:nvCxnSpPr>
          <p:spPr bwMode="auto">
            <a:xfrm rot="5400000">
              <a:off x="1943" y="17"/>
              <a:ext cx="554" cy="207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7" name="AutoShape 9"/>
            <p:cNvCxnSpPr>
              <a:cxnSpLocks noChangeShapeType="1"/>
              <a:stCxn id="101380" idx="2"/>
              <a:endCxn id="101382" idx="0"/>
            </p:cNvCxnSpPr>
            <p:nvPr/>
          </p:nvCxnSpPr>
          <p:spPr bwMode="auto">
            <a:xfrm rot="5400000">
              <a:off x="2656" y="735"/>
              <a:ext cx="559" cy="64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8" name="AutoShape 10"/>
            <p:cNvCxnSpPr>
              <a:cxnSpLocks noChangeShapeType="1"/>
              <a:stCxn id="101380" idx="2"/>
              <a:endCxn id="101383" idx="0"/>
            </p:cNvCxnSpPr>
            <p:nvPr/>
          </p:nvCxnSpPr>
          <p:spPr bwMode="auto">
            <a:xfrm rot="16200000" flipH="1">
              <a:off x="3379" y="659"/>
              <a:ext cx="559" cy="799"/>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9" name="AutoShape 11"/>
            <p:cNvCxnSpPr>
              <a:cxnSpLocks noChangeShapeType="1"/>
              <a:stCxn id="101380" idx="2"/>
              <a:endCxn id="101384" idx="0"/>
            </p:cNvCxnSpPr>
            <p:nvPr/>
          </p:nvCxnSpPr>
          <p:spPr bwMode="auto">
            <a:xfrm rot="16200000" flipH="1">
              <a:off x="4066" y="-28"/>
              <a:ext cx="565" cy="2179"/>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6" name="Rectangle 5"/>
          <p:cNvSpPr/>
          <p:nvPr/>
        </p:nvSpPr>
        <p:spPr>
          <a:xfrm>
            <a:off x="736979" y="5773003"/>
            <a:ext cx="1087726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Remarques: les start-ups ? Les pure-</a:t>
            </a:r>
            <a:r>
              <a:rPr lang="fr-FR" dirty="0" err="1" smtClean="0"/>
              <a:t>players</a:t>
            </a:r>
            <a:r>
              <a:rPr lang="fr-FR" dirty="0" smtClean="0"/>
              <a:t> ? Les stratégies web to store ou store to web… ?</a:t>
            </a:r>
            <a:endParaRPr lang="fr-FR" dirty="0"/>
          </a:p>
        </p:txBody>
      </p:sp>
    </p:spTree>
    <p:extLst>
      <p:ext uri="{BB962C8B-B14F-4D97-AF65-F5344CB8AC3E}">
        <p14:creationId xmlns:p14="http://schemas.microsoft.com/office/powerpoint/2010/main" val="10005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2" grpId="0" animBg="1"/>
      <p:bldP spid="101383" grpId="0" animBg="1"/>
      <p:bldP spid="10138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3048001" y="381001"/>
            <a:ext cx="3014663" cy="4359275"/>
            <a:chOff x="960" y="240"/>
            <a:chExt cx="1899" cy="2746"/>
          </a:xfrm>
          <a:solidFill>
            <a:schemeClr val="bg1">
              <a:lumMod val="50000"/>
              <a:lumOff val="50000"/>
            </a:schemeClr>
          </a:solidFill>
          <a:effectLst/>
        </p:grpSpPr>
        <p:sp>
          <p:nvSpPr>
            <p:cNvPr id="138243" name="AutoShape 3"/>
            <p:cNvSpPr>
              <a:spLocks noChangeArrowheads="1"/>
            </p:cNvSpPr>
            <p:nvPr/>
          </p:nvSpPr>
          <p:spPr bwMode="auto">
            <a:xfrm>
              <a:off x="960" y="240"/>
              <a:ext cx="1899" cy="478"/>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Un bon positionnement :</a:t>
              </a:r>
            </a:p>
          </p:txBody>
        </p:sp>
        <p:sp>
          <p:nvSpPr>
            <p:cNvPr id="115729" name="Line 4"/>
            <p:cNvSpPr>
              <a:spLocks noChangeShapeType="1"/>
            </p:cNvSpPr>
            <p:nvPr/>
          </p:nvSpPr>
          <p:spPr bwMode="auto">
            <a:xfrm>
              <a:off x="1909" y="724"/>
              <a:ext cx="0" cy="2262"/>
            </a:xfrm>
            <a:prstGeom prst="line">
              <a:avLst/>
            </a:prstGeom>
            <a:grpFill/>
            <a:ln w="25400">
              <a:solidFill>
                <a:schemeClr val="accent2"/>
              </a:solidFill>
              <a:round/>
              <a:headEnd/>
              <a:tailEnd/>
            </a:ln>
            <a:extLst/>
          </p:spPr>
          <p:txBody>
            <a:bodyPr/>
            <a:lstStyle/>
            <a:p>
              <a:endParaRPr lang="fr-FR">
                <a:solidFill>
                  <a:schemeClr val="bg1"/>
                </a:solidFill>
              </a:endParaRPr>
            </a:p>
          </p:txBody>
        </p:sp>
      </p:grpSp>
      <p:grpSp>
        <p:nvGrpSpPr>
          <p:cNvPr id="3" name="Group 5"/>
          <p:cNvGrpSpPr>
            <a:grpSpLocks/>
          </p:cNvGrpSpPr>
          <p:nvPr/>
        </p:nvGrpSpPr>
        <p:grpSpPr bwMode="auto">
          <a:xfrm>
            <a:off x="4554538" y="4391026"/>
            <a:ext cx="3865562" cy="638175"/>
            <a:chOff x="1909" y="2766"/>
            <a:chExt cx="2435" cy="402"/>
          </a:xfrm>
          <a:solidFill>
            <a:schemeClr val="bg1">
              <a:lumMod val="50000"/>
              <a:lumOff val="50000"/>
            </a:schemeClr>
          </a:solidFill>
          <a:effectLst/>
        </p:grpSpPr>
        <p:sp>
          <p:nvSpPr>
            <p:cNvPr id="115726" name="Line 6"/>
            <p:cNvSpPr>
              <a:spLocks noChangeShapeType="1"/>
            </p:cNvSpPr>
            <p:nvPr/>
          </p:nvSpPr>
          <p:spPr bwMode="auto">
            <a:xfrm>
              <a:off x="1909" y="2986"/>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sp>
          <p:nvSpPr>
            <p:cNvPr id="138247" name="AutoShape 7"/>
            <p:cNvSpPr>
              <a:spLocks noChangeArrowheads="1"/>
            </p:cNvSpPr>
            <p:nvPr/>
          </p:nvSpPr>
          <p:spPr bwMode="auto">
            <a:xfrm>
              <a:off x="3218" y="2766"/>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Original</a:t>
              </a:r>
            </a:p>
          </p:txBody>
        </p:sp>
      </p:grpSp>
      <p:grpSp>
        <p:nvGrpSpPr>
          <p:cNvPr id="4" name="Group 8"/>
          <p:cNvGrpSpPr>
            <a:grpSpLocks/>
          </p:cNvGrpSpPr>
          <p:nvPr/>
        </p:nvGrpSpPr>
        <p:grpSpPr bwMode="auto">
          <a:xfrm>
            <a:off x="4554538" y="3433764"/>
            <a:ext cx="3865562" cy="638175"/>
            <a:chOff x="1909" y="2163"/>
            <a:chExt cx="2435" cy="402"/>
          </a:xfrm>
          <a:solidFill>
            <a:schemeClr val="bg1">
              <a:lumMod val="50000"/>
              <a:lumOff val="50000"/>
            </a:schemeClr>
          </a:solidFill>
          <a:effectLst/>
        </p:grpSpPr>
        <p:sp>
          <p:nvSpPr>
            <p:cNvPr id="138249" name="AutoShape 9"/>
            <p:cNvSpPr>
              <a:spLocks noChangeArrowheads="1"/>
            </p:cNvSpPr>
            <p:nvPr/>
          </p:nvSpPr>
          <p:spPr bwMode="auto">
            <a:xfrm>
              <a:off x="3218" y="2163"/>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Crédible</a:t>
              </a:r>
            </a:p>
          </p:txBody>
        </p:sp>
        <p:sp>
          <p:nvSpPr>
            <p:cNvPr id="115725" name="Line 10"/>
            <p:cNvSpPr>
              <a:spLocks noChangeShapeType="1"/>
            </p:cNvSpPr>
            <p:nvPr/>
          </p:nvSpPr>
          <p:spPr bwMode="auto">
            <a:xfrm>
              <a:off x="1909" y="2345"/>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grpSp>
      <p:grpSp>
        <p:nvGrpSpPr>
          <p:cNvPr id="5" name="Group 11"/>
          <p:cNvGrpSpPr>
            <a:grpSpLocks/>
          </p:cNvGrpSpPr>
          <p:nvPr/>
        </p:nvGrpSpPr>
        <p:grpSpPr bwMode="auto">
          <a:xfrm>
            <a:off x="4619626" y="2416176"/>
            <a:ext cx="3800475" cy="638175"/>
            <a:chOff x="1950" y="1522"/>
            <a:chExt cx="2394" cy="402"/>
          </a:xfrm>
          <a:solidFill>
            <a:schemeClr val="bg1">
              <a:lumMod val="50000"/>
              <a:lumOff val="50000"/>
            </a:schemeClr>
          </a:solidFill>
          <a:effectLst/>
        </p:grpSpPr>
        <p:sp>
          <p:nvSpPr>
            <p:cNvPr id="138252" name="AutoShape 12"/>
            <p:cNvSpPr>
              <a:spLocks noChangeArrowheads="1"/>
            </p:cNvSpPr>
            <p:nvPr/>
          </p:nvSpPr>
          <p:spPr bwMode="auto">
            <a:xfrm>
              <a:off x="3218" y="1522"/>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Pertinent</a:t>
              </a:r>
            </a:p>
          </p:txBody>
        </p:sp>
        <p:sp>
          <p:nvSpPr>
            <p:cNvPr id="115723" name="Line 13"/>
            <p:cNvSpPr>
              <a:spLocks noChangeShapeType="1"/>
            </p:cNvSpPr>
            <p:nvPr/>
          </p:nvSpPr>
          <p:spPr bwMode="auto">
            <a:xfrm>
              <a:off x="1950" y="1704"/>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grpSp>
      <p:grpSp>
        <p:nvGrpSpPr>
          <p:cNvPr id="6" name="Group 14"/>
          <p:cNvGrpSpPr>
            <a:grpSpLocks/>
          </p:cNvGrpSpPr>
          <p:nvPr/>
        </p:nvGrpSpPr>
        <p:grpSpPr bwMode="auto">
          <a:xfrm>
            <a:off x="4554538" y="1458914"/>
            <a:ext cx="3865562" cy="638175"/>
            <a:chOff x="1909" y="919"/>
            <a:chExt cx="2435" cy="402"/>
          </a:xfrm>
          <a:solidFill>
            <a:schemeClr val="bg1">
              <a:lumMod val="50000"/>
              <a:lumOff val="50000"/>
            </a:schemeClr>
          </a:solidFill>
          <a:effectLst/>
        </p:grpSpPr>
        <p:sp>
          <p:nvSpPr>
            <p:cNvPr id="138255" name="AutoShape 15"/>
            <p:cNvSpPr>
              <a:spLocks noChangeArrowheads="1"/>
            </p:cNvSpPr>
            <p:nvPr/>
          </p:nvSpPr>
          <p:spPr bwMode="auto">
            <a:xfrm>
              <a:off x="3218" y="919"/>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Simple</a:t>
              </a:r>
            </a:p>
          </p:txBody>
        </p:sp>
        <p:sp>
          <p:nvSpPr>
            <p:cNvPr id="115721" name="Line 16"/>
            <p:cNvSpPr>
              <a:spLocks noChangeShapeType="1"/>
            </p:cNvSpPr>
            <p:nvPr/>
          </p:nvSpPr>
          <p:spPr bwMode="auto">
            <a:xfrm>
              <a:off x="1909" y="1139"/>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grpSp>
      <p:sp>
        <p:nvSpPr>
          <p:cNvPr id="138257" name="Rectangle 17"/>
          <p:cNvSpPr>
            <a:spLocks noChangeArrowheads="1"/>
          </p:cNvSpPr>
          <p:nvPr/>
        </p:nvSpPr>
        <p:spPr bwMode="auto">
          <a:xfrm>
            <a:off x="1600200" y="5257800"/>
            <a:ext cx="9144000" cy="954088"/>
          </a:xfrm>
          <a:prstGeom prst="rect">
            <a:avLst/>
          </a:prstGeom>
          <a:noFill/>
          <a:ln w="9525">
            <a:noFill/>
            <a:miter lim="800000"/>
            <a:headEnd/>
            <a:tailEnd/>
          </a:ln>
        </p:spPr>
        <p:txBody>
          <a:bodyPr>
            <a:spAutoFit/>
          </a:bodyPr>
          <a:lstStyle/>
          <a:p>
            <a:pPr eaLnBrk="1" hangingPunct="1">
              <a:defRPr/>
            </a:pPr>
            <a:r>
              <a:rPr lang="fr-FR" sz="1400" dirty="0">
                <a:solidFill>
                  <a:schemeClr val="tx1">
                    <a:lumMod val="95000"/>
                  </a:schemeClr>
                </a:solidFill>
                <a:latin typeface="Book Antiqua" pitchFamily="18" charset="0"/>
                <a:cs typeface="Times New Roman" pitchFamily="18" charset="0"/>
              </a:rPr>
              <a:t>Beaucoup de positionnement sont exprimés (en com.) en USP (Unique </a:t>
            </a:r>
            <a:r>
              <a:rPr lang="fr-FR" sz="1400" dirty="0" err="1">
                <a:solidFill>
                  <a:schemeClr val="tx1">
                    <a:lumMod val="95000"/>
                  </a:schemeClr>
                </a:solidFill>
                <a:latin typeface="Book Antiqua" pitchFamily="18" charset="0"/>
                <a:cs typeface="Times New Roman" pitchFamily="18" charset="0"/>
              </a:rPr>
              <a:t>selling</a:t>
            </a:r>
            <a:r>
              <a:rPr lang="fr-FR" sz="1400" dirty="0">
                <a:solidFill>
                  <a:schemeClr val="tx1">
                    <a:lumMod val="95000"/>
                  </a:schemeClr>
                </a:solidFill>
                <a:latin typeface="Book Antiqua" pitchFamily="18" charset="0"/>
                <a:cs typeface="Times New Roman" pitchFamily="18" charset="0"/>
              </a:rPr>
              <a:t> proposition ): Technique de communication consistant à sélectionner et à mettre en valeur un seul et unique avantage (si possible que l’annonceur est seul à détenir) lors des diverses opérations de communication commerciale au sujet d’un produit, d’un service. </a:t>
            </a:r>
          </a:p>
        </p:txBody>
      </p:sp>
    </p:spTree>
    <p:extLst>
      <p:ext uri="{BB962C8B-B14F-4D97-AF65-F5344CB8AC3E}">
        <p14:creationId xmlns:p14="http://schemas.microsoft.com/office/powerpoint/2010/main" val="2233747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57"/>
                                        </p:tgtEl>
                                        <p:attrNameLst>
                                          <p:attrName>style.visibility</p:attrName>
                                        </p:attrNameLst>
                                      </p:cBhvr>
                                      <p:to>
                                        <p:strVal val="visible"/>
                                      </p:to>
                                    </p:set>
                                    <p:anim calcmode="lin" valueType="num">
                                      <p:cBhvr additive="base">
                                        <p:cTn id="31" dur="500" fill="hold"/>
                                        <p:tgtEl>
                                          <p:spTgt spid="138257"/>
                                        </p:tgtEl>
                                        <p:attrNameLst>
                                          <p:attrName>ppt_x</p:attrName>
                                        </p:attrNameLst>
                                      </p:cBhvr>
                                      <p:tavLst>
                                        <p:tav tm="0">
                                          <p:val>
                                            <p:strVal val="0-#ppt_w/2"/>
                                          </p:val>
                                        </p:tav>
                                        <p:tav tm="100000">
                                          <p:val>
                                            <p:strVal val="#ppt_x"/>
                                          </p:val>
                                        </p:tav>
                                      </p:tavLst>
                                    </p:anim>
                                    <p:anim calcmode="lin" valueType="num">
                                      <p:cBhvr additive="base">
                                        <p:cTn id="32" dur="500" fill="hold"/>
                                        <p:tgtEl>
                                          <p:spTgt spid="138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2024063" y="1571625"/>
            <a:ext cx="8215312" cy="2357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dirty="0"/>
              <a:t>Quels sont les « univers de référence </a:t>
            </a:r>
            <a:r>
              <a:rPr lang="fr-FR" altLang="fr-FR" sz="1800" dirty="0" smtClean="0"/>
              <a:t>» dans le monde du vin  </a:t>
            </a:r>
            <a:r>
              <a:rPr lang="fr-FR" altLang="fr-FR" sz="1800" dirty="0"/>
              <a:t>?</a:t>
            </a:r>
          </a:p>
          <a:p>
            <a:pPr algn="ctr" eaLnBrk="1" hangingPunct="1">
              <a:spcBef>
                <a:spcPct val="0"/>
              </a:spcBef>
              <a:buClrTx/>
              <a:buSzTx/>
              <a:buFontTx/>
              <a:buNone/>
            </a:pPr>
            <a:endParaRPr lang="fr-FR" altLang="fr-FR" sz="1800" dirty="0"/>
          </a:p>
          <a:p>
            <a:pPr algn="ctr" eaLnBrk="1" hangingPunct="1">
              <a:spcBef>
                <a:spcPct val="0"/>
              </a:spcBef>
              <a:buClrTx/>
              <a:buSzTx/>
              <a:buFontTx/>
              <a:buNone/>
            </a:pPr>
            <a:r>
              <a:rPr lang="fr-FR" altLang="fr-FR" sz="1800" dirty="0"/>
              <a:t>Quels axes de différenciation peut-on imaginer ?</a:t>
            </a:r>
          </a:p>
          <a:p>
            <a:pPr algn="ctr" eaLnBrk="1" hangingPunct="1">
              <a:spcBef>
                <a:spcPct val="0"/>
              </a:spcBef>
              <a:buClrTx/>
              <a:buSzTx/>
              <a:buFontTx/>
              <a:buNone/>
            </a:pPr>
            <a:endParaRPr lang="fr-FR" altLang="fr-FR" sz="1800" dirty="0"/>
          </a:p>
        </p:txBody>
      </p:sp>
    </p:spTree>
    <p:extLst>
      <p:ext uri="{BB962C8B-B14F-4D97-AF65-F5344CB8AC3E}">
        <p14:creationId xmlns:p14="http://schemas.microsoft.com/office/powerpoint/2010/main" val="1733120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chemeClr val="tx1"/>
                </a:solidFill>
              </a:rPr>
              <a:t>2 La question organisationnelle</a:t>
            </a:r>
          </a:p>
          <a:p>
            <a:pPr algn="ctr" eaLnBrk="1" hangingPunct="1">
              <a:defRPr/>
            </a:pPr>
            <a:r>
              <a:rPr lang="fr-FR">
                <a:solidFill>
                  <a:schemeClr val="accent1">
                    <a:lumMod val="75000"/>
                  </a:schemeClr>
                </a:solidFill>
              </a:rPr>
              <a:t>3 Approche élémentaire:</a:t>
            </a:r>
            <a:r>
              <a:rPr lang="fr-FR">
                <a:solidFill>
                  <a:schemeClr val="tx1"/>
                </a:solidFill>
              </a:rPr>
              <a:t> a) La croissance b) Les stratégies de base c) La chaîne de valeur </a:t>
            </a:r>
            <a:r>
              <a:rPr lang="fr-FR">
                <a:solidFill>
                  <a:schemeClr val="tx1">
                    <a:lumMod val="95000"/>
                  </a:schemeClr>
                </a:solidFill>
              </a:rPr>
              <a:t>d) Le positionnement</a:t>
            </a:r>
            <a:r>
              <a:rPr lang="fr-FR">
                <a:solidFill>
                  <a:schemeClr val="tx1"/>
                </a:solidFill>
              </a:rPr>
              <a:t>. </a:t>
            </a:r>
            <a:r>
              <a:rPr lang="fr-FR">
                <a:solidFill>
                  <a:srgbClr val="FFC000"/>
                </a:solidFill>
              </a:rPr>
              <a:t>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1694132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8"/>
          <p:cNvSpPr>
            <a:spLocks noChangeArrowheads="1"/>
          </p:cNvSpPr>
          <p:nvPr/>
        </p:nvSpPr>
        <p:spPr bwMode="auto">
          <a:xfrm>
            <a:off x="3390900" y="762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e) L’analyse concurrentielle du secteur (M Porter)</a:t>
            </a:r>
          </a:p>
        </p:txBody>
      </p:sp>
      <p:grpSp>
        <p:nvGrpSpPr>
          <p:cNvPr id="124931" name="Group 4"/>
          <p:cNvGrpSpPr>
            <a:grpSpLocks/>
          </p:cNvGrpSpPr>
          <p:nvPr/>
        </p:nvGrpSpPr>
        <p:grpSpPr bwMode="auto">
          <a:xfrm>
            <a:off x="5095875" y="2571750"/>
            <a:ext cx="2133600" cy="2268538"/>
            <a:chOff x="2252" y="1735"/>
            <a:chExt cx="1344" cy="1429"/>
          </a:xfrm>
        </p:grpSpPr>
        <p:sp>
          <p:nvSpPr>
            <p:cNvPr id="124954" name="Rectangle 5"/>
            <p:cNvSpPr>
              <a:spLocks noChangeArrowheads="1"/>
            </p:cNvSpPr>
            <p:nvPr/>
          </p:nvSpPr>
          <p:spPr bwMode="auto">
            <a:xfrm>
              <a:off x="2252" y="1735"/>
              <a:ext cx="1344" cy="1429"/>
            </a:xfrm>
            <a:prstGeom prst="rect">
              <a:avLst/>
            </a:pr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r>
                <a:rPr lang="fr-FR" altLang="fr-FR" sz="1800">
                  <a:latin typeface="Arial" panose="020B0604020202020204" pitchFamily="34" charset="0"/>
                </a:rPr>
                <a:t>Concurrents du secteurs</a:t>
              </a:r>
            </a:p>
          </p:txBody>
        </p:sp>
        <p:grpSp>
          <p:nvGrpSpPr>
            <p:cNvPr id="124955" name="Group 6"/>
            <p:cNvGrpSpPr>
              <a:grpSpLocks/>
            </p:cNvGrpSpPr>
            <p:nvPr/>
          </p:nvGrpSpPr>
          <p:grpSpPr bwMode="auto">
            <a:xfrm>
              <a:off x="2689" y="2209"/>
              <a:ext cx="383" cy="384"/>
              <a:chOff x="2689" y="2209"/>
              <a:chExt cx="383" cy="384"/>
            </a:xfrm>
          </p:grpSpPr>
          <p:sp>
            <p:nvSpPr>
              <p:cNvPr id="124956" name="Arc 7"/>
              <p:cNvSpPr>
                <a:spLocks/>
              </p:cNvSpPr>
              <p:nvPr/>
            </p:nvSpPr>
            <p:spPr bwMode="auto">
              <a:xfrm>
                <a:off x="2880" y="2209"/>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57" name="Arc 8"/>
              <p:cNvSpPr>
                <a:spLocks/>
              </p:cNvSpPr>
              <p:nvPr/>
            </p:nvSpPr>
            <p:spPr bwMode="auto">
              <a:xfrm rot="-5400000">
                <a:off x="2689" y="2401"/>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lnTo>
                      <a:pt x="0" y="21600"/>
                    </a:lnTo>
                    <a:close/>
                  </a:path>
                </a:pathLst>
              </a:cu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58" name="Arc 9"/>
              <p:cNvSpPr>
                <a:spLocks/>
              </p:cNvSpPr>
              <p:nvPr/>
            </p:nvSpPr>
            <p:spPr bwMode="auto">
              <a:xfrm>
                <a:off x="2689" y="2209"/>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lnTo>
                      <a:pt x="0" y="21600"/>
                    </a:lnTo>
                    <a:close/>
                  </a:path>
                </a:pathLst>
              </a:cu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24932" name="Rectangle 10"/>
          <p:cNvSpPr>
            <a:spLocks noChangeArrowheads="1"/>
          </p:cNvSpPr>
          <p:nvPr/>
        </p:nvSpPr>
        <p:spPr bwMode="auto">
          <a:xfrm>
            <a:off x="5005307" y="4006851"/>
            <a:ext cx="231473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Rivalité entre les firmes</a:t>
            </a:r>
          </a:p>
          <a:p>
            <a:pPr algn="ctr">
              <a:spcBef>
                <a:spcPct val="0"/>
              </a:spcBef>
              <a:buClrTx/>
              <a:buSzTx/>
              <a:buFontTx/>
              <a:buNone/>
            </a:pPr>
            <a:r>
              <a:rPr lang="fr-FR" altLang="fr-FR" sz="1600">
                <a:latin typeface="Arial" panose="020B0604020202020204" pitchFamily="34" charset="0"/>
              </a:rPr>
              <a:t>existantes</a:t>
            </a:r>
          </a:p>
        </p:txBody>
      </p:sp>
      <p:grpSp>
        <p:nvGrpSpPr>
          <p:cNvPr id="4" name="Groupe 3"/>
          <p:cNvGrpSpPr>
            <a:grpSpLocks/>
          </p:cNvGrpSpPr>
          <p:nvPr/>
        </p:nvGrpSpPr>
        <p:grpSpPr bwMode="auto">
          <a:xfrm>
            <a:off x="2436814" y="2876550"/>
            <a:ext cx="2579687" cy="1073150"/>
            <a:chOff x="912813" y="2876550"/>
            <a:chExt cx="2579687" cy="1073150"/>
          </a:xfrm>
        </p:grpSpPr>
        <p:sp>
          <p:nvSpPr>
            <p:cNvPr id="124951" name="Rectangle 12"/>
            <p:cNvSpPr>
              <a:spLocks noChangeArrowheads="1"/>
            </p:cNvSpPr>
            <p:nvPr/>
          </p:nvSpPr>
          <p:spPr bwMode="auto">
            <a:xfrm>
              <a:off x="912813" y="3600450"/>
              <a:ext cx="1530350"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Fournisseurs</a:t>
              </a:r>
            </a:p>
          </p:txBody>
        </p:sp>
        <p:sp>
          <p:nvSpPr>
            <p:cNvPr id="124952" name="Rectangle 13"/>
            <p:cNvSpPr>
              <a:spLocks noChangeArrowheads="1"/>
            </p:cNvSpPr>
            <p:nvPr/>
          </p:nvSpPr>
          <p:spPr bwMode="auto">
            <a:xfrm>
              <a:off x="2141538" y="2876550"/>
              <a:ext cx="13509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200">
                  <a:solidFill>
                    <a:srgbClr val="FFC000"/>
                  </a:solidFill>
                  <a:latin typeface="Arial" panose="020B0604020202020204" pitchFamily="34" charset="0"/>
                </a:rPr>
                <a:t>Pouvoir de </a:t>
              </a:r>
            </a:p>
            <a:p>
              <a:pPr algn="ctr">
                <a:spcBef>
                  <a:spcPct val="0"/>
                </a:spcBef>
                <a:buClrTx/>
                <a:buSzTx/>
                <a:buFontTx/>
                <a:buNone/>
              </a:pPr>
              <a:r>
                <a:rPr lang="fr-FR" altLang="fr-FR" sz="1200">
                  <a:solidFill>
                    <a:srgbClr val="FFC000"/>
                  </a:solidFill>
                  <a:latin typeface="Arial" panose="020B0604020202020204" pitchFamily="34" charset="0"/>
                </a:rPr>
                <a:t>négociation</a:t>
              </a:r>
            </a:p>
            <a:p>
              <a:pPr algn="ctr">
                <a:spcBef>
                  <a:spcPct val="0"/>
                </a:spcBef>
                <a:buClrTx/>
                <a:buSzTx/>
                <a:buFontTx/>
                <a:buNone/>
              </a:pPr>
              <a:r>
                <a:rPr lang="fr-FR" altLang="fr-FR" sz="1200">
                  <a:solidFill>
                    <a:srgbClr val="FFC000"/>
                  </a:solidFill>
                  <a:latin typeface="Arial" panose="020B0604020202020204" pitchFamily="34" charset="0"/>
                </a:rPr>
                <a:t> des fournisseurs</a:t>
              </a:r>
            </a:p>
          </p:txBody>
        </p:sp>
        <p:sp>
          <p:nvSpPr>
            <p:cNvPr id="124953" name="Line 15"/>
            <p:cNvSpPr>
              <a:spLocks noChangeShapeType="1"/>
            </p:cNvSpPr>
            <p:nvPr/>
          </p:nvSpPr>
          <p:spPr bwMode="auto">
            <a:xfrm>
              <a:off x="2513013" y="3775075"/>
              <a:ext cx="920750" cy="0"/>
            </a:xfrm>
            <a:prstGeom prst="line">
              <a:avLst/>
            </a:prstGeom>
            <a:noFill/>
            <a:ln w="254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5" name="Groupe 4"/>
          <p:cNvGrpSpPr>
            <a:grpSpLocks/>
          </p:cNvGrpSpPr>
          <p:nvPr/>
        </p:nvGrpSpPr>
        <p:grpSpPr bwMode="auto">
          <a:xfrm>
            <a:off x="7313613" y="3105150"/>
            <a:ext cx="2286000" cy="844550"/>
            <a:chOff x="5789613" y="3105150"/>
            <a:chExt cx="2286000" cy="844550"/>
          </a:xfrm>
        </p:grpSpPr>
        <p:sp>
          <p:nvSpPr>
            <p:cNvPr id="124948" name="Rectangle 17"/>
            <p:cNvSpPr>
              <a:spLocks noChangeArrowheads="1"/>
            </p:cNvSpPr>
            <p:nvPr/>
          </p:nvSpPr>
          <p:spPr bwMode="auto">
            <a:xfrm>
              <a:off x="6697663" y="3600450"/>
              <a:ext cx="1377950"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Clients.</a:t>
              </a:r>
            </a:p>
          </p:txBody>
        </p:sp>
        <p:sp>
          <p:nvSpPr>
            <p:cNvPr id="124949" name="Line 18"/>
            <p:cNvSpPr>
              <a:spLocks noChangeShapeType="1"/>
            </p:cNvSpPr>
            <p:nvPr/>
          </p:nvSpPr>
          <p:spPr bwMode="auto">
            <a:xfrm>
              <a:off x="5789613" y="3775075"/>
              <a:ext cx="889000" cy="0"/>
            </a:xfrm>
            <a:prstGeom prst="line">
              <a:avLst/>
            </a:prstGeom>
            <a:noFill/>
            <a:ln w="25400">
              <a:solidFill>
                <a:srgbClr val="FFC000"/>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24950" name="Rectangle 19"/>
            <p:cNvSpPr>
              <a:spLocks noChangeArrowheads="1"/>
            </p:cNvSpPr>
            <p:nvPr/>
          </p:nvSpPr>
          <p:spPr bwMode="auto">
            <a:xfrm>
              <a:off x="5789613" y="3105150"/>
              <a:ext cx="990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200">
                  <a:solidFill>
                    <a:srgbClr val="FFC000"/>
                  </a:solidFill>
                  <a:latin typeface="Arial" panose="020B0604020202020204" pitchFamily="34" charset="0"/>
                </a:rPr>
                <a:t>Pouvoir de</a:t>
              </a:r>
            </a:p>
            <a:p>
              <a:pPr algn="ctr">
                <a:spcBef>
                  <a:spcPct val="0"/>
                </a:spcBef>
                <a:buClrTx/>
                <a:buSzTx/>
                <a:buFontTx/>
                <a:buNone/>
              </a:pPr>
              <a:r>
                <a:rPr lang="fr-FR" altLang="fr-FR" sz="1200">
                  <a:solidFill>
                    <a:srgbClr val="FFC000"/>
                  </a:solidFill>
                  <a:latin typeface="Arial" panose="020B0604020202020204" pitchFamily="34" charset="0"/>
                </a:rPr>
                <a:t>Négociation</a:t>
              </a:r>
            </a:p>
            <a:p>
              <a:pPr algn="ctr">
                <a:spcBef>
                  <a:spcPct val="0"/>
                </a:spcBef>
                <a:buClrTx/>
                <a:buSzTx/>
                <a:buFontTx/>
                <a:buNone/>
              </a:pPr>
              <a:r>
                <a:rPr lang="fr-FR" altLang="fr-FR" sz="1200">
                  <a:solidFill>
                    <a:srgbClr val="FFC000"/>
                  </a:solidFill>
                  <a:latin typeface="Arial" panose="020B0604020202020204" pitchFamily="34" charset="0"/>
                </a:rPr>
                <a:t> des clients</a:t>
              </a:r>
            </a:p>
          </p:txBody>
        </p:sp>
      </p:grpSp>
      <p:grpSp>
        <p:nvGrpSpPr>
          <p:cNvPr id="3" name="Groupe 2"/>
          <p:cNvGrpSpPr>
            <a:grpSpLocks/>
          </p:cNvGrpSpPr>
          <p:nvPr/>
        </p:nvGrpSpPr>
        <p:grpSpPr bwMode="auto">
          <a:xfrm>
            <a:off x="5313364" y="954088"/>
            <a:ext cx="1698625" cy="1631950"/>
            <a:chOff x="3789363" y="954088"/>
            <a:chExt cx="1698625" cy="1631950"/>
          </a:xfrm>
        </p:grpSpPr>
        <p:sp>
          <p:nvSpPr>
            <p:cNvPr id="124945" name="Rectangle 22"/>
            <p:cNvSpPr>
              <a:spLocks noChangeArrowheads="1"/>
            </p:cNvSpPr>
            <p:nvPr/>
          </p:nvSpPr>
          <p:spPr bwMode="auto">
            <a:xfrm>
              <a:off x="3789363" y="954088"/>
              <a:ext cx="169862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Entrants potentiels</a:t>
              </a:r>
            </a:p>
          </p:txBody>
        </p:sp>
        <p:sp>
          <p:nvSpPr>
            <p:cNvPr id="124946" name="Line 23"/>
            <p:cNvSpPr>
              <a:spLocks noChangeShapeType="1"/>
            </p:cNvSpPr>
            <p:nvPr/>
          </p:nvSpPr>
          <p:spPr bwMode="auto">
            <a:xfrm>
              <a:off x="4638675" y="1309688"/>
              <a:ext cx="0" cy="1276350"/>
            </a:xfrm>
            <a:prstGeom prst="line">
              <a:avLst/>
            </a:prstGeom>
            <a:noFill/>
            <a:ln w="254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4947" name="Rectangle 24"/>
            <p:cNvSpPr>
              <a:spLocks noChangeArrowheads="1"/>
            </p:cNvSpPr>
            <p:nvPr/>
          </p:nvSpPr>
          <p:spPr bwMode="auto">
            <a:xfrm rot="5400000" flipH="1">
              <a:off x="4476750" y="1539875"/>
              <a:ext cx="1066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400">
                  <a:solidFill>
                    <a:srgbClr val="FFC000"/>
                  </a:solidFill>
                  <a:latin typeface="Arial" panose="020B0604020202020204" pitchFamily="34" charset="0"/>
                </a:rPr>
                <a:t>Menace de</a:t>
              </a:r>
            </a:p>
            <a:p>
              <a:pPr algn="ctr">
                <a:spcBef>
                  <a:spcPct val="0"/>
                </a:spcBef>
                <a:buClrTx/>
                <a:buSzTx/>
                <a:buFontTx/>
                <a:buNone/>
              </a:pPr>
              <a:r>
                <a:rPr lang="fr-FR" altLang="fr-FR" sz="1400">
                  <a:solidFill>
                    <a:srgbClr val="FFC000"/>
                  </a:solidFill>
                  <a:latin typeface="Arial" panose="020B0604020202020204" pitchFamily="34" charset="0"/>
                </a:rPr>
                <a:t>Nouveaux</a:t>
              </a:r>
            </a:p>
            <a:p>
              <a:pPr algn="ctr">
                <a:spcBef>
                  <a:spcPct val="0"/>
                </a:spcBef>
                <a:buClrTx/>
                <a:buSzTx/>
                <a:buFontTx/>
                <a:buNone/>
              </a:pPr>
              <a:r>
                <a:rPr lang="fr-FR" altLang="fr-FR" sz="1400">
                  <a:solidFill>
                    <a:srgbClr val="FFC000"/>
                  </a:solidFill>
                  <a:latin typeface="Arial" panose="020B0604020202020204" pitchFamily="34" charset="0"/>
                </a:rPr>
                <a:t> entrants</a:t>
              </a:r>
            </a:p>
          </p:txBody>
        </p:sp>
      </p:grpSp>
      <p:grpSp>
        <p:nvGrpSpPr>
          <p:cNvPr id="2" name="Groupe 1"/>
          <p:cNvGrpSpPr>
            <a:grpSpLocks/>
          </p:cNvGrpSpPr>
          <p:nvPr/>
        </p:nvGrpSpPr>
        <p:grpSpPr bwMode="auto">
          <a:xfrm>
            <a:off x="5397500" y="4941888"/>
            <a:ext cx="1530350" cy="1744662"/>
            <a:chOff x="3873500" y="4941888"/>
            <a:chExt cx="1530350" cy="1744662"/>
          </a:xfrm>
        </p:grpSpPr>
        <p:sp>
          <p:nvSpPr>
            <p:cNvPr id="124941" name="Rectangle 27"/>
            <p:cNvSpPr>
              <a:spLocks noChangeArrowheads="1"/>
            </p:cNvSpPr>
            <p:nvPr/>
          </p:nvSpPr>
          <p:spPr bwMode="auto">
            <a:xfrm>
              <a:off x="3873500" y="6337300"/>
              <a:ext cx="1530350"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Substituts</a:t>
              </a:r>
            </a:p>
          </p:txBody>
        </p:sp>
        <p:sp>
          <p:nvSpPr>
            <p:cNvPr id="124942" name="Line 28"/>
            <p:cNvSpPr>
              <a:spLocks noChangeShapeType="1"/>
            </p:cNvSpPr>
            <p:nvPr/>
          </p:nvSpPr>
          <p:spPr bwMode="auto">
            <a:xfrm>
              <a:off x="4638675" y="4941888"/>
              <a:ext cx="0" cy="1389062"/>
            </a:xfrm>
            <a:prstGeom prst="line">
              <a:avLst/>
            </a:prstGeom>
            <a:noFill/>
            <a:ln w="25400">
              <a:solidFill>
                <a:srgbClr val="FFC000"/>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24943" name="Rectangle 29"/>
            <p:cNvSpPr>
              <a:spLocks noChangeArrowheads="1"/>
            </p:cNvSpPr>
            <p:nvPr/>
          </p:nvSpPr>
          <p:spPr bwMode="auto">
            <a:xfrm rot="5400000">
              <a:off x="4431506" y="5385594"/>
              <a:ext cx="11572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400">
                  <a:solidFill>
                    <a:srgbClr val="FFC000"/>
                  </a:solidFill>
                  <a:latin typeface="Arial" panose="020B0604020202020204" pitchFamily="34" charset="0"/>
                </a:rPr>
                <a:t>Menace des</a:t>
              </a:r>
            </a:p>
            <a:p>
              <a:pPr algn="ctr">
                <a:spcBef>
                  <a:spcPct val="0"/>
                </a:spcBef>
                <a:buClrTx/>
                <a:buSzTx/>
                <a:buFontTx/>
                <a:buNone/>
              </a:pPr>
              <a:r>
                <a:rPr lang="fr-FR" altLang="fr-FR" sz="1400">
                  <a:solidFill>
                    <a:srgbClr val="FFC000"/>
                  </a:solidFill>
                  <a:latin typeface="Arial" panose="020B0604020202020204" pitchFamily="34" charset="0"/>
                </a:rPr>
                <a:t> produits ou</a:t>
              </a:r>
            </a:p>
            <a:p>
              <a:pPr algn="ctr">
                <a:spcBef>
                  <a:spcPct val="0"/>
                </a:spcBef>
                <a:buClrTx/>
                <a:buSzTx/>
                <a:buFontTx/>
                <a:buNone/>
              </a:pPr>
              <a:r>
                <a:rPr lang="fr-FR" altLang="fr-FR" sz="1400">
                  <a:solidFill>
                    <a:srgbClr val="FFC000"/>
                  </a:solidFill>
                  <a:latin typeface="Arial" panose="020B0604020202020204" pitchFamily="34" charset="0"/>
                </a:rPr>
                <a:t>services</a:t>
              </a:r>
            </a:p>
          </p:txBody>
        </p:sp>
        <p:sp>
          <p:nvSpPr>
            <p:cNvPr id="124944" name="Rectangle 30"/>
            <p:cNvSpPr>
              <a:spLocks noChangeArrowheads="1"/>
            </p:cNvSpPr>
            <p:nvPr/>
          </p:nvSpPr>
          <p:spPr bwMode="auto">
            <a:xfrm rot="5400000">
              <a:off x="3881437" y="5561013"/>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r>
                <a:rPr lang="fr-FR" altLang="fr-FR" sz="1400">
                  <a:solidFill>
                    <a:srgbClr val="FFC000"/>
                  </a:solidFill>
                  <a:latin typeface="Arial" panose="020B0604020202020204" pitchFamily="34" charset="0"/>
                </a:rPr>
                <a:t>substituables</a:t>
              </a:r>
            </a:p>
          </p:txBody>
        </p:sp>
      </p:grpSp>
      <p:sp>
        <p:nvSpPr>
          <p:cNvPr id="60439" name="Rectangle 23"/>
          <p:cNvSpPr>
            <a:spLocks noChangeArrowheads="1"/>
          </p:cNvSpPr>
          <p:nvPr/>
        </p:nvSpPr>
        <p:spPr bwMode="auto">
          <a:xfrm>
            <a:off x="7011988" y="5713414"/>
            <a:ext cx="3505200" cy="992187"/>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Par quoi puis-je remplacer un séjour œnotouristique ?</a:t>
            </a:r>
          </a:p>
        </p:txBody>
      </p:sp>
      <p:sp>
        <p:nvSpPr>
          <p:cNvPr id="60440" name="Rectangle 24"/>
          <p:cNvSpPr>
            <a:spLocks noChangeArrowheads="1"/>
          </p:cNvSpPr>
          <p:nvPr/>
        </p:nvSpPr>
        <p:spPr bwMode="auto">
          <a:xfrm>
            <a:off x="1601788" y="4006850"/>
            <a:ext cx="2190750" cy="935038"/>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Le rôle des marques (vins, …)… des lieux d’accueils…</a:t>
            </a:r>
            <a:endParaRPr lang="fr-FR" altLang="fr-FR" sz="1400">
              <a:solidFill>
                <a:schemeClr val="bg1"/>
              </a:solidFill>
              <a:latin typeface="Times New Roman" panose="02020603050405020304" pitchFamily="18" charset="0"/>
            </a:endParaRPr>
          </a:p>
        </p:txBody>
      </p:sp>
      <p:sp>
        <p:nvSpPr>
          <p:cNvPr id="60441" name="Rectangle 25"/>
          <p:cNvSpPr>
            <a:spLocks noChangeArrowheads="1"/>
          </p:cNvSpPr>
          <p:nvPr/>
        </p:nvSpPr>
        <p:spPr bwMode="auto">
          <a:xfrm>
            <a:off x="1906588" y="954088"/>
            <a:ext cx="3200400" cy="819150"/>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Nombreux ou rares ? Quel types d’acteurs ?</a:t>
            </a:r>
          </a:p>
        </p:txBody>
      </p:sp>
      <p:sp>
        <p:nvSpPr>
          <p:cNvPr id="26" name="Rectangle 24"/>
          <p:cNvSpPr>
            <a:spLocks noChangeArrowheads="1"/>
          </p:cNvSpPr>
          <p:nvPr/>
        </p:nvSpPr>
        <p:spPr bwMode="auto">
          <a:xfrm>
            <a:off x="8399464" y="2441576"/>
            <a:ext cx="2243137" cy="1116013"/>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TO, agences,…pouvoir du client sur les réseaux sociaux …</a:t>
            </a:r>
            <a:endParaRPr lang="fr-FR" altLang="fr-FR" sz="14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0618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9" grpId="0" animBg="1"/>
      <p:bldP spid="60440" grpId="0" animBg="1"/>
      <p:bldP spid="60441"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9939" y="1928813"/>
            <a:ext cx="5572125" cy="250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a:t>En guise de conclusion… pour préparer la suite</a:t>
            </a:r>
          </a:p>
          <a:p>
            <a:pPr algn="ctr" eaLnBrk="1" hangingPunct="1">
              <a:defRPr/>
            </a:pPr>
            <a:endParaRPr lang="fr-FR" sz="2400"/>
          </a:p>
        </p:txBody>
      </p:sp>
    </p:spTree>
    <p:extLst>
      <p:ext uri="{BB962C8B-B14F-4D97-AF65-F5344CB8AC3E}">
        <p14:creationId xmlns:p14="http://schemas.microsoft.com/office/powerpoint/2010/main" val="917115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971800" y="3810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50000"/>
              </a:spcBef>
              <a:buClrTx/>
              <a:buSzTx/>
              <a:buFontTx/>
              <a:buNone/>
            </a:pPr>
            <a:r>
              <a:rPr lang="fr-FR" altLang="fr-FR" sz="2400">
                <a:latin typeface="Times New Roman" panose="02020603050405020304" pitchFamily="18" charset="0"/>
              </a:rPr>
              <a:t>La démarche marketing</a:t>
            </a:r>
          </a:p>
        </p:txBody>
      </p:sp>
      <p:sp>
        <p:nvSpPr>
          <p:cNvPr id="129027" name="Rectangle 3"/>
          <p:cNvSpPr>
            <a:spLocks noChangeArrowheads="1"/>
          </p:cNvSpPr>
          <p:nvPr/>
        </p:nvSpPr>
        <p:spPr bwMode="auto">
          <a:xfrm>
            <a:off x="4267200" y="1371600"/>
            <a:ext cx="3657600" cy="1066800"/>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Compréhension et analyse des besoins du marché</a:t>
            </a:r>
          </a:p>
          <a:p>
            <a:pPr algn="ctr" eaLnBrk="1" hangingPunct="1">
              <a:spcBef>
                <a:spcPct val="0"/>
              </a:spcBef>
              <a:buClrTx/>
              <a:buSzTx/>
              <a:buFontTx/>
              <a:buNone/>
            </a:pPr>
            <a:r>
              <a:rPr lang="fr-FR" altLang="fr-FR" sz="1800">
                <a:solidFill>
                  <a:schemeClr val="bg1"/>
                </a:solidFill>
                <a:latin typeface="Times New Roman" panose="02020603050405020304" pitchFamily="18" charset="0"/>
              </a:rPr>
              <a:t>(analyse des offres déjà existantes)</a:t>
            </a:r>
          </a:p>
        </p:txBody>
      </p:sp>
      <p:grpSp>
        <p:nvGrpSpPr>
          <p:cNvPr id="2" name="Group 4"/>
          <p:cNvGrpSpPr>
            <a:grpSpLocks/>
          </p:cNvGrpSpPr>
          <p:nvPr/>
        </p:nvGrpSpPr>
        <p:grpSpPr bwMode="auto">
          <a:xfrm>
            <a:off x="2438400" y="1905000"/>
            <a:ext cx="1828800" cy="3200400"/>
            <a:chOff x="576" y="1200"/>
            <a:chExt cx="1152" cy="2016"/>
          </a:xfrm>
        </p:grpSpPr>
        <p:sp>
          <p:nvSpPr>
            <p:cNvPr id="129041" name="Line 5"/>
            <p:cNvSpPr>
              <a:spLocks noChangeShapeType="1"/>
            </p:cNvSpPr>
            <p:nvPr/>
          </p:nvSpPr>
          <p:spPr bwMode="auto">
            <a:xfrm flipH="1">
              <a:off x="1296" y="3216"/>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fr-FR"/>
            </a:p>
          </p:txBody>
        </p:sp>
        <p:sp>
          <p:nvSpPr>
            <p:cNvPr id="129042" name="Line 6"/>
            <p:cNvSpPr>
              <a:spLocks noChangeShapeType="1"/>
            </p:cNvSpPr>
            <p:nvPr/>
          </p:nvSpPr>
          <p:spPr bwMode="auto">
            <a:xfrm flipV="1">
              <a:off x="1296" y="1200"/>
              <a:ext cx="0" cy="20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fr-FR"/>
            </a:p>
          </p:txBody>
        </p:sp>
        <p:sp>
          <p:nvSpPr>
            <p:cNvPr id="129043" name="Line 7"/>
            <p:cNvSpPr>
              <a:spLocks noChangeShapeType="1"/>
            </p:cNvSpPr>
            <p:nvPr/>
          </p:nvSpPr>
          <p:spPr bwMode="auto">
            <a:xfrm>
              <a:off x="1296" y="2304"/>
              <a:ext cx="43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sp>
          <p:nvSpPr>
            <p:cNvPr id="129044" name="Line 8"/>
            <p:cNvSpPr>
              <a:spLocks noChangeShapeType="1"/>
            </p:cNvSpPr>
            <p:nvPr/>
          </p:nvSpPr>
          <p:spPr bwMode="auto">
            <a:xfrm>
              <a:off x="1296" y="1200"/>
              <a:ext cx="43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sp>
          <p:nvSpPr>
            <p:cNvPr id="129045" name="Text Box 9"/>
            <p:cNvSpPr txBox="1">
              <a:spLocks noChangeArrowheads="1"/>
            </p:cNvSpPr>
            <p:nvPr/>
          </p:nvSpPr>
          <p:spPr bwMode="auto">
            <a:xfrm>
              <a:off x="576" y="2112"/>
              <a:ext cx="6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1600">
                  <a:latin typeface="Times New Roman" panose="02020603050405020304" pitchFamily="18" charset="0"/>
                </a:rPr>
                <a:t>Contrôle</a:t>
              </a:r>
            </a:p>
            <a:p>
              <a:pPr eaLnBrk="1" hangingPunct="1">
                <a:spcBef>
                  <a:spcPct val="0"/>
                </a:spcBef>
                <a:buClrTx/>
                <a:buSzTx/>
                <a:buFontTx/>
                <a:buNone/>
              </a:pPr>
              <a:r>
                <a:rPr lang="fr-FR" altLang="fr-FR" sz="1600">
                  <a:latin typeface="Times New Roman" panose="02020603050405020304" pitchFamily="18" charset="0"/>
                </a:rPr>
                <a:t>permanent</a:t>
              </a:r>
            </a:p>
          </p:txBody>
        </p:sp>
      </p:grpSp>
      <p:grpSp>
        <p:nvGrpSpPr>
          <p:cNvPr id="3" name="Group 10"/>
          <p:cNvGrpSpPr>
            <a:grpSpLocks/>
          </p:cNvGrpSpPr>
          <p:nvPr/>
        </p:nvGrpSpPr>
        <p:grpSpPr bwMode="auto">
          <a:xfrm>
            <a:off x="8077200" y="3048000"/>
            <a:ext cx="2305050" cy="2590800"/>
            <a:chOff x="4128" y="1920"/>
            <a:chExt cx="1452" cy="1632"/>
          </a:xfrm>
        </p:grpSpPr>
        <p:sp>
          <p:nvSpPr>
            <p:cNvPr id="129039" name="AutoShape 11"/>
            <p:cNvSpPr>
              <a:spLocks/>
            </p:cNvSpPr>
            <p:nvPr/>
          </p:nvSpPr>
          <p:spPr bwMode="auto">
            <a:xfrm>
              <a:off x="4128" y="1920"/>
              <a:ext cx="144" cy="1632"/>
            </a:xfrm>
            <a:prstGeom prst="rightBrace">
              <a:avLst>
                <a:gd name="adj1" fmla="val 9444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sp>
          <p:nvSpPr>
            <p:cNvPr id="129040" name="Text Box 12"/>
            <p:cNvSpPr txBox="1">
              <a:spLocks noChangeArrowheads="1"/>
            </p:cNvSpPr>
            <p:nvPr/>
          </p:nvSpPr>
          <p:spPr bwMode="auto">
            <a:xfrm>
              <a:off x="4320" y="2400"/>
              <a:ext cx="126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2000">
                  <a:latin typeface="Times New Roman" panose="02020603050405020304" pitchFamily="18" charset="0"/>
                </a:rPr>
                <a:t>Le marketing mix</a:t>
              </a:r>
            </a:p>
            <a:p>
              <a:pPr eaLnBrk="1" hangingPunct="1">
                <a:spcBef>
                  <a:spcPct val="0"/>
                </a:spcBef>
                <a:buClrTx/>
                <a:buSzTx/>
                <a:buFontTx/>
                <a:buNone/>
              </a:pPr>
              <a:r>
                <a:rPr lang="fr-FR" altLang="fr-FR" sz="2000">
                  <a:latin typeface="Times New Roman" panose="02020603050405020304" pitchFamily="18" charset="0"/>
                </a:rPr>
                <a:t>4P, plan de</a:t>
              </a:r>
            </a:p>
            <a:p>
              <a:pPr eaLnBrk="1" hangingPunct="1">
                <a:spcBef>
                  <a:spcPct val="0"/>
                </a:spcBef>
                <a:buClrTx/>
                <a:buSzTx/>
                <a:buFontTx/>
                <a:buNone/>
              </a:pPr>
              <a:r>
                <a:rPr lang="fr-FR" altLang="fr-FR" sz="2000">
                  <a:latin typeface="Times New Roman" panose="02020603050405020304" pitchFamily="18" charset="0"/>
                </a:rPr>
                <a:t>marchéage</a:t>
              </a:r>
            </a:p>
          </p:txBody>
        </p:sp>
      </p:grpSp>
      <p:grpSp>
        <p:nvGrpSpPr>
          <p:cNvPr id="4" name="Group 13"/>
          <p:cNvGrpSpPr>
            <a:grpSpLocks/>
          </p:cNvGrpSpPr>
          <p:nvPr/>
        </p:nvGrpSpPr>
        <p:grpSpPr bwMode="auto">
          <a:xfrm>
            <a:off x="4267200" y="2438400"/>
            <a:ext cx="3657600" cy="1600200"/>
            <a:chOff x="1728" y="1536"/>
            <a:chExt cx="2304" cy="1008"/>
          </a:xfrm>
        </p:grpSpPr>
        <p:sp>
          <p:nvSpPr>
            <p:cNvPr id="129037" name="Rectangle 14"/>
            <p:cNvSpPr>
              <a:spLocks noChangeArrowheads="1"/>
            </p:cNvSpPr>
            <p:nvPr/>
          </p:nvSpPr>
          <p:spPr bwMode="auto">
            <a:xfrm>
              <a:off x="1728" y="1872"/>
              <a:ext cx="2304" cy="672"/>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Mise au point d’une offre adaptée en terme de produit et de prix</a:t>
              </a:r>
            </a:p>
          </p:txBody>
        </p:sp>
        <p:sp>
          <p:nvSpPr>
            <p:cNvPr id="129038" name="AutoShape 15"/>
            <p:cNvSpPr>
              <a:spLocks noChangeArrowheads="1"/>
            </p:cNvSpPr>
            <p:nvPr/>
          </p:nvSpPr>
          <p:spPr bwMode="auto">
            <a:xfrm>
              <a:off x="2784" y="1536"/>
              <a:ext cx="192" cy="336"/>
            </a:xfrm>
            <a:prstGeom prst="downArrow">
              <a:avLst>
                <a:gd name="adj1" fmla="val 50000"/>
                <a:gd name="adj2" fmla="val 43750"/>
              </a:avLst>
            </a:prstGeom>
            <a:solidFill>
              <a:srgbClr val="FFFF99"/>
            </a:solidFill>
            <a:ln w="9525">
              <a:solidFill>
                <a:schemeClr val="tx1"/>
              </a:solidFill>
              <a:miter lim="800000"/>
              <a:headEnd/>
              <a:tailEnd/>
            </a:ln>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grpSp>
      <p:grpSp>
        <p:nvGrpSpPr>
          <p:cNvPr id="5" name="Group 16"/>
          <p:cNvGrpSpPr>
            <a:grpSpLocks/>
          </p:cNvGrpSpPr>
          <p:nvPr/>
        </p:nvGrpSpPr>
        <p:grpSpPr bwMode="auto">
          <a:xfrm>
            <a:off x="4267200" y="4038600"/>
            <a:ext cx="3657600" cy="1600200"/>
            <a:chOff x="1728" y="2544"/>
            <a:chExt cx="2304" cy="1008"/>
          </a:xfrm>
        </p:grpSpPr>
        <p:sp>
          <p:nvSpPr>
            <p:cNvPr id="129035" name="Rectangle 17"/>
            <p:cNvSpPr>
              <a:spLocks noChangeArrowheads="1"/>
            </p:cNvSpPr>
            <p:nvPr/>
          </p:nvSpPr>
          <p:spPr bwMode="auto">
            <a:xfrm>
              <a:off x="1728" y="2880"/>
              <a:ext cx="2304" cy="672"/>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Mise sur le marché de l’offre</a:t>
              </a:r>
            </a:p>
            <a:p>
              <a:pPr algn="ctr" eaLnBrk="1" hangingPunct="1">
                <a:spcBef>
                  <a:spcPct val="0"/>
                </a:spcBef>
                <a:buClrTx/>
                <a:buSzTx/>
                <a:buFontTx/>
                <a:buNone/>
              </a:pPr>
              <a:r>
                <a:rPr lang="fr-FR" altLang="fr-FR" sz="1800">
                  <a:solidFill>
                    <a:schemeClr val="bg1"/>
                  </a:solidFill>
                  <a:latin typeface="Times New Roman" panose="02020603050405020304" pitchFamily="18" charset="0"/>
                </a:rPr>
                <a:t>(distrbution et communication)</a:t>
              </a:r>
            </a:p>
          </p:txBody>
        </p:sp>
        <p:sp>
          <p:nvSpPr>
            <p:cNvPr id="129036" name="AutoShape 18"/>
            <p:cNvSpPr>
              <a:spLocks noChangeArrowheads="1"/>
            </p:cNvSpPr>
            <p:nvPr/>
          </p:nvSpPr>
          <p:spPr bwMode="auto">
            <a:xfrm>
              <a:off x="2784" y="2544"/>
              <a:ext cx="192" cy="336"/>
            </a:xfrm>
            <a:prstGeom prst="downArrow">
              <a:avLst>
                <a:gd name="adj1" fmla="val 50000"/>
                <a:gd name="adj2" fmla="val 43750"/>
              </a:avLst>
            </a:prstGeom>
            <a:solidFill>
              <a:srgbClr val="FFFF99"/>
            </a:solidFill>
            <a:ln w="9525">
              <a:solidFill>
                <a:schemeClr val="tx1"/>
              </a:solidFill>
              <a:miter lim="800000"/>
              <a:headEnd/>
              <a:tailEnd/>
            </a:ln>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grpSp>
      <p:grpSp>
        <p:nvGrpSpPr>
          <p:cNvPr id="6" name="Group 19"/>
          <p:cNvGrpSpPr>
            <a:grpSpLocks/>
          </p:cNvGrpSpPr>
          <p:nvPr/>
        </p:nvGrpSpPr>
        <p:grpSpPr bwMode="auto">
          <a:xfrm>
            <a:off x="8153400" y="1371600"/>
            <a:ext cx="1563688" cy="1066800"/>
            <a:chOff x="4176" y="864"/>
            <a:chExt cx="985" cy="672"/>
          </a:xfrm>
        </p:grpSpPr>
        <p:sp>
          <p:nvSpPr>
            <p:cNvPr id="129033" name="AutoShape 20"/>
            <p:cNvSpPr>
              <a:spLocks/>
            </p:cNvSpPr>
            <p:nvPr/>
          </p:nvSpPr>
          <p:spPr bwMode="auto">
            <a:xfrm>
              <a:off x="4176" y="864"/>
              <a:ext cx="48" cy="672"/>
            </a:xfrm>
            <a:prstGeom prst="rightBrace">
              <a:avLst>
                <a:gd name="adj1" fmla="val 116667"/>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sp>
          <p:nvSpPr>
            <p:cNvPr id="129034" name="Text Box 21"/>
            <p:cNvSpPr txBox="1">
              <a:spLocks noChangeArrowheads="1"/>
            </p:cNvSpPr>
            <p:nvPr/>
          </p:nvSpPr>
          <p:spPr bwMode="auto">
            <a:xfrm>
              <a:off x="4358" y="1017"/>
              <a:ext cx="8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2000">
                  <a:latin typeface="Times New Roman" panose="02020603050405020304" pitchFamily="18" charset="0"/>
                </a:rPr>
                <a:t>Les études</a:t>
              </a:r>
            </a:p>
            <a:p>
              <a:pPr eaLnBrk="1" hangingPunct="1">
                <a:spcBef>
                  <a:spcPct val="0"/>
                </a:spcBef>
                <a:buClrTx/>
                <a:buSzTx/>
                <a:buFontTx/>
                <a:buNone/>
              </a:pPr>
              <a:r>
                <a:rPr lang="fr-FR" altLang="fr-FR" sz="2000">
                  <a:latin typeface="Times New Roman" panose="02020603050405020304" pitchFamily="18" charset="0"/>
                </a:rPr>
                <a:t> marketing</a:t>
              </a:r>
            </a:p>
          </p:txBody>
        </p:sp>
      </p:grpSp>
    </p:spTree>
    <p:extLst>
      <p:ext uri="{BB962C8B-B14F-4D97-AF65-F5344CB8AC3E}">
        <p14:creationId xmlns:p14="http://schemas.microsoft.com/office/powerpoint/2010/main" val="317015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743200" y="1295400"/>
            <a:ext cx="67056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altLang="fr-FR" sz="2400">
                <a:solidFill>
                  <a:schemeClr val="lt1"/>
                </a:solidFill>
              </a:rPr>
              <a:t>Double questionnement:</a:t>
            </a:r>
          </a:p>
          <a:p>
            <a:pPr algn="ctr"/>
            <a:endParaRPr lang="fr-FR" altLang="fr-FR" sz="2400">
              <a:solidFill>
                <a:schemeClr val="lt1"/>
              </a:solidFill>
            </a:endParaRPr>
          </a:p>
          <a:p>
            <a:pPr algn="ctr"/>
            <a:r>
              <a:rPr lang="fr-FR" altLang="fr-FR" sz="2400">
                <a:solidFill>
                  <a:schemeClr val="lt1"/>
                </a:solidFill>
              </a:rPr>
              <a:t>- Les études marketing permettent-elles  toujours de trouver une réponse adaptée ?</a:t>
            </a:r>
          </a:p>
          <a:p>
            <a:pPr algn="ctr"/>
            <a:endParaRPr lang="fr-FR" altLang="fr-FR" sz="2400">
              <a:solidFill>
                <a:schemeClr val="lt1"/>
              </a:solidFill>
            </a:endParaRPr>
          </a:p>
          <a:p>
            <a:pPr algn="ctr"/>
            <a:r>
              <a:rPr lang="fr-FR" altLang="fr-FR" sz="2400">
                <a:solidFill>
                  <a:schemeClr val="lt1"/>
                </a:solidFill>
              </a:rPr>
              <a:t>- Le rôle du créateur ? (designer, architecte, chef de cuisine, grand couturier, parfumeur…)</a:t>
            </a:r>
          </a:p>
        </p:txBody>
      </p:sp>
    </p:spTree>
    <p:extLst>
      <p:ext uri="{BB962C8B-B14F-4D97-AF65-F5344CB8AC3E}">
        <p14:creationId xmlns:p14="http://schemas.microsoft.com/office/powerpoint/2010/main" val="2929567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063750" y="82550"/>
            <a:ext cx="7988300" cy="596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altLang="fr-FR" sz="2400">
                <a:solidFill>
                  <a:schemeClr val="lt1"/>
                </a:solidFill>
              </a:rPr>
              <a:t>Rapide inventaire des éléments du marketing mix </a:t>
            </a:r>
          </a:p>
        </p:txBody>
      </p:sp>
      <p:sp>
        <p:nvSpPr>
          <p:cNvPr id="37891" name="Rectangle 3"/>
          <p:cNvSpPr>
            <a:spLocks noChangeArrowheads="1"/>
          </p:cNvSpPr>
          <p:nvPr/>
        </p:nvSpPr>
        <p:spPr bwMode="auto">
          <a:xfrm>
            <a:off x="2063750" y="13779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Produit (</a:t>
            </a:r>
            <a:r>
              <a:rPr lang="fr-FR" altLang="fr-FR" sz="2000" i="1"/>
              <a:t>product</a:t>
            </a:r>
            <a:r>
              <a:rPr lang="fr-FR" altLang="fr-FR" sz="2000"/>
              <a:t>):</a:t>
            </a:r>
          </a:p>
          <a:p>
            <a:pPr algn="ctr">
              <a:spcBef>
                <a:spcPct val="0"/>
              </a:spcBef>
              <a:buClrTx/>
              <a:buSzTx/>
              <a:buFontTx/>
              <a:buNone/>
            </a:pPr>
            <a:r>
              <a:rPr lang="fr-FR" altLang="fr-FR" sz="2000"/>
              <a:t>- Def du bien/service,</a:t>
            </a:r>
          </a:p>
          <a:p>
            <a:pPr algn="ctr">
              <a:spcBef>
                <a:spcPct val="0"/>
              </a:spcBef>
              <a:buClrTx/>
              <a:buSzTx/>
              <a:buFontTx/>
              <a:buNone/>
            </a:pPr>
            <a:r>
              <a:rPr lang="fr-FR" altLang="fr-FR" sz="2000"/>
              <a:t>-Politique de qualité,</a:t>
            </a:r>
          </a:p>
          <a:p>
            <a:pPr algn="ctr">
              <a:spcBef>
                <a:spcPct val="0"/>
              </a:spcBef>
              <a:buClrTx/>
              <a:buSzTx/>
              <a:buFontTx/>
              <a:buNone/>
            </a:pPr>
            <a:r>
              <a:rPr lang="fr-FR" altLang="fr-FR" sz="2000"/>
              <a:t>-Politique de marque,</a:t>
            </a:r>
          </a:p>
          <a:p>
            <a:pPr algn="ctr">
              <a:spcBef>
                <a:spcPct val="0"/>
              </a:spcBef>
              <a:buClrTx/>
              <a:buSzTx/>
              <a:buFontTx/>
              <a:buNone/>
            </a:pPr>
            <a:r>
              <a:rPr lang="fr-FR" altLang="fr-FR" sz="2000"/>
              <a:t>- Services associés,</a:t>
            </a:r>
          </a:p>
          <a:p>
            <a:pPr algn="ctr">
              <a:spcBef>
                <a:spcPct val="0"/>
              </a:spcBef>
              <a:buClrTx/>
              <a:buSzTx/>
              <a:buFontTx/>
              <a:buNone/>
            </a:pPr>
            <a:r>
              <a:rPr lang="fr-FR" altLang="fr-FR" sz="2000"/>
              <a:t>-...</a:t>
            </a:r>
          </a:p>
        </p:txBody>
      </p:sp>
      <p:sp>
        <p:nvSpPr>
          <p:cNvPr id="37892" name="Rectangle 4"/>
          <p:cNvSpPr>
            <a:spLocks noChangeArrowheads="1"/>
          </p:cNvSpPr>
          <p:nvPr/>
        </p:nvSpPr>
        <p:spPr bwMode="auto">
          <a:xfrm>
            <a:off x="2063750" y="42735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Distribution (place):</a:t>
            </a:r>
          </a:p>
          <a:p>
            <a:pPr algn="ctr">
              <a:spcBef>
                <a:spcPct val="0"/>
              </a:spcBef>
              <a:buClrTx/>
              <a:buSzTx/>
              <a:buFontTx/>
              <a:buNone/>
            </a:pPr>
            <a:r>
              <a:rPr lang="fr-FR" altLang="fr-FR" sz="2000"/>
              <a:t>- Localisation du point de vente,</a:t>
            </a:r>
          </a:p>
          <a:p>
            <a:pPr algn="ctr">
              <a:spcBef>
                <a:spcPct val="0"/>
              </a:spcBef>
              <a:buClrTx/>
              <a:buSzTx/>
              <a:buFontTx/>
              <a:buNone/>
            </a:pPr>
            <a:r>
              <a:rPr lang="fr-FR" altLang="fr-FR" sz="2000"/>
              <a:t>- Choix de circuit/réseau,</a:t>
            </a:r>
          </a:p>
          <a:p>
            <a:pPr algn="ctr">
              <a:spcBef>
                <a:spcPct val="0"/>
              </a:spcBef>
              <a:buClrTx/>
              <a:buSzTx/>
              <a:buFontTx/>
              <a:buNone/>
            </a:pPr>
            <a:r>
              <a:rPr lang="fr-FR" altLang="fr-FR" sz="2000"/>
              <a:t>- Sélectivité de la distribution,</a:t>
            </a:r>
          </a:p>
          <a:p>
            <a:pPr algn="ctr">
              <a:spcBef>
                <a:spcPct val="0"/>
              </a:spcBef>
              <a:buClrTx/>
              <a:buSzTx/>
              <a:buFontTx/>
              <a:buNone/>
            </a:pPr>
            <a:r>
              <a:rPr lang="fr-FR" altLang="fr-FR" sz="2000"/>
              <a:t>- Choix des intermédiaires,</a:t>
            </a:r>
          </a:p>
          <a:p>
            <a:pPr algn="ctr">
              <a:spcBef>
                <a:spcPct val="0"/>
              </a:spcBef>
              <a:buClrTx/>
              <a:buSzTx/>
              <a:buFontTx/>
              <a:buNone/>
            </a:pPr>
            <a:r>
              <a:rPr lang="fr-FR" altLang="fr-FR" sz="2000"/>
              <a:t>- gestion de la force de vente,</a:t>
            </a:r>
          </a:p>
          <a:p>
            <a:pPr algn="ctr">
              <a:spcBef>
                <a:spcPct val="0"/>
              </a:spcBef>
              <a:buClrTx/>
              <a:buSzTx/>
              <a:buFontTx/>
              <a:buNone/>
            </a:pPr>
            <a:r>
              <a:rPr lang="fr-FR" altLang="fr-FR" sz="2000"/>
              <a:t>-...</a:t>
            </a:r>
          </a:p>
        </p:txBody>
      </p:sp>
      <p:sp>
        <p:nvSpPr>
          <p:cNvPr id="37893" name="Rectangle 5"/>
          <p:cNvSpPr>
            <a:spLocks noChangeArrowheads="1"/>
          </p:cNvSpPr>
          <p:nvPr/>
        </p:nvSpPr>
        <p:spPr bwMode="auto">
          <a:xfrm>
            <a:off x="6102350" y="42735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Communication (</a:t>
            </a:r>
            <a:r>
              <a:rPr lang="fr-FR" altLang="fr-FR" sz="2000" i="1"/>
              <a:t>promotion</a:t>
            </a:r>
            <a:r>
              <a:rPr lang="fr-FR" altLang="fr-FR" sz="2000"/>
              <a:t>):</a:t>
            </a:r>
          </a:p>
          <a:p>
            <a:pPr algn="ctr">
              <a:spcBef>
                <a:spcPct val="0"/>
              </a:spcBef>
              <a:buClrTx/>
              <a:buSzTx/>
              <a:buFontTx/>
              <a:buNone/>
            </a:pPr>
            <a:r>
              <a:rPr lang="fr-FR" altLang="fr-FR" sz="2000"/>
              <a:t>- Hors médias,</a:t>
            </a:r>
          </a:p>
          <a:p>
            <a:pPr algn="ctr">
              <a:spcBef>
                <a:spcPct val="0"/>
              </a:spcBef>
              <a:buClrTx/>
              <a:buSzTx/>
              <a:buFontTx/>
              <a:buNone/>
            </a:pPr>
            <a:r>
              <a:rPr lang="fr-FR" altLang="fr-FR" sz="2000"/>
              <a:t>- Publicité,</a:t>
            </a:r>
          </a:p>
          <a:p>
            <a:pPr algn="ctr">
              <a:spcBef>
                <a:spcPct val="0"/>
              </a:spcBef>
              <a:buClrTx/>
              <a:buSzTx/>
              <a:buFontTx/>
              <a:buNone/>
            </a:pPr>
            <a:r>
              <a:rPr lang="fr-FR" altLang="fr-FR" sz="2000"/>
              <a:t>- Promotion,</a:t>
            </a:r>
          </a:p>
          <a:p>
            <a:pPr algn="ctr">
              <a:spcBef>
                <a:spcPct val="0"/>
              </a:spcBef>
              <a:buClrTx/>
              <a:buSzTx/>
              <a:buFontTx/>
              <a:buNone/>
            </a:pPr>
            <a:r>
              <a:rPr lang="fr-FR" altLang="fr-FR" sz="2000"/>
              <a:t>-...</a:t>
            </a:r>
          </a:p>
          <a:p>
            <a:pPr algn="ctr" eaLnBrk="1" hangingPunct="1">
              <a:spcBef>
                <a:spcPct val="0"/>
              </a:spcBef>
              <a:buClrTx/>
              <a:buSzTx/>
              <a:buFontTx/>
              <a:buNone/>
            </a:pPr>
            <a:endParaRPr lang="fr-FR" altLang="fr-FR" sz="2000"/>
          </a:p>
        </p:txBody>
      </p:sp>
      <p:sp>
        <p:nvSpPr>
          <p:cNvPr id="37894" name="Rectangle 6"/>
          <p:cNvSpPr>
            <a:spLocks noChangeArrowheads="1"/>
          </p:cNvSpPr>
          <p:nvPr/>
        </p:nvSpPr>
        <p:spPr bwMode="auto">
          <a:xfrm>
            <a:off x="6102350" y="13779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Prix (</a:t>
            </a:r>
            <a:r>
              <a:rPr lang="fr-FR" altLang="fr-FR" sz="2000" i="1"/>
              <a:t>price</a:t>
            </a:r>
            <a:r>
              <a:rPr lang="fr-FR" altLang="fr-FR" sz="2000"/>
              <a:t>):</a:t>
            </a:r>
          </a:p>
          <a:p>
            <a:pPr algn="ctr">
              <a:spcBef>
                <a:spcPct val="0"/>
              </a:spcBef>
              <a:buClrTx/>
              <a:buSzTx/>
              <a:buFontTx/>
              <a:buNone/>
            </a:pPr>
            <a:r>
              <a:rPr lang="fr-FR" altLang="fr-FR" sz="2000"/>
              <a:t>- Niveaux de prix et marges,</a:t>
            </a:r>
          </a:p>
          <a:p>
            <a:pPr algn="ctr">
              <a:spcBef>
                <a:spcPct val="0"/>
              </a:spcBef>
              <a:buClrTx/>
              <a:buSzTx/>
              <a:buFontTx/>
              <a:buNone/>
            </a:pPr>
            <a:r>
              <a:rPr lang="fr-FR" altLang="fr-FR" sz="2000"/>
              <a:t>- Cohérence de gamme,</a:t>
            </a:r>
          </a:p>
          <a:p>
            <a:pPr algn="ctr">
              <a:spcBef>
                <a:spcPct val="0"/>
              </a:spcBef>
              <a:buClrTx/>
              <a:buSzTx/>
              <a:buFontTx/>
              <a:buNone/>
            </a:pPr>
            <a:r>
              <a:rPr lang="fr-FR" altLang="fr-FR" sz="2000"/>
              <a:t>- Remises, ristournes, </a:t>
            </a:r>
          </a:p>
          <a:p>
            <a:pPr algn="ctr">
              <a:spcBef>
                <a:spcPct val="0"/>
              </a:spcBef>
              <a:buClrTx/>
              <a:buSzTx/>
              <a:buFontTx/>
              <a:buNone/>
            </a:pPr>
            <a:r>
              <a:rPr lang="fr-FR" altLang="fr-FR" sz="2000"/>
              <a:t>marge de négociation,</a:t>
            </a:r>
          </a:p>
          <a:p>
            <a:pPr algn="ctr">
              <a:spcBef>
                <a:spcPct val="0"/>
              </a:spcBef>
              <a:buClrTx/>
              <a:buSzTx/>
              <a:buFontTx/>
              <a:buNone/>
            </a:pPr>
            <a:r>
              <a:rPr lang="fr-FR" altLang="fr-FR" sz="2000"/>
              <a:t>-...</a:t>
            </a:r>
          </a:p>
        </p:txBody>
      </p:sp>
      <p:sp>
        <p:nvSpPr>
          <p:cNvPr id="37895" name="Rectangle 7"/>
          <p:cNvSpPr>
            <a:spLocks noChangeArrowheads="1"/>
          </p:cNvSpPr>
          <p:nvPr/>
        </p:nvSpPr>
        <p:spPr bwMode="auto">
          <a:xfrm>
            <a:off x="2063750" y="3892550"/>
            <a:ext cx="8064500" cy="368300"/>
          </a:xfrm>
          <a:prstGeom prst="rect">
            <a:avLst/>
          </a:prstGeom>
          <a:solidFill>
            <a:schemeClr val="bg1">
              <a:lumMod val="65000"/>
              <a:lumOff val="35000"/>
            </a:schemeClr>
          </a:solidFill>
          <a:ln w="12700">
            <a:solidFill>
              <a:schemeClr val="tx1"/>
            </a:solidFill>
            <a:miter lim="800000"/>
            <a:headEnd/>
            <a:tailEnd/>
          </a:ln>
        </p:spPr>
        <p:txBody>
          <a:bodyPr wrap="none" lIns="90488" tIns="44450" rIns="90488" bIns="44450" anchor="ctr"/>
          <a:lstStyle/>
          <a:p>
            <a:pPr algn="ctr" defTabSz="762000">
              <a:defRPr/>
            </a:pPr>
            <a:r>
              <a:rPr lang="fr-FR" sz="2000">
                <a:latin typeface="Book Antiqua" pitchFamily="18" charset="0"/>
              </a:rPr>
              <a:t>L'action commerciale</a:t>
            </a:r>
          </a:p>
        </p:txBody>
      </p:sp>
      <p:sp>
        <p:nvSpPr>
          <p:cNvPr id="37896" name="Rectangle 8"/>
          <p:cNvSpPr>
            <a:spLocks noChangeArrowheads="1"/>
          </p:cNvSpPr>
          <p:nvPr/>
        </p:nvSpPr>
        <p:spPr bwMode="auto">
          <a:xfrm>
            <a:off x="2063750" y="996950"/>
            <a:ext cx="8064500" cy="368300"/>
          </a:xfrm>
          <a:prstGeom prst="rect">
            <a:avLst/>
          </a:prstGeom>
          <a:solidFill>
            <a:schemeClr val="bg1">
              <a:lumMod val="65000"/>
              <a:lumOff val="35000"/>
            </a:schemeClr>
          </a:solidFill>
          <a:ln w="12700">
            <a:solidFill>
              <a:schemeClr val="tx1"/>
            </a:solidFill>
            <a:miter lim="800000"/>
            <a:headEnd/>
            <a:tailEnd/>
          </a:ln>
        </p:spPr>
        <p:txBody>
          <a:bodyPr wrap="none" lIns="90488" tIns="44450" rIns="90488" bIns="44450" anchor="ctr"/>
          <a:lstStyle/>
          <a:p>
            <a:pPr algn="ctr" defTabSz="762000">
              <a:defRPr/>
            </a:pPr>
            <a:r>
              <a:rPr lang="fr-FR" sz="2000">
                <a:latin typeface="Book Antiqua" pitchFamily="18" charset="0"/>
              </a:rPr>
              <a:t>L'offre</a:t>
            </a:r>
          </a:p>
        </p:txBody>
      </p:sp>
    </p:spTree>
    <p:extLst>
      <p:ext uri="{BB962C8B-B14F-4D97-AF65-F5344CB8AC3E}">
        <p14:creationId xmlns:p14="http://schemas.microsoft.com/office/powerpoint/2010/main" val="206381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0-#ppt_w/2"/>
                                          </p:val>
                                        </p:tav>
                                        <p:tav tm="100000">
                                          <p:val>
                                            <p:strVal val="#ppt_x"/>
                                          </p:val>
                                        </p:tav>
                                      </p:tavLst>
                                    </p:anim>
                                    <p:anim calcmode="lin" valueType="num">
                                      <p:cBhvr additive="base">
                                        <p:cTn id="8"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0-#ppt_w/2"/>
                                          </p:val>
                                        </p:tav>
                                        <p:tav tm="100000">
                                          <p:val>
                                            <p:strVal val="#ppt_x"/>
                                          </p:val>
                                        </p:tav>
                                      </p:tavLst>
                                    </p:anim>
                                    <p:anim calcmode="lin" valueType="num">
                                      <p:cBhvr additive="base">
                                        <p:cTn id="14"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0-#ppt_w/2"/>
                                          </p:val>
                                        </p:tav>
                                        <p:tav tm="100000">
                                          <p:val>
                                            <p:strVal val="#ppt_x"/>
                                          </p:val>
                                        </p:tav>
                                      </p:tavLst>
                                    </p:anim>
                                    <p:anim calcmode="lin" valueType="num">
                                      <p:cBhvr additive="base">
                                        <p:cTn id="20"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additive="base">
                                        <p:cTn id="25" dur="500" fill="hold"/>
                                        <p:tgtEl>
                                          <p:spTgt spid="37895"/>
                                        </p:tgtEl>
                                        <p:attrNameLst>
                                          <p:attrName>ppt_x</p:attrName>
                                        </p:attrNameLst>
                                      </p:cBhvr>
                                      <p:tavLst>
                                        <p:tav tm="0">
                                          <p:val>
                                            <p:strVal val="0-#ppt_w/2"/>
                                          </p:val>
                                        </p:tav>
                                        <p:tav tm="100000">
                                          <p:val>
                                            <p:strVal val="#ppt_x"/>
                                          </p:val>
                                        </p:tav>
                                      </p:tavLst>
                                    </p:anim>
                                    <p:anim calcmode="lin" valueType="num">
                                      <p:cBhvr additive="base">
                                        <p:cTn id="26"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2"/>
                                        </p:tgtEl>
                                        <p:attrNameLst>
                                          <p:attrName>style.visibility</p:attrName>
                                        </p:attrNameLst>
                                      </p:cBhvr>
                                      <p:to>
                                        <p:strVal val="visible"/>
                                      </p:to>
                                    </p:set>
                                    <p:anim calcmode="lin" valueType="num">
                                      <p:cBhvr additive="base">
                                        <p:cTn id="31" dur="500" fill="hold"/>
                                        <p:tgtEl>
                                          <p:spTgt spid="37892"/>
                                        </p:tgtEl>
                                        <p:attrNameLst>
                                          <p:attrName>ppt_x</p:attrName>
                                        </p:attrNameLst>
                                      </p:cBhvr>
                                      <p:tavLst>
                                        <p:tav tm="0">
                                          <p:val>
                                            <p:strVal val="0-#ppt_w/2"/>
                                          </p:val>
                                        </p:tav>
                                        <p:tav tm="100000">
                                          <p:val>
                                            <p:strVal val="#ppt_x"/>
                                          </p:val>
                                        </p:tav>
                                      </p:tavLst>
                                    </p:anim>
                                    <p:anim calcmode="lin" valueType="num">
                                      <p:cBhvr additive="base">
                                        <p:cTn id="32"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3"/>
                                        </p:tgtEl>
                                        <p:attrNameLst>
                                          <p:attrName>style.visibility</p:attrName>
                                        </p:attrNameLst>
                                      </p:cBhvr>
                                      <p:to>
                                        <p:strVal val="visible"/>
                                      </p:to>
                                    </p:set>
                                    <p:anim calcmode="lin" valueType="num">
                                      <p:cBhvr additive="base">
                                        <p:cTn id="37" dur="500" fill="hold"/>
                                        <p:tgtEl>
                                          <p:spTgt spid="37893"/>
                                        </p:tgtEl>
                                        <p:attrNameLst>
                                          <p:attrName>ppt_x</p:attrName>
                                        </p:attrNameLst>
                                      </p:cBhvr>
                                      <p:tavLst>
                                        <p:tav tm="0">
                                          <p:val>
                                            <p:strVal val="0-#ppt_w/2"/>
                                          </p:val>
                                        </p:tav>
                                        <p:tav tm="100000">
                                          <p:val>
                                            <p:strVal val="#ppt_x"/>
                                          </p:val>
                                        </p:tav>
                                      </p:tavLst>
                                    </p:anim>
                                    <p:anim calcmode="lin" valueType="num">
                                      <p:cBhvr additive="base">
                                        <p:cTn id="3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P spid="37892" grpId="0" animBg="1" autoUpdateAnimBg="0"/>
      <p:bldP spid="37893" grpId="0" animBg="1" autoUpdateAnimBg="0"/>
      <p:bldP spid="37894" grpId="0" animBg="1" autoUpdateAnimBg="0"/>
      <p:bldP spid="37895" grpId="0" animBg="1" autoUpdateAnimBg="0"/>
      <p:bldP spid="37896"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6250" y="1076325"/>
            <a:ext cx="453714" cy="369332"/>
          </a:xfrm>
          <a:prstGeom prst="rect">
            <a:avLst/>
          </a:prstGeom>
          <a:noFill/>
        </p:spPr>
        <p:txBody>
          <a:bodyPr wrap="none" rtlCol="0">
            <a:spAutoFit/>
          </a:bodyPr>
          <a:lstStyle/>
          <a:p>
            <a:r>
              <a:rPr lang="fr-FR" dirty="0" err="1" smtClean="0"/>
              <a:t>fcil</a:t>
            </a:r>
            <a:endParaRPr lang="fr-FR" dirty="0"/>
          </a:p>
        </p:txBody>
      </p:sp>
      <p:sp>
        <p:nvSpPr>
          <p:cNvPr id="5" name="Rectangle 4"/>
          <p:cNvSpPr/>
          <p:nvPr/>
        </p:nvSpPr>
        <p:spPr>
          <a:xfrm>
            <a:off x="2486025" y="3771900"/>
            <a:ext cx="6829425"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 voir</a:t>
            </a:r>
          </a:p>
          <a:p>
            <a:pPr algn="ctr"/>
            <a:r>
              <a:rPr lang="fr-FR" dirty="0" smtClean="0"/>
              <a:t>http://www.lepoint.fr/vin/comment-les-etiquettes-de-bouteilles-de-vin-nous-manipulent-24-07-2017-2145409_581.php#xtatc=INT-500</a:t>
            </a:r>
            <a:endParaRPr lang="fr-FR" dirty="0"/>
          </a:p>
        </p:txBody>
      </p:sp>
      <p:sp>
        <p:nvSpPr>
          <p:cNvPr id="2" name="Rectangle 1"/>
          <p:cNvSpPr/>
          <p:nvPr/>
        </p:nvSpPr>
        <p:spPr>
          <a:xfrm>
            <a:off x="2752725" y="1785461"/>
            <a:ext cx="6096000" cy="1477328"/>
          </a:xfrm>
          <a:prstGeom prst="rect">
            <a:avLst/>
          </a:prstGeom>
        </p:spPr>
        <p:txBody>
          <a:bodyPr>
            <a:spAutoFit/>
          </a:bodyPr>
          <a:lstStyle/>
          <a:p>
            <a:r>
              <a:rPr lang="fr-FR" dirty="0"/>
              <a:t>http://www.latribune.fr/opinions/tribunes/vente-de-vin-en-ligne-quel-sera-le-modele-gagnant-751366.html#xtor=EREC-32280592-[newsletter_objectif_aquitaine]-20170922-[]-0@785-20170922151133</a:t>
            </a:r>
          </a:p>
        </p:txBody>
      </p:sp>
    </p:spTree>
    <p:extLst>
      <p:ext uri="{BB962C8B-B14F-4D97-AF65-F5344CB8AC3E}">
        <p14:creationId xmlns:p14="http://schemas.microsoft.com/office/powerpoint/2010/main" val="1898241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886" y="0"/>
            <a:ext cx="10053114" cy="6858000"/>
          </a:xfrm>
          <a:prstGeom prst="rect">
            <a:avLst/>
          </a:prstGeom>
        </p:spPr>
      </p:pic>
      <p:sp>
        <p:nvSpPr>
          <p:cNvPr id="3" name="ZoneTexte 2"/>
          <p:cNvSpPr txBox="1"/>
          <p:nvPr/>
        </p:nvSpPr>
        <p:spPr>
          <a:xfrm>
            <a:off x="285141" y="681900"/>
            <a:ext cx="1495922" cy="646331"/>
          </a:xfrm>
          <a:prstGeom prst="rect">
            <a:avLst/>
          </a:prstGeom>
          <a:noFill/>
        </p:spPr>
        <p:txBody>
          <a:bodyPr wrap="none" rtlCol="0">
            <a:spAutoFit/>
          </a:bodyPr>
          <a:lstStyle/>
          <a:p>
            <a:r>
              <a:rPr lang="fr-FR" dirty="0" smtClean="0"/>
              <a:t>BtoC</a:t>
            </a:r>
          </a:p>
          <a:p>
            <a:r>
              <a:rPr lang="fr-FR" dirty="0" smtClean="0"/>
              <a:t>Pure </a:t>
            </a:r>
            <a:r>
              <a:rPr lang="fr-FR" dirty="0" err="1" smtClean="0"/>
              <a:t>player</a:t>
            </a:r>
            <a:endParaRPr lang="fr-FR" dirty="0"/>
          </a:p>
        </p:txBody>
      </p:sp>
    </p:spTree>
    <p:extLst>
      <p:ext uri="{BB962C8B-B14F-4D97-AF65-F5344CB8AC3E}">
        <p14:creationId xmlns:p14="http://schemas.microsoft.com/office/powerpoint/2010/main" val="355020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09170" y="0"/>
            <a:ext cx="9582830" cy="6858000"/>
          </a:xfrm>
          <a:prstGeom prst="rect">
            <a:avLst/>
          </a:prstGeom>
        </p:spPr>
      </p:pic>
      <p:sp>
        <p:nvSpPr>
          <p:cNvPr id="3" name="ZoneTexte 2"/>
          <p:cNvSpPr txBox="1"/>
          <p:nvPr/>
        </p:nvSpPr>
        <p:spPr>
          <a:xfrm>
            <a:off x="914400" y="791569"/>
            <a:ext cx="1495922" cy="646331"/>
          </a:xfrm>
          <a:prstGeom prst="rect">
            <a:avLst/>
          </a:prstGeom>
          <a:noFill/>
        </p:spPr>
        <p:txBody>
          <a:bodyPr wrap="none" rtlCol="0">
            <a:spAutoFit/>
          </a:bodyPr>
          <a:lstStyle/>
          <a:p>
            <a:r>
              <a:rPr lang="fr-FR" dirty="0" err="1" smtClean="0"/>
              <a:t>BtoB</a:t>
            </a:r>
            <a:endParaRPr lang="fr-FR" dirty="0" smtClean="0"/>
          </a:p>
          <a:p>
            <a:r>
              <a:rPr lang="fr-FR" dirty="0" smtClean="0"/>
              <a:t>Pure </a:t>
            </a:r>
            <a:r>
              <a:rPr lang="fr-FR" dirty="0" err="1" smtClean="0"/>
              <a:t>player</a:t>
            </a:r>
            <a:endParaRPr lang="fr-FR" dirty="0"/>
          </a:p>
        </p:txBody>
      </p:sp>
    </p:spTree>
    <p:extLst>
      <p:ext uri="{BB962C8B-B14F-4D97-AF65-F5344CB8AC3E}">
        <p14:creationId xmlns:p14="http://schemas.microsoft.com/office/powerpoint/2010/main" val="152214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7436710" cy="5682343"/>
          </a:xfrm>
          <a:prstGeom prst="rect">
            <a:avLst/>
          </a:prstGeom>
        </p:spPr>
      </p:pic>
      <p:pic>
        <p:nvPicPr>
          <p:cNvPr id="3" name="Image 2"/>
          <p:cNvPicPr>
            <a:picLocks noChangeAspect="1"/>
          </p:cNvPicPr>
          <p:nvPr/>
        </p:nvPicPr>
        <p:blipFill>
          <a:blip r:embed="rId3"/>
          <a:stretch>
            <a:fillRect/>
          </a:stretch>
        </p:blipFill>
        <p:spPr>
          <a:xfrm>
            <a:off x="5018314" y="1149334"/>
            <a:ext cx="7087509" cy="5708666"/>
          </a:xfrm>
          <a:prstGeom prst="rect">
            <a:avLst/>
          </a:prstGeom>
        </p:spPr>
      </p:pic>
      <p:sp>
        <p:nvSpPr>
          <p:cNvPr id="4" name="ZoneTexte 3"/>
          <p:cNvSpPr txBox="1"/>
          <p:nvPr/>
        </p:nvSpPr>
        <p:spPr>
          <a:xfrm>
            <a:off x="8066314" y="315686"/>
            <a:ext cx="3207929" cy="369332"/>
          </a:xfrm>
          <a:prstGeom prst="rect">
            <a:avLst/>
          </a:prstGeom>
          <a:noFill/>
        </p:spPr>
        <p:txBody>
          <a:bodyPr wrap="none" rtlCol="0">
            <a:spAutoFit/>
          </a:bodyPr>
          <a:lstStyle/>
          <a:p>
            <a:r>
              <a:rPr lang="fr-FR" dirty="0" err="1" smtClean="0"/>
              <a:t>Bto</a:t>
            </a:r>
            <a:r>
              <a:rPr lang="fr-FR" dirty="0" smtClean="0"/>
              <a:t> ou </a:t>
            </a:r>
            <a:r>
              <a:rPr lang="fr-FR" dirty="0" err="1" smtClean="0"/>
              <a:t>Btoc</a:t>
            </a:r>
            <a:r>
              <a:rPr lang="fr-FR" dirty="0" smtClean="0"/>
              <a:t> ? Pure </a:t>
            </a:r>
            <a:r>
              <a:rPr lang="fr-FR" dirty="0" err="1" smtClean="0"/>
              <a:t>player</a:t>
            </a:r>
            <a:r>
              <a:rPr lang="fr-FR" dirty="0" smtClean="0"/>
              <a:t> ?</a:t>
            </a:r>
            <a:endParaRPr lang="fr-FR" dirty="0"/>
          </a:p>
        </p:txBody>
      </p:sp>
    </p:spTree>
    <p:extLst>
      <p:ext uri="{BB962C8B-B14F-4D97-AF65-F5344CB8AC3E}">
        <p14:creationId xmlns:p14="http://schemas.microsoft.com/office/powerpoint/2010/main" val="31499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7"/>
          <p:cNvSpPr>
            <a:spLocks noChangeArrowheads="1"/>
          </p:cNvSpPr>
          <p:nvPr/>
        </p:nvSpPr>
        <p:spPr bwMode="auto">
          <a:xfrm>
            <a:off x="2789238" y="361950"/>
            <a:ext cx="6411912"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dirty="0">
                <a:latin typeface="+mj-lt"/>
              </a:rPr>
              <a:t>Les questions classiques qui se posent lors de la création </a:t>
            </a:r>
          </a:p>
        </p:txBody>
      </p:sp>
      <p:sp>
        <p:nvSpPr>
          <p:cNvPr id="212996" name="Rectangle 1028"/>
          <p:cNvSpPr>
            <a:spLocks noChangeArrowheads="1"/>
          </p:cNvSpPr>
          <p:nvPr/>
        </p:nvSpPr>
        <p:spPr bwMode="auto">
          <a:xfrm>
            <a:off x="1562101" y="1925639"/>
            <a:ext cx="3248026" cy="879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Où ?</a:t>
            </a:r>
          </a:p>
        </p:txBody>
      </p:sp>
      <p:grpSp>
        <p:nvGrpSpPr>
          <p:cNvPr id="213016" name="Group 1048"/>
          <p:cNvGrpSpPr>
            <a:grpSpLocks/>
          </p:cNvGrpSpPr>
          <p:nvPr/>
        </p:nvGrpSpPr>
        <p:grpSpPr bwMode="auto">
          <a:xfrm>
            <a:off x="1562101" y="3079751"/>
            <a:ext cx="3248026" cy="2035175"/>
            <a:chOff x="1220" y="1962"/>
            <a:chExt cx="1501" cy="1282"/>
          </a:xfrm>
        </p:grpSpPr>
        <p:sp>
          <p:nvSpPr>
            <p:cNvPr id="104473" name="Rectangle 1029"/>
            <p:cNvSpPr>
              <a:spLocks noChangeArrowheads="1"/>
            </p:cNvSpPr>
            <p:nvPr/>
          </p:nvSpPr>
          <p:spPr bwMode="auto">
            <a:xfrm>
              <a:off x="1220" y="1962"/>
              <a:ext cx="1501" cy="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Quel produit ?</a:t>
              </a:r>
            </a:p>
          </p:txBody>
        </p:sp>
        <p:sp>
          <p:nvSpPr>
            <p:cNvPr id="104474" name="Rectangle 1030"/>
            <p:cNvSpPr>
              <a:spLocks noChangeArrowheads="1"/>
            </p:cNvSpPr>
            <p:nvPr/>
          </p:nvSpPr>
          <p:spPr bwMode="auto">
            <a:xfrm>
              <a:off x="1220" y="2690"/>
              <a:ext cx="1501" cy="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Quel positionnement ?</a:t>
              </a:r>
            </a:p>
          </p:txBody>
        </p:sp>
      </p:grpSp>
      <p:sp>
        <p:nvSpPr>
          <p:cNvPr id="212999" name="Rectangle 1031"/>
          <p:cNvSpPr>
            <a:spLocks noChangeArrowheads="1"/>
          </p:cNvSpPr>
          <p:nvPr/>
        </p:nvSpPr>
        <p:spPr bwMode="auto">
          <a:xfrm>
            <a:off x="1562101" y="5468939"/>
            <a:ext cx="3248026" cy="879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Quelle jauge ?</a:t>
            </a:r>
          </a:p>
        </p:txBody>
      </p:sp>
      <p:grpSp>
        <p:nvGrpSpPr>
          <p:cNvPr id="213022" name="Group 1054"/>
          <p:cNvGrpSpPr>
            <a:grpSpLocks/>
          </p:cNvGrpSpPr>
          <p:nvPr/>
        </p:nvGrpSpPr>
        <p:grpSpPr bwMode="auto">
          <a:xfrm>
            <a:off x="4810126" y="3079750"/>
            <a:ext cx="5629274" cy="1830388"/>
            <a:chOff x="2721" y="1962"/>
            <a:chExt cx="3039" cy="1153"/>
          </a:xfrm>
        </p:grpSpPr>
        <p:sp>
          <p:nvSpPr>
            <p:cNvPr id="104471" name="Rectangle 1034"/>
            <p:cNvSpPr>
              <a:spLocks noChangeArrowheads="1"/>
            </p:cNvSpPr>
            <p:nvPr/>
          </p:nvSpPr>
          <p:spPr bwMode="auto">
            <a:xfrm>
              <a:off x="2918" y="2152"/>
              <a:ext cx="2842" cy="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1600">
                  <a:latin typeface="+mj-lt"/>
                </a:rPr>
                <a:t>Les investissement sont lourds, peu flexibles… les choix lors de la création sont difficilement réversibles</a:t>
              </a:r>
            </a:p>
          </p:txBody>
        </p:sp>
        <p:sp>
          <p:nvSpPr>
            <p:cNvPr id="104472" name="AutoShape 1035"/>
            <p:cNvSpPr>
              <a:spLocks/>
            </p:cNvSpPr>
            <p:nvPr/>
          </p:nvSpPr>
          <p:spPr bwMode="auto">
            <a:xfrm>
              <a:off x="2721" y="1962"/>
              <a:ext cx="197" cy="1153"/>
            </a:xfrm>
            <a:prstGeom prst="rightBrace">
              <a:avLst>
                <a:gd name="adj1" fmla="val 4877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latin typeface="+mj-lt"/>
              </a:endParaRPr>
            </a:p>
          </p:txBody>
        </p:sp>
      </p:grpSp>
      <p:grpSp>
        <p:nvGrpSpPr>
          <p:cNvPr id="213021" name="Group 1053"/>
          <p:cNvGrpSpPr>
            <a:grpSpLocks/>
          </p:cNvGrpSpPr>
          <p:nvPr/>
        </p:nvGrpSpPr>
        <p:grpSpPr bwMode="auto">
          <a:xfrm>
            <a:off x="4810126" y="1781176"/>
            <a:ext cx="5629274" cy="1154113"/>
            <a:chOff x="2721" y="1144"/>
            <a:chExt cx="3039" cy="727"/>
          </a:xfrm>
        </p:grpSpPr>
        <p:sp>
          <p:nvSpPr>
            <p:cNvPr id="104469" name="Rectangle 1033"/>
            <p:cNvSpPr>
              <a:spLocks noChangeArrowheads="1"/>
            </p:cNvSpPr>
            <p:nvPr/>
          </p:nvSpPr>
          <p:spPr bwMode="auto">
            <a:xfrm>
              <a:off x="2918" y="1144"/>
              <a:ext cx="2842" cy="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1600">
                  <a:latin typeface="+mj-lt"/>
                </a:rPr>
                <a:t>On recherche des choses contradictoires (centre ville + parking, accessibilité + exclusivité…), coûteuses, dévoreuses d’espaces rares….La maîtrise de foncier est la base de tout projet</a:t>
              </a:r>
            </a:p>
          </p:txBody>
        </p:sp>
        <p:sp>
          <p:nvSpPr>
            <p:cNvPr id="104470" name="Line 1049"/>
            <p:cNvSpPr>
              <a:spLocks noChangeShapeType="1"/>
            </p:cNvSpPr>
            <p:nvPr/>
          </p:nvSpPr>
          <p:spPr bwMode="auto">
            <a:xfrm>
              <a:off x="2721" y="1531"/>
              <a:ext cx="19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grpSp>
      <p:grpSp>
        <p:nvGrpSpPr>
          <p:cNvPr id="213023" name="Group 1055"/>
          <p:cNvGrpSpPr>
            <a:grpSpLocks/>
          </p:cNvGrpSpPr>
          <p:nvPr/>
        </p:nvGrpSpPr>
        <p:grpSpPr bwMode="auto">
          <a:xfrm>
            <a:off x="4810126" y="5332413"/>
            <a:ext cx="5629274" cy="1154112"/>
            <a:chOff x="2721" y="3381"/>
            <a:chExt cx="3039" cy="727"/>
          </a:xfrm>
        </p:grpSpPr>
        <p:sp>
          <p:nvSpPr>
            <p:cNvPr id="104467" name="Rectangle 1036"/>
            <p:cNvSpPr>
              <a:spLocks noChangeArrowheads="1"/>
            </p:cNvSpPr>
            <p:nvPr/>
          </p:nvSpPr>
          <p:spPr bwMode="auto">
            <a:xfrm>
              <a:off x="2918" y="3381"/>
              <a:ext cx="2842" cy="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1600" dirty="0">
                  <a:latin typeface="+mj-lt"/>
                </a:rPr>
                <a:t>Le destin du </a:t>
              </a:r>
              <a:r>
                <a:rPr lang="fr-FR" altLang="fr-FR" sz="1600" dirty="0" smtClean="0">
                  <a:latin typeface="+mj-lt"/>
                </a:rPr>
                <a:t>créateur: </a:t>
              </a:r>
              <a:r>
                <a:rPr lang="fr-FR" altLang="fr-FR" sz="1600" dirty="0">
                  <a:latin typeface="+mj-lt"/>
                </a:rPr>
                <a:t>pleurer car il n’ a pas assez de capacité puis pleurer car on a pas assez de clients.</a:t>
              </a:r>
            </a:p>
          </p:txBody>
        </p:sp>
        <p:sp>
          <p:nvSpPr>
            <p:cNvPr id="104468" name="Line 1051"/>
            <p:cNvSpPr>
              <a:spLocks noChangeShapeType="1"/>
            </p:cNvSpPr>
            <p:nvPr/>
          </p:nvSpPr>
          <p:spPr bwMode="auto">
            <a:xfrm>
              <a:off x="2721" y="3737"/>
              <a:ext cx="19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grpSp>
      <p:grpSp>
        <p:nvGrpSpPr>
          <p:cNvPr id="3" name="Groupe 2"/>
          <p:cNvGrpSpPr/>
          <p:nvPr/>
        </p:nvGrpSpPr>
        <p:grpSpPr>
          <a:xfrm>
            <a:off x="5065818" y="1216027"/>
            <a:ext cx="4511675" cy="4252912"/>
            <a:chOff x="5792429" y="1473201"/>
            <a:chExt cx="4511675" cy="4252912"/>
          </a:xfrm>
        </p:grpSpPr>
        <p:graphicFrame>
          <p:nvGraphicFramePr>
            <p:cNvPr id="104458" name="Object 1037"/>
            <p:cNvGraphicFramePr>
              <a:graphicFrameLocks noChangeAspect="1"/>
            </p:cNvGraphicFramePr>
            <p:nvPr>
              <p:extLst>
                <p:ext uri="{D42A27DB-BD31-4B8C-83A1-F6EECF244321}">
                  <p14:modId xmlns:p14="http://schemas.microsoft.com/office/powerpoint/2010/main" val="3210588967"/>
                </p:ext>
              </p:extLst>
            </p:nvPr>
          </p:nvGraphicFramePr>
          <p:xfrm>
            <a:off x="5792429" y="1473201"/>
            <a:ext cx="4511675" cy="4252912"/>
          </p:xfrm>
          <a:graphic>
            <a:graphicData uri="http://schemas.openxmlformats.org/presentationml/2006/ole">
              <mc:AlternateContent xmlns:mc="http://schemas.openxmlformats.org/markup-compatibility/2006">
                <mc:Choice xmlns:v="urn:schemas-microsoft-com:vml" Requires="v">
                  <p:oleObj spid="_x0000_s1036" name="Graphique" r:id="rId3" imgW="2248205" imgH="2072945" progId="Excel.Chart.8">
                    <p:embed/>
                  </p:oleObj>
                </mc:Choice>
                <mc:Fallback>
                  <p:oleObj name="Graphique" r:id="rId3" imgW="2248205" imgH="207294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429" y="1473201"/>
                          <a:ext cx="4511675" cy="425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4459" name="Group 1052"/>
            <p:cNvGrpSpPr>
              <a:grpSpLocks/>
            </p:cNvGrpSpPr>
            <p:nvPr/>
          </p:nvGrpSpPr>
          <p:grpSpPr bwMode="auto">
            <a:xfrm>
              <a:off x="6375082" y="1612899"/>
              <a:ext cx="3738553" cy="3031822"/>
              <a:chOff x="4024" y="2309"/>
              <a:chExt cx="1736" cy="1378"/>
            </a:xfrm>
          </p:grpSpPr>
          <p:sp>
            <p:nvSpPr>
              <p:cNvPr id="104460" name="Line 1039"/>
              <p:cNvSpPr>
                <a:spLocks noChangeShapeType="1"/>
              </p:cNvSpPr>
              <p:nvPr/>
            </p:nvSpPr>
            <p:spPr bwMode="auto">
              <a:xfrm>
                <a:off x="4024" y="3577"/>
                <a:ext cx="173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104461" name="Line 1040"/>
              <p:cNvSpPr>
                <a:spLocks noChangeShapeType="1"/>
              </p:cNvSpPr>
              <p:nvPr/>
            </p:nvSpPr>
            <p:spPr bwMode="auto">
              <a:xfrm>
                <a:off x="4024" y="3120"/>
                <a:ext cx="173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104462" name="Line 1041"/>
              <p:cNvSpPr>
                <a:spLocks noChangeShapeType="1"/>
              </p:cNvSpPr>
              <p:nvPr/>
            </p:nvSpPr>
            <p:spPr bwMode="auto">
              <a:xfrm>
                <a:off x="4024" y="2521"/>
                <a:ext cx="173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104463" name="Text Box 1042"/>
              <p:cNvSpPr txBox="1">
                <a:spLocks noChangeArrowheads="1"/>
              </p:cNvSpPr>
              <p:nvPr/>
            </p:nvSpPr>
            <p:spPr bwMode="auto">
              <a:xfrm>
                <a:off x="4024" y="3245"/>
                <a:ext cx="16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a:solidFill>
                      <a:srgbClr val="003399"/>
                    </a:solidFill>
                    <a:latin typeface="+mj-lt"/>
                  </a:rPr>
                  <a:t>D</a:t>
                </a:r>
              </a:p>
            </p:txBody>
          </p:sp>
          <p:sp>
            <p:nvSpPr>
              <p:cNvPr id="104464" name="Text Box 1043"/>
              <p:cNvSpPr txBox="1">
                <a:spLocks noChangeArrowheads="1"/>
              </p:cNvSpPr>
              <p:nvPr/>
            </p:nvSpPr>
            <p:spPr bwMode="auto">
              <a:xfrm>
                <a:off x="5420" y="2962"/>
                <a:ext cx="2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a:solidFill>
                      <a:srgbClr val="FF3300"/>
                    </a:solidFill>
                    <a:latin typeface="+mj-lt"/>
                  </a:rPr>
                  <a:t>O2</a:t>
                </a:r>
              </a:p>
            </p:txBody>
          </p:sp>
          <p:sp>
            <p:nvSpPr>
              <p:cNvPr id="104465" name="Text Box 1046"/>
              <p:cNvSpPr txBox="1">
                <a:spLocks noChangeArrowheads="1"/>
              </p:cNvSpPr>
              <p:nvPr/>
            </p:nvSpPr>
            <p:spPr bwMode="auto">
              <a:xfrm>
                <a:off x="5420" y="3533"/>
                <a:ext cx="2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a:solidFill>
                      <a:srgbClr val="FF3300"/>
                    </a:solidFill>
                    <a:latin typeface="+mj-lt"/>
                  </a:rPr>
                  <a:t>O1</a:t>
                </a:r>
              </a:p>
            </p:txBody>
          </p:sp>
          <p:sp>
            <p:nvSpPr>
              <p:cNvPr id="104466" name="Text Box 1047"/>
              <p:cNvSpPr txBox="1">
                <a:spLocks noChangeArrowheads="1"/>
              </p:cNvSpPr>
              <p:nvPr/>
            </p:nvSpPr>
            <p:spPr bwMode="auto">
              <a:xfrm>
                <a:off x="5419" y="2309"/>
                <a:ext cx="2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a:solidFill>
                      <a:srgbClr val="FF3300"/>
                    </a:solidFill>
                    <a:latin typeface="+mj-lt"/>
                  </a:rPr>
                  <a:t>O3</a:t>
                </a:r>
              </a:p>
            </p:txBody>
          </p:sp>
        </p:grpSp>
      </p:grpSp>
      <p:grpSp>
        <p:nvGrpSpPr>
          <p:cNvPr id="7" name="Groupe 6"/>
          <p:cNvGrpSpPr/>
          <p:nvPr/>
        </p:nvGrpSpPr>
        <p:grpSpPr>
          <a:xfrm>
            <a:off x="10439400" y="1823764"/>
            <a:ext cx="1636987" cy="968666"/>
            <a:chOff x="10439400" y="1823764"/>
            <a:chExt cx="1636987" cy="968666"/>
          </a:xfrm>
        </p:grpSpPr>
        <p:sp>
          <p:nvSpPr>
            <p:cNvPr id="4" name="ZoneTexte 3"/>
            <p:cNvSpPr txBox="1"/>
            <p:nvPr/>
          </p:nvSpPr>
          <p:spPr>
            <a:xfrm>
              <a:off x="10439400" y="1823764"/>
              <a:ext cx="1636987" cy="369332"/>
            </a:xfrm>
            <a:prstGeom prst="rect">
              <a:avLst/>
            </a:prstGeom>
            <a:noFill/>
          </p:spPr>
          <p:txBody>
            <a:bodyPr wrap="none" rtlCol="0">
              <a:spAutoFit/>
            </a:bodyPr>
            <a:lstStyle/>
            <a:p>
              <a:r>
                <a:rPr lang="fr-FR" dirty="0" smtClean="0"/>
                <a:t>E-commerce</a:t>
              </a:r>
              <a:endParaRPr lang="fr-FR"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5442">
              <a:off x="10898996" y="2074636"/>
              <a:ext cx="717794" cy="717794"/>
            </a:xfrm>
            <a:prstGeom prst="rect">
              <a:avLst/>
            </a:prstGeom>
          </p:spPr>
        </p:pic>
      </p:grpSp>
    </p:spTree>
    <p:extLst>
      <p:ext uri="{BB962C8B-B14F-4D97-AF65-F5344CB8AC3E}">
        <p14:creationId xmlns:p14="http://schemas.microsoft.com/office/powerpoint/2010/main" val="3042589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additive="base">
                                        <p:cTn id="7" dur="500" fill="hold"/>
                                        <p:tgtEl>
                                          <p:spTgt spid="212996"/>
                                        </p:tgtEl>
                                        <p:attrNameLst>
                                          <p:attrName>ppt_x</p:attrName>
                                        </p:attrNameLst>
                                      </p:cBhvr>
                                      <p:tavLst>
                                        <p:tav tm="0">
                                          <p:val>
                                            <p:strVal val="0-#ppt_w/2"/>
                                          </p:val>
                                        </p:tav>
                                        <p:tav tm="100000">
                                          <p:val>
                                            <p:strVal val="#ppt_x"/>
                                          </p:val>
                                        </p:tav>
                                      </p:tavLst>
                                    </p:anim>
                                    <p:anim calcmode="lin" valueType="num">
                                      <p:cBhvr additive="base">
                                        <p:cTn id="8" dur="500" fill="hold"/>
                                        <p:tgtEl>
                                          <p:spTgt spid="212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3021"/>
                                        </p:tgtEl>
                                        <p:attrNameLst>
                                          <p:attrName>style.visibility</p:attrName>
                                        </p:attrNameLst>
                                      </p:cBhvr>
                                      <p:to>
                                        <p:strVal val="visible"/>
                                      </p:to>
                                    </p:set>
                                    <p:anim calcmode="lin" valueType="num">
                                      <p:cBhvr additive="base">
                                        <p:cTn id="13" dur="500" fill="hold"/>
                                        <p:tgtEl>
                                          <p:spTgt spid="213021"/>
                                        </p:tgtEl>
                                        <p:attrNameLst>
                                          <p:attrName>ppt_x</p:attrName>
                                        </p:attrNameLst>
                                      </p:cBhvr>
                                      <p:tavLst>
                                        <p:tav tm="0">
                                          <p:val>
                                            <p:strVal val="0-#ppt_w/2"/>
                                          </p:val>
                                        </p:tav>
                                        <p:tav tm="100000">
                                          <p:val>
                                            <p:strVal val="#ppt_x"/>
                                          </p:val>
                                        </p:tav>
                                      </p:tavLst>
                                    </p:anim>
                                    <p:anim calcmode="lin" valueType="num">
                                      <p:cBhvr additive="base">
                                        <p:cTn id="14" dur="500" fill="hold"/>
                                        <p:tgtEl>
                                          <p:spTgt spid="21302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3016"/>
                                        </p:tgtEl>
                                        <p:attrNameLst>
                                          <p:attrName>style.visibility</p:attrName>
                                        </p:attrNameLst>
                                      </p:cBhvr>
                                      <p:to>
                                        <p:strVal val="visible"/>
                                      </p:to>
                                    </p:set>
                                    <p:anim calcmode="lin" valueType="num">
                                      <p:cBhvr additive="base">
                                        <p:cTn id="23" dur="500" fill="hold"/>
                                        <p:tgtEl>
                                          <p:spTgt spid="213016"/>
                                        </p:tgtEl>
                                        <p:attrNameLst>
                                          <p:attrName>ppt_x</p:attrName>
                                        </p:attrNameLst>
                                      </p:cBhvr>
                                      <p:tavLst>
                                        <p:tav tm="0">
                                          <p:val>
                                            <p:strVal val="0-#ppt_w/2"/>
                                          </p:val>
                                        </p:tav>
                                        <p:tav tm="100000">
                                          <p:val>
                                            <p:strVal val="#ppt_x"/>
                                          </p:val>
                                        </p:tav>
                                      </p:tavLst>
                                    </p:anim>
                                    <p:anim calcmode="lin" valueType="num">
                                      <p:cBhvr additive="base">
                                        <p:cTn id="24" dur="500" fill="hold"/>
                                        <p:tgtEl>
                                          <p:spTgt spid="21301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13022"/>
                                        </p:tgtEl>
                                        <p:attrNameLst>
                                          <p:attrName>style.visibility</p:attrName>
                                        </p:attrNameLst>
                                      </p:cBhvr>
                                      <p:to>
                                        <p:strVal val="visible"/>
                                      </p:to>
                                    </p:set>
                                    <p:anim calcmode="lin" valueType="num">
                                      <p:cBhvr additive="base">
                                        <p:cTn id="29" dur="500" fill="hold"/>
                                        <p:tgtEl>
                                          <p:spTgt spid="213022"/>
                                        </p:tgtEl>
                                        <p:attrNameLst>
                                          <p:attrName>ppt_x</p:attrName>
                                        </p:attrNameLst>
                                      </p:cBhvr>
                                      <p:tavLst>
                                        <p:tav tm="0">
                                          <p:val>
                                            <p:strVal val="0-#ppt_w/2"/>
                                          </p:val>
                                        </p:tav>
                                        <p:tav tm="100000">
                                          <p:val>
                                            <p:strVal val="#ppt_x"/>
                                          </p:val>
                                        </p:tav>
                                      </p:tavLst>
                                    </p:anim>
                                    <p:anim calcmode="lin" valueType="num">
                                      <p:cBhvr additive="base">
                                        <p:cTn id="30" dur="500" fill="hold"/>
                                        <p:tgtEl>
                                          <p:spTgt spid="21302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2999"/>
                                        </p:tgtEl>
                                        <p:attrNameLst>
                                          <p:attrName>style.visibility</p:attrName>
                                        </p:attrNameLst>
                                      </p:cBhvr>
                                      <p:to>
                                        <p:strVal val="visible"/>
                                      </p:to>
                                    </p:set>
                                    <p:anim calcmode="lin" valueType="num">
                                      <p:cBhvr additive="base">
                                        <p:cTn id="35" dur="500" fill="hold"/>
                                        <p:tgtEl>
                                          <p:spTgt spid="212999"/>
                                        </p:tgtEl>
                                        <p:attrNameLst>
                                          <p:attrName>ppt_x</p:attrName>
                                        </p:attrNameLst>
                                      </p:cBhvr>
                                      <p:tavLst>
                                        <p:tav tm="0">
                                          <p:val>
                                            <p:strVal val="0-#ppt_w/2"/>
                                          </p:val>
                                        </p:tav>
                                        <p:tav tm="100000">
                                          <p:val>
                                            <p:strVal val="#ppt_x"/>
                                          </p:val>
                                        </p:tav>
                                      </p:tavLst>
                                    </p:anim>
                                    <p:anim calcmode="lin" valueType="num">
                                      <p:cBhvr additive="base">
                                        <p:cTn id="36" dur="500" fill="hold"/>
                                        <p:tgtEl>
                                          <p:spTgt spid="21299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213023"/>
                                        </p:tgtEl>
                                        <p:attrNameLst>
                                          <p:attrName>style.visibility</p:attrName>
                                        </p:attrNameLst>
                                      </p:cBhvr>
                                      <p:to>
                                        <p:strVal val="visible"/>
                                      </p:to>
                                    </p:set>
                                    <p:anim calcmode="lin" valueType="num">
                                      <p:cBhvr additive="base">
                                        <p:cTn id="41" dur="500" fill="hold"/>
                                        <p:tgtEl>
                                          <p:spTgt spid="213023"/>
                                        </p:tgtEl>
                                        <p:attrNameLst>
                                          <p:attrName>ppt_x</p:attrName>
                                        </p:attrNameLst>
                                      </p:cBhvr>
                                      <p:tavLst>
                                        <p:tav tm="0">
                                          <p:val>
                                            <p:strVal val="0-#ppt_w/2"/>
                                          </p:val>
                                        </p:tav>
                                        <p:tav tm="100000">
                                          <p:val>
                                            <p:strVal val="#ppt_x"/>
                                          </p:val>
                                        </p:tav>
                                      </p:tavLst>
                                    </p:anim>
                                    <p:anim calcmode="lin" valueType="num">
                                      <p:cBhvr additive="base">
                                        <p:cTn id="42" dur="500" fill="hold"/>
                                        <p:tgtEl>
                                          <p:spTgt spid="2130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299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6038850" cy="4019550"/>
          </a:xfrm>
          <a:prstGeom prst="rect">
            <a:avLst/>
          </a:prstGeom>
        </p:spPr>
      </p:pic>
      <p:pic>
        <p:nvPicPr>
          <p:cNvPr id="2050" name="Picture 2" descr="Résultat de recherche d'images pour &quot;wine shop chin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2905124"/>
            <a:ext cx="60960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22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TM03457485[[fn=Maillage]]</Template>
  <TotalTime>6936</TotalTime>
  <Words>1999</Words>
  <Application>Microsoft Office PowerPoint</Application>
  <PresentationFormat>Grand écran</PresentationFormat>
  <Paragraphs>390</Paragraphs>
  <Slides>48</Slides>
  <Notes>35</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7" baseType="lpstr">
      <vt:lpstr>Arial</vt:lpstr>
      <vt:lpstr>Arial Narrow</vt:lpstr>
      <vt:lpstr>Book Antiqua</vt:lpstr>
      <vt:lpstr>Calibri</vt:lpstr>
      <vt:lpstr>Century Gothic</vt:lpstr>
      <vt:lpstr>Symbol</vt:lpstr>
      <vt:lpstr>Times New Roman</vt:lpstr>
      <vt:lpstr>Maillage</vt:lpstr>
      <vt:lpstr>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16</cp:revision>
  <dcterms:created xsi:type="dcterms:W3CDTF">2017-08-28T10:06:18Z</dcterms:created>
  <dcterms:modified xsi:type="dcterms:W3CDTF">2017-09-25T10:25:04Z</dcterms:modified>
</cp:coreProperties>
</file>