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17" r:id="rId2"/>
    <p:sldMasterId id="2147483793" r:id="rId3"/>
  </p:sldMasterIdLst>
  <p:notesMasterIdLst>
    <p:notesMasterId r:id="rId112"/>
  </p:notesMasterIdLst>
  <p:sldIdLst>
    <p:sldId id="288" r:id="rId4"/>
    <p:sldId id="291" r:id="rId5"/>
    <p:sldId id="357" r:id="rId6"/>
    <p:sldId id="297" r:id="rId7"/>
    <p:sldId id="394" r:id="rId8"/>
    <p:sldId id="400" r:id="rId9"/>
    <p:sldId id="401" r:id="rId10"/>
    <p:sldId id="395" r:id="rId11"/>
    <p:sldId id="396" r:id="rId12"/>
    <p:sldId id="397" r:id="rId13"/>
    <p:sldId id="393" r:id="rId14"/>
    <p:sldId id="292" r:id="rId15"/>
    <p:sldId id="403" r:id="rId16"/>
    <p:sldId id="404" r:id="rId17"/>
    <p:sldId id="405" r:id="rId18"/>
    <p:sldId id="406" r:id="rId19"/>
    <p:sldId id="407" r:id="rId20"/>
    <p:sldId id="408" r:id="rId21"/>
    <p:sldId id="410" r:id="rId22"/>
    <p:sldId id="409" r:id="rId23"/>
    <p:sldId id="392" r:id="rId24"/>
    <p:sldId id="294" r:id="rId25"/>
    <p:sldId id="371" r:id="rId26"/>
    <p:sldId id="402" r:id="rId27"/>
    <p:sldId id="372" r:id="rId28"/>
    <p:sldId id="299" r:id="rId29"/>
    <p:sldId id="363" r:id="rId30"/>
    <p:sldId id="373" r:id="rId31"/>
    <p:sldId id="374" r:id="rId32"/>
    <p:sldId id="375" r:id="rId33"/>
    <p:sldId id="376" r:id="rId34"/>
    <p:sldId id="377" r:id="rId35"/>
    <p:sldId id="379" r:id="rId36"/>
    <p:sldId id="382" r:id="rId37"/>
    <p:sldId id="383" r:id="rId38"/>
    <p:sldId id="298" r:id="rId39"/>
    <p:sldId id="301" r:id="rId40"/>
    <p:sldId id="300" r:id="rId41"/>
    <p:sldId id="307" r:id="rId42"/>
    <p:sldId id="304" r:id="rId43"/>
    <p:sldId id="313" r:id="rId44"/>
    <p:sldId id="306" r:id="rId45"/>
    <p:sldId id="302" r:id="rId46"/>
    <p:sldId id="303" r:id="rId47"/>
    <p:sldId id="310" r:id="rId48"/>
    <p:sldId id="311" r:id="rId49"/>
    <p:sldId id="384" r:id="rId50"/>
    <p:sldId id="385" r:id="rId51"/>
    <p:sldId id="412" r:id="rId52"/>
    <p:sldId id="399" r:id="rId53"/>
    <p:sldId id="334" r:id="rId54"/>
    <p:sldId id="328" r:id="rId55"/>
    <p:sldId id="330" r:id="rId56"/>
    <p:sldId id="335" r:id="rId57"/>
    <p:sldId id="329" r:id="rId58"/>
    <p:sldId id="331" r:id="rId59"/>
    <p:sldId id="332" r:id="rId60"/>
    <p:sldId id="336" r:id="rId61"/>
    <p:sldId id="337" r:id="rId62"/>
    <p:sldId id="413" r:id="rId63"/>
    <p:sldId id="414" r:id="rId64"/>
    <p:sldId id="416" r:id="rId65"/>
    <p:sldId id="417" r:id="rId66"/>
    <p:sldId id="415" r:id="rId67"/>
    <p:sldId id="418" r:id="rId68"/>
    <p:sldId id="390" r:id="rId69"/>
    <p:sldId id="391" r:id="rId70"/>
    <p:sldId id="338" r:id="rId71"/>
    <p:sldId id="325" r:id="rId72"/>
    <p:sldId id="339" r:id="rId73"/>
    <p:sldId id="398" r:id="rId74"/>
    <p:sldId id="314" r:id="rId75"/>
    <p:sldId id="386" r:id="rId76"/>
    <p:sldId id="315" r:id="rId77"/>
    <p:sldId id="387" r:id="rId78"/>
    <p:sldId id="317" r:id="rId79"/>
    <p:sldId id="316" r:id="rId80"/>
    <p:sldId id="348" r:id="rId81"/>
    <p:sldId id="318" r:id="rId82"/>
    <p:sldId id="430" r:id="rId83"/>
    <p:sldId id="423" r:id="rId84"/>
    <p:sldId id="424" r:id="rId85"/>
    <p:sldId id="425" r:id="rId86"/>
    <p:sldId id="426" r:id="rId87"/>
    <p:sldId id="427" r:id="rId88"/>
    <p:sldId id="428" r:id="rId89"/>
    <p:sldId id="429" r:id="rId90"/>
    <p:sldId id="431" r:id="rId91"/>
    <p:sldId id="432" r:id="rId92"/>
    <p:sldId id="433" r:id="rId93"/>
    <p:sldId id="434" r:id="rId94"/>
    <p:sldId id="436" r:id="rId95"/>
    <p:sldId id="435" r:id="rId96"/>
    <p:sldId id="437" r:id="rId97"/>
    <p:sldId id="388" r:id="rId98"/>
    <p:sldId id="420" r:id="rId99"/>
    <p:sldId id="419" r:id="rId100"/>
    <p:sldId id="421" r:id="rId101"/>
    <p:sldId id="422" r:id="rId102"/>
    <p:sldId id="321" r:id="rId103"/>
    <p:sldId id="438" r:id="rId104"/>
    <p:sldId id="368" r:id="rId105"/>
    <p:sldId id="369" r:id="rId106"/>
    <p:sldId id="340" r:id="rId107"/>
    <p:sldId id="411" r:id="rId108"/>
    <p:sldId id="323" r:id="rId109"/>
    <p:sldId id="342" r:id="rId110"/>
    <p:sldId id="341" r:id="rId1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83636" autoAdjust="0"/>
  </p:normalViewPr>
  <p:slideViewPr>
    <p:cSldViewPr snapToGrid="0">
      <p:cViewPr varScale="1">
        <p:scale>
          <a:sx n="89" d="100"/>
          <a:sy n="89" d="100"/>
        </p:scale>
        <p:origin x="588" y="6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E24F8-3262-49CA-A248-462F504B4C1A}" type="datetimeFigureOut">
              <a:rPr lang="fr-FR" smtClean="0"/>
              <a:t>01/04/2019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82604-24D3-46DD-AE20-E0A941F3396E}" type="slidenum">
              <a:rPr lang="fr-FR" smtClean="0"/>
              <a:t>‹N°›</a:t>
            </a:fld>
            <a:endParaRPr lang="fr-FR"/>
          </a:p>
        </p:txBody>
      </p:sp>
    </p:spTree>
    <p:extLst>
      <p:ext uri="{BB962C8B-B14F-4D97-AF65-F5344CB8AC3E}">
        <p14:creationId xmlns:p14="http://schemas.microsoft.com/office/powerpoint/2010/main" val="1494022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ariou.eu/"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423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04961D3-EE49-4AB5-A39D-740AFDC2D546}" type="slidenum">
              <a:rPr lang="fr-FR" altLang="fr-FR" sz="1200" b="1"/>
              <a:pPr eaLnBrk="1" hangingPunct="1"/>
              <a:t>42</a:t>
            </a:fld>
            <a:endParaRPr lang="fr-FR" altLang="fr-FR" sz="1200" b="1"/>
          </a:p>
        </p:txBody>
      </p:sp>
    </p:spTree>
    <p:extLst>
      <p:ext uri="{BB962C8B-B14F-4D97-AF65-F5344CB8AC3E}">
        <p14:creationId xmlns:p14="http://schemas.microsoft.com/office/powerpoint/2010/main" val="395476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Espace réservé de l'image des diapositives 1"/>
          <p:cNvSpPr>
            <a:spLocks noGrp="1" noRot="1" noChangeAspect="1" noTextEdit="1"/>
          </p:cNvSpPr>
          <p:nvPr>
            <p:ph type="sldImg"/>
          </p:nvPr>
        </p:nvSpPr>
        <p:spPr>
          <a:ln/>
        </p:spPr>
      </p:sp>
      <p:sp>
        <p:nvSpPr>
          <p:cNvPr id="204803"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Tree>
    <p:extLst>
      <p:ext uri="{BB962C8B-B14F-4D97-AF65-F5344CB8AC3E}">
        <p14:creationId xmlns:p14="http://schemas.microsoft.com/office/powerpoint/2010/main" val="114768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81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D84FFF-088E-42B7-9337-A8AA7E3ED425}" type="slidenum">
              <a:rPr lang="fr-FR" altLang="fr-FR">
                <a:latin typeface="Times New Roman" panose="02020603050405020304" pitchFamily="18" charset="0"/>
              </a:rPr>
              <a:pPr>
                <a:spcBef>
                  <a:spcPct val="0"/>
                </a:spcBef>
              </a:pPr>
              <a:t>76</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081724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r>
              <a:rPr lang="en-US" sz="1600" dirty="0"/>
              <a:t>For myself: </a:t>
            </a:r>
          </a:p>
          <a:p>
            <a:pPr marL="285750" indent="-285750" algn="ctr">
              <a:buFontTx/>
              <a:buChar char="-"/>
            </a:pPr>
            <a:r>
              <a:rPr lang="en-US" sz="1200" dirty="0"/>
              <a:t>(google drive+ </a:t>
            </a:r>
            <a:r>
              <a:rPr lang="en-US" sz="1200" dirty="0" err="1"/>
              <a:t>fichier</a:t>
            </a:r>
            <a:r>
              <a:rPr lang="en-US" sz="1200" dirty="0"/>
              <a:t> “e-mail list”+ download </a:t>
            </a:r>
            <a:r>
              <a:rPr lang="en-US" sz="1200" dirty="0" err="1"/>
              <a:t>cvs</a:t>
            </a:r>
            <a:r>
              <a:rPr lang="en-US" sz="1200" dirty="0"/>
              <a:t> format (ad to </a:t>
            </a:r>
            <a:r>
              <a:rPr lang="en-US" sz="1200" dirty="0">
                <a:hlinkClick r:id="rId3"/>
              </a:rPr>
              <a:t>www.cariou.eu</a:t>
            </a:r>
            <a:r>
              <a:rPr lang="en-US" sz="1200" dirty="0"/>
              <a:t>),</a:t>
            </a:r>
          </a:p>
          <a:p>
            <a:pPr marL="285750" indent="-285750" algn="ctr">
              <a:buFontTx/>
              <a:buChar char="-"/>
            </a:pPr>
            <a:endParaRPr lang="en-US" sz="1200" dirty="0"/>
          </a:p>
          <a:p>
            <a:pPr marL="285750" indent="-285750" algn="ctr">
              <a:buFontTx/>
              <a:buChar char="-"/>
            </a:pPr>
            <a:r>
              <a:rPr lang="en-US" sz="1200" dirty="0"/>
              <a:t>go to </a:t>
            </a:r>
            <a:r>
              <a:rPr lang="en-US" sz="1200" dirty="0" err="1"/>
              <a:t>mailchimp</a:t>
            </a:r>
            <a:r>
              <a:rPr lang="en-US" sz="1200" dirty="0"/>
              <a:t>, login (</a:t>
            </a:r>
            <a:r>
              <a:rPr lang="en-US" sz="1100" dirty="0"/>
              <a:t>for myself: </a:t>
            </a:r>
            <a:r>
              <a:rPr lang="en-US" sz="1100" dirty="0" err="1"/>
              <a:t>JCariou</a:t>
            </a:r>
            <a:r>
              <a:rPr lang="en-US" sz="1100" dirty="0"/>
              <a:t>+ </a:t>
            </a:r>
            <a:r>
              <a:rPr lang="en-US" sz="1100" dirty="0" err="1"/>
              <a:t>mdp</a:t>
            </a:r>
            <a:r>
              <a:rPr lang="en-US" sz="1100" dirty="0"/>
              <a:t>: </a:t>
            </a:r>
            <a:r>
              <a:rPr lang="en-US" sz="1100" dirty="0" err="1"/>
              <a:t>xxxxXxxxxx</a:t>
            </a:r>
            <a:r>
              <a:rPr lang="en-US" sz="1100" dirty="0"/>
              <a:t>!</a:t>
            </a:r>
            <a:r>
              <a:rPr lang="en-US" sz="1200" dirty="0"/>
              <a:t> ) ,</a:t>
            </a:r>
          </a:p>
          <a:p>
            <a:pPr marL="285750" indent="-285750" algn="ctr">
              <a:buFontTx/>
              <a:buChar char="-"/>
            </a:pPr>
            <a:endParaRPr lang="en-US" sz="1200" dirty="0"/>
          </a:p>
          <a:p>
            <a:pPr marL="285750" indent="-285750" algn="ctr">
              <a:buFontTx/>
              <a:buChar char="-"/>
            </a:pPr>
            <a:r>
              <a:rPr lang="en-US" sz="1200" dirty="0"/>
              <a:t>list + </a:t>
            </a:r>
            <a:r>
              <a:rPr lang="en-US" sz="1200" dirty="0" err="1"/>
              <a:t>createlist</a:t>
            </a:r>
            <a:r>
              <a:rPr lang="en-US" sz="1200" dirty="0"/>
              <a:t> + add/import contacts (</a:t>
            </a:r>
            <a:r>
              <a:rPr lang="en-US" sz="1200" dirty="0" err="1"/>
              <a:t>cvs</a:t>
            </a:r>
            <a:r>
              <a:rPr lang="en-US" sz="1200" dirty="0"/>
              <a:t>),</a:t>
            </a:r>
          </a:p>
          <a:p>
            <a:pPr marL="285750" indent="-285750" algn="ctr">
              <a:buFontTx/>
              <a:buChar char="-"/>
            </a:pPr>
            <a:endParaRPr lang="en-US" sz="1200" dirty="0"/>
          </a:p>
          <a:p>
            <a:pPr marL="285750" indent="-285750" algn="ctr">
              <a:buFontTx/>
              <a:buChar char="-"/>
            </a:pPr>
            <a:r>
              <a:rPr lang="en-US" sz="1200" dirty="0"/>
              <a:t>create </a:t>
            </a:r>
            <a:r>
              <a:rPr lang="en-US" sz="1200" dirty="0" err="1"/>
              <a:t>campaing</a:t>
            </a:r>
            <a:r>
              <a:rPr lang="en-US" sz="1200" dirty="0"/>
              <a:t>, send</a:t>
            </a:r>
          </a:p>
          <a:p>
            <a:pPr marL="285750" indent="-285750" algn="ctr">
              <a:buFontTx/>
              <a:buChar char="-"/>
            </a:pPr>
            <a:endParaRPr lang="en-US" sz="1200" dirty="0"/>
          </a:p>
          <a:p>
            <a:pPr algn="ctr"/>
            <a:r>
              <a:rPr lang="en-US" sz="1200" dirty="0"/>
              <a:t>- Ask students to check their mailbox, ask a few students to click on an email link, ask two students to unsubscribe</a:t>
            </a:r>
          </a:p>
          <a:p>
            <a:pPr algn="ctr"/>
            <a:r>
              <a:rPr lang="en-US" sz="1200" dirty="0"/>
              <a:t>reports</a:t>
            </a:r>
            <a:endParaRPr lang="fr-FR" sz="1200" dirty="0"/>
          </a:p>
          <a:p>
            <a:endParaRPr lang="fr-FR" dirty="0"/>
          </a:p>
        </p:txBody>
      </p:sp>
      <p:sp>
        <p:nvSpPr>
          <p:cNvPr id="4" name="Espace réservé du numéro de diapositive 3"/>
          <p:cNvSpPr>
            <a:spLocks noGrp="1"/>
          </p:cNvSpPr>
          <p:nvPr>
            <p:ph type="sldNum" sz="quarter" idx="5"/>
          </p:nvPr>
        </p:nvSpPr>
        <p:spPr/>
        <p:txBody>
          <a:bodyPr/>
          <a:lstStyle/>
          <a:p>
            <a:fld id="{B4C82604-24D3-46DD-AE20-E0A941F3396E}" type="slidenum">
              <a:rPr lang="fr-FR" smtClean="0"/>
              <a:t>79</a:t>
            </a:fld>
            <a:endParaRPr lang="fr-FR"/>
          </a:p>
        </p:txBody>
      </p:sp>
    </p:spTree>
    <p:extLst>
      <p:ext uri="{BB962C8B-B14F-4D97-AF65-F5344CB8AC3E}">
        <p14:creationId xmlns:p14="http://schemas.microsoft.com/office/powerpoint/2010/main" val="126984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For </a:t>
            </a:r>
            <a:r>
              <a:rPr lang="fr-FR" dirty="0" err="1"/>
              <a:t>myself</a:t>
            </a:r>
            <a:r>
              <a:rPr lang="fr-FR" dirty="0"/>
              <a:t>: </a:t>
            </a:r>
          </a:p>
          <a:p>
            <a:r>
              <a:rPr lang="fr-FR" dirty="0"/>
              <a:t>(google drive+ fichier “e-mail </a:t>
            </a:r>
            <a:r>
              <a:rPr lang="fr-FR" dirty="0" err="1"/>
              <a:t>list</a:t>
            </a:r>
            <a:r>
              <a:rPr lang="fr-FR" dirty="0"/>
              <a:t>”+ download </a:t>
            </a:r>
            <a:r>
              <a:rPr lang="fr-FR" dirty="0" err="1"/>
              <a:t>cvs</a:t>
            </a:r>
            <a:r>
              <a:rPr lang="fr-FR" dirty="0"/>
              <a:t> format (ad to www.cariou.eu),</a:t>
            </a:r>
          </a:p>
          <a:p>
            <a:endParaRPr lang="fr-FR" dirty="0"/>
          </a:p>
          <a:p>
            <a:r>
              <a:rPr lang="fr-FR" dirty="0"/>
              <a:t>go to </a:t>
            </a:r>
            <a:r>
              <a:rPr lang="fr-FR" dirty="0" err="1"/>
              <a:t>mailchimp</a:t>
            </a:r>
            <a:r>
              <a:rPr lang="fr-FR" dirty="0"/>
              <a:t>, login (for </a:t>
            </a:r>
            <a:r>
              <a:rPr lang="fr-FR" dirty="0" err="1"/>
              <a:t>myself</a:t>
            </a:r>
            <a:r>
              <a:rPr lang="fr-FR" dirty="0"/>
              <a:t>: </a:t>
            </a:r>
            <a:r>
              <a:rPr lang="fr-FR" dirty="0" err="1"/>
              <a:t>JCariou</a:t>
            </a:r>
            <a:r>
              <a:rPr lang="fr-FR" dirty="0"/>
              <a:t>+ </a:t>
            </a:r>
            <a:r>
              <a:rPr lang="fr-FR" dirty="0" err="1"/>
              <a:t>mdp</a:t>
            </a:r>
            <a:r>
              <a:rPr lang="fr-FR" dirty="0"/>
              <a:t>: </a:t>
            </a:r>
            <a:r>
              <a:rPr lang="fr-FR" dirty="0" err="1"/>
              <a:t>xxxxXxxxxx</a:t>
            </a:r>
            <a:r>
              <a:rPr lang="fr-FR" dirty="0"/>
              <a:t>! ) ,</a:t>
            </a:r>
          </a:p>
          <a:p>
            <a:endParaRPr lang="fr-FR" dirty="0"/>
          </a:p>
          <a:p>
            <a:r>
              <a:rPr lang="fr-FR" dirty="0" err="1"/>
              <a:t>list</a:t>
            </a:r>
            <a:r>
              <a:rPr lang="fr-FR" dirty="0"/>
              <a:t> + </a:t>
            </a:r>
            <a:r>
              <a:rPr lang="fr-FR" dirty="0" err="1"/>
              <a:t>createlist</a:t>
            </a:r>
            <a:r>
              <a:rPr lang="fr-FR" dirty="0"/>
              <a:t> + </a:t>
            </a:r>
            <a:r>
              <a:rPr lang="fr-FR" dirty="0" err="1"/>
              <a:t>add</a:t>
            </a:r>
            <a:r>
              <a:rPr lang="fr-FR" dirty="0"/>
              <a:t>/import contacts (</a:t>
            </a:r>
            <a:r>
              <a:rPr lang="fr-FR" dirty="0" err="1"/>
              <a:t>cvs</a:t>
            </a:r>
            <a:r>
              <a:rPr lang="fr-FR" dirty="0"/>
              <a:t>),</a:t>
            </a:r>
          </a:p>
          <a:p>
            <a:endParaRPr lang="fr-FR" dirty="0"/>
          </a:p>
          <a:p>
            <a:r>
              <a:rPr lang="fr-FR" dirty="0" err="1"/>
              <a:t>create</a:t>
            </a:r>
            <a:r>
              <a:rPr lang="fr-FR" dirty="0"/>
              <a:t> </a:t>
            </a:r>
            <a:r>
              <a:rPr lang="fr-FR" dirty="0" err="1"/>
              <a:t>campaing</a:t>
            </a:r>
            <a:r>
              <a:rPr lang="fr-FR" dirty="0"/>
              <a:t>, </a:t>
            </a:r>
            <a:r>
              <a:rPr lang="fr-FR" dirty="0" err="1"/>
              <a:t>send</a:t>
            </a:r>
            <a:endParaRPr lang="fr-FR" dirty="0"/>
          </a:p>
          <a:p>
            <a:endParaRPr lang="fr-FR" dirty="0"/>
          </a:p>
          <a:p>
            <a:r>
              <a:rPr lang="fr-FR" dirty="0"/>
              <a:t>- </a:t>
            </a:r>
            <a:r>
              <a:rPr lang="fr-FR" dirty="0" err="1"/>
              <a:t>Ask</a:t>
            </a:r>
            <a:r>
              <a:rPr lang="fr-FR" dirty="0"/>
              <a:t> </a:t>
            </a:r>
            <a:r>
              <a:rPr lang="fr-FR" dirty="0" err="1"/>
              <a:t>students</a:t>
            </a:r>
            <a:r>
              <a:rPr lang="fr-FR" dirty="0"/>
              <a:t> to check </a:t>
            </a:r>
            <a:r>
              <a:rPr lang="fr-FR" dirty="0" err="1"/>
              <a:t>their</a:t>
            </a:r>
            <a:r>
              <a:rPr lang="fr-FR" dirty="0"/>
              <a:t> </a:t>
            </a:r>
            <a:r>
              <a:rPr lang="fr-FR" dirty="0" err="1"/>
              <a:t>mailbox</a:t>
            </a:r>
            <a:r>
              <a:rPr lang="fr-FR" dirty="0"/>
              <a:t>, </a:t>
            </a:r>
            <a:r>
              <a:rPr lang="fr-FR" dirty="0" err="1"/>
              <a:t>ask</a:t>
            </a:r>
            <a:r>
              <a:rPr lang="fr-FR" dirty="0"/>
              <a:t> a few </a:t>
            </a:r>
            <a:r>
              <a:rPr lang="fr-FR" dirty="0" err="1"/>
              <a:t>students</a:t>
            </a:r>
            <a:r>
              <a:rPr lang="fr-FR" dirty="0"/>
              <a:t> to click on an email </a:t>
            </a:r>
            <a:r>
              <a:rPr lang="fr-FR" dirty="0" err="1"/>
              <a:t>link</a:t>
            </a:r>
            <a:r>
              <a:rPr lang="fr-FR" dirty="0"/>
              <a:t>, </a:t>
            </a:r>
            <a:r>
              <a:rPr lang="fr-FR" dirty="0" err="1"/>
              <a:t>ask</a:t>
            </a:r>
            <a:r>
              <a:rPr lang="fr-FR" dirty="0"/>
              <a:t> </a:t>
            </a:r>
            <a:r>
              <a:rPr lang="fr-FR" dirty="0" err="1"/>
              <a:t>two</a:t>
            </a:r>
            <a:r>
              <a:rPr lang="fr-FR" dirty="0"/>
              <a:t> </a:t>
            </a:r>
            <a:r>
              <a:rPr lang="fr-FR" dirty="0" err="1"/>
              <a:t>students</a:t>
            </a:r>
            <a:r>
              <a:rPr lang="fr-FR" dirty="0"/>
              <a:t> to </a:t>
            </a:r>
            <a:r>
              <a:rPr lang="fr-FR" dirty="0" err="1"/>
              <a:t>unsubscribe</a:t>
            </a:r>
            <a:endParaRPr lang="fr-FR" dirty="0"/>
          </a:p>
          <a:p>
            <a:r>
              <a:rPr lang="fr-FR" dirty="0"/>
              <a:t>reports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4C82604-24D3-46DD-AE20-E0A941F3396E}" type="slidenum">
              <a:rPr lang="fr-FR" smtClean="0"/>
              <a:t>100</a:t>
            </a:fld>
            <a:endParaRPr lang="fr-FR"/>
          </a:p>
        </p:txBody>
      </p:sp>
    </p:spTree>
    <p:extLst>
      <p:ext uri="{BB962C8B-B14F-4D97-AF65-F5344CB8AC3E}">
        <p14:creationId xmlns:p14="http://schemas.microsoft.com/office/powerpoint/2010/main" val="2081497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05C25E0-3923-4BA0-8044-A011F15BE6FE}" type="datetime1">
              <a:rPr lang="en-US" smtClean="0"/>
              <a:t>4/1/2019</a:t>
            </a:fld>
            <a:endParaRPr lang="fr-FR" dirty="0"/>
          </a:p>
        </p:txBody>
      </p:sp>
      <p:sp>
        <p:nvSpPr>
          <p:cNvPr id="3" name="Espace réservé du pied de page 2"/>
          <p:cNvSpPr>
            <a:spLocks noGrp="1"/>
          </p:cNvSpPr>
          <p:nvPr>
            <p:ph type="ftr" sz="quarter" idx="11"/>
          </p:nvPr>
        </p:nvSpPr>
        <p:spPr/>
        <p:txBody>
          <a:bodyPr/>
          <a:lstStyle/>
          <a:p>
            <a:r>
              <a:rPr lang="fr-FR"/>
              <a:t>Jj Cariou - Digital marketing</a:t>
            </a:r>
            <a:endParaRPr lang="fr-FR" dirty="0"/>
          </a:p>
        </p:txBody>
      </p:sp>
      <p:sp>
        <p:nvSpPr>
          <p:cNvPr id="4" name="Espace réservé du numéro de diapositive 3"/>
          <p:cNvSpPr>
            <a:spLocks noGrp="1"/>
          </p:cNvSpPr>
          <p:nvPr>
            <p:ph type="sldNum" sz="quarter" idx="12"/>
          </p:nvPr>
        </p:nvSpPr>
        <p:spPr/>
        <p:txBody>
          <a:bodyPr/>
          <a:lstStyle/>
          <a:p>
            <a:fld id="{36DC4D30-C1AE-4A1B-9D74-9A68EC4908F8}" type="slidenum">
              <a:rPr lang="fr-FR" smtClean="0"/>
              <a:t>‹N°›</a:t>
            </a:fld>
            <a:endParaRPr lang="fr-FR"/>
          </a:p>
        </p:txBody>
      </p:sp>
    </p:spTree>
    <p:extLst>
      <p:ext uri="{BB962C8B-B14F-4D97-AF65-F5344CB8AC3E}">
        <p14:creationId xmlns:p14="http://schemas.microsoft.com/office/powerpoint/2010/main" val="1491092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558DF6B-3185-4B04-A82F-887F7E9B4FF7}" type="datetime1">
              <a:rPr lang="en-US" smtClean="0"/>
              <a:t>4/1/2019</a:t>
            </a:fld>
            <a:endParaRPr lang="fr-FR"/>
          </a:p>
        </p:txBody>
      </p:sp>
      <p:sp>
        <p:nvSpPr>
          <p:cNvPr id="6" name="Espace réservé du pied de page 5"/>
          <p:cNvSpPr>
            <a:spLocks noGrp="1"/>
          </p:cNvSpPr>
          <p:nvPr>
            <p:ph type="ftr" sz="quarter" idx="11"/>
          </p:nvPr>
        </p:nvSpPr>
        <p:spPr/>
        <p:txBody>
          <a:bodyPr/>
          <a:lstStyle/>
          <a:p>
            <a:r>
              <a:rPr lang="fr-FR"/>
              <a:t>Jj Cariou - Digital marketing</a:t>
            </a:r>
          </a:p>
        </p:txBody>
      </p:sp>
      <p:sp>
        <p:nvSpPr>
          <p:cNvPr id="7" name="Espace réservé du numéro de diapositive 6"/>
          <p:cNvSpPr>
            <a:spLocks noGrp="1"/>
          </p:cNvSpPr>
          <p:nvPr>
            <p:ph type="sldNum" sz="quarter" idx="12"/>
          </p:nvPr>
        </p:nvSpPr>
        <p:spPr/>
        <p:txBody>
          <a:bodyPr/>
          <a:lstStyle/>
          <a:p>
            <a:fld id="{36DC4D30-C1AE-4A1B-9D74-9A68EC4908F8}" type="slidenum">
              <a:rPr lang="fr-FR" smtClean="0"/>
              <a:t>‹N°›</a:t>
            </a:fld>
            <a:endParaRPr lang="fr-FR"/>
          </a:p>
        </p:txBody>
      </p:sp>
    </p:spTree>
    <p:extLst>
      <p:ext uri="{BB962C8B-B14F-4D97-AF65-F5344CB8AC3E}">
        <p14:creationId xmlns:p14="http://schemas.microsoft.com/office/powerpoint/2010/main" val="1151695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BB5BFCE-E52D-4747-84FC-5025A75C2EF6}"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‹N°›</a:t>
            </a:fld>
            <a:endParaRPr lang="fr-FR"/>
          </a:p>
        </p:txBody>
      </p:sp>
    </p:spTree>
    <p:extLst>
      <p:ext uri="{BB962C8B-B14F-4D97-AF65-F5344CB8AC3E}">
        <p14:creationId xmlns:p14="http://schemas.microsoft.com/office/powerpoint/2010/main" val="2254233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0690B0D-AD0E-4847-9B67-38922E055640}"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‹N°›</a:t>
            </a:fld>
            <a:endParaRPr lang="fr-FR"/>
          </a:p>
        </p:txBody>
      </p:sp>
    </p:spTree>
    <p:extLst>
      <p:ext uri="{BB962C8B-B14F-4D97-AF65-F5344CB8AC3E}">
        <p14:creationId xmlns:p14="http://schemas.microsoft.com/office/powerpoint/2010/main" val="3028931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6ACAF6A-F7E8-486E-9DA6-849D9CFA2ED9}" type="datetimeFigureOut">
              <a:rPr lang="fr-FR" smtClean="0"/>
              <a:t>01/04/2019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051963-521D-46FF-8711-1D7D810A1D41}" type="slidenum">
              <a:rPr lang="fr-FR" smtClean="0"/>
              <a:t>‹N°›</a:t>
            </a:fld>
            <a:endParaRPr lang="fr-FR"/>
          </a:p>
        </p:txBody>
      </p:sp>
    </p:spTree>
    <p:extLst>
      <p:ext uri="{BB962C8B-B14F-4D97-AF65-F5344CB8AC3E}">
        <p14:creationId xmlns:p14="http://schemas.microsoft.com/office/powerpoint/2010/main" val="3830031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6ACAF6A-F7E8-486E-9DA6-849D9CFA2ED9}" type="datetimeFigureOut">
              <a:rPr lang="fr-FR" smtClean="0"/>
              <a:t>01/04/2019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051963-521D-46FF-8711-1D7D810A1D41}" type="slidenum">
              <a:rPr lang="fr-FR" smtClean="0"/>
              <a:t>‹N°›</a:t>
            </a:fld>
            <a:endParaRPr lang="fr-FR"/>
          </a:p>
        </p:txBody>
      </p:sp>
    </p:spTree>
    <p:extLst>
      <p:ext uri="{BB962C8B-B14F-4D97-AF65-F5344CB8AC3E}">
        <p14:creationId xmlns:p14="http://schemas.microsoft.com/office/powerpoint/2010/main" val="4267456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6ACAF6A-F7E8-486E-9DA6-849D9CFA2ED9}" type="datetimeFigureOut">
              <a:rPr lang="fr-FR" smtClean="0"/>
              <a:t>01/04/2019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051963-521D-46FF-8711-1D7D810A1D41}" type="slidenum">
              <a:rPr lang="fr-FR" smtClean="0"/>
              <a:t>‹N°›</a:t>
            </a:fld>
            <a:endParaRPr lang="fr-FR"/>
          </a:p>
        </p:txBody>
      </p:sp>
    </p:spTree>
    <p:extLst>
      <p:ext uri="{BB962C8B-B14F-4D97-AF65-F5344CB8AC3E}">
        <p14:creationId xmlns:p14="http://schemas.microsoft.com/office/powerpoint/2010/main" val="349251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6ACAF6A-F7E8-486E-9DA6-849D9CFA2ED9}" type="datetimeFigureOut">
              <a:rPr lang="fr-FR" smtClean="0"/>
              <a:t>01/04/2019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B051963-521D-46FF-8711-1D7D810A1D41}" type="slidenum">
              <a:rPr lang="fr-FR" smtClean="0"/>
              <a:t>‹N°›</a:t>
            </a:fld>
            <a:endParaRPr lang="fr-FR"/>
          </a:p>
        </p:txBody>
      </p:sp>
    </p:spTree>
    <p:extLst>
      <p:ext uri="{BB962C8B-B14F-4D97-AF65-F5344CB8AC3E}">
        <p14:creationId xmlns:p14="http://schemas.microsoft.com/office/powerpoint/2010/main" val="85436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6ACAF6A-F7E8-486E-9DA6-849D9CFA2ED9}" type="datetimeFigureOut">
              <a:rPr lang="fr-FR" smtClean="0"/>
              <a:t>01/04/2019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B051963-521D-46FF-8711-1D7D810A1D41}" type="slidenum">
              <a:rPr lang="fr-FR" smtClean="0"/>
              <a:t>‹N°›</a:t>
            </a:fld>
            <a:endParaRPr lang="fr-FR"/>
          </a:p>
        </p:txBody>
      </p:sp>
    </p:spTree>
    <p:extLst>
      <p:ext uri="{BB962C8B-B14F-4D97-AF65-F5344CB8AC3E}">
        <p14:creationId xmlns:p14="http://schemas.microsoft.com/office/powerpoint/2010/main" val="1726826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6ACAF6A-F7E8-486E-9DA6-849D9CFA2ED9}" type="datetimeFigureOut">
              <a:rPr lang="fr-FR" smtClean="0"/>
              <a:t>01/04/2019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B051963-521D-46FF-8711-1D7D810A1D41}" type="slidenum">
              <a:rPr lang="fr-FR" smtClean="0"/>
              <a:t>‹N°›</a:t>
            </a:fld>
            <a:endParaRPr lang="fr-FR"/>
          </a:p>
        </p:txBody>
      </p:sp>
    </p:spTree>
    <p:extLst>
      <p:ext uri="{BB962C8B-B14F-4D97-AF65-F5344CB8AC3E}">
        <p14:creationId xmlns:p14="http://schemas.microsoft.com/office/powerpoint/2010/main" val="3581953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6ACAF6A-F7E8-486E-9DA6-849D9CFA2ED9}" type="datetimeFigureOut">
              <a:rPr lang="fr-FR" smtClean="0"/>
              <a:t>01/04/2019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B051963-521D-46FF-8711-1D7D810A1D41}" type="slidenum">
              <a:rPr lang="fr-FR" smtClean="0"/>
              <a:t>‹N°›</a:t>
            </a:fld>
            <a:endParaRPr lang="fr-FR"/>
          </a:p>
        </p:txBody>
      </p:sp>
    </p:spTree>
    <p:extLst>
      <p:ext uri="{BB962C8B-B14F-4D97-AF65-F5344CB8AC3E}">
        <p14:creationId xmlns:p14="http://schemas.microsoft.com/office/powerpoint/2010/main" val="175692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‹N°›</a:t>
            </a:fld>
            <a:endParaRPr lang="fr-FR"/>
          </a:p>
        </p:txBody>
      </p:sp>
    </p:spTree>
    <p:extLst>
      <p:ext uri="{BB962C8B-B14F-4D97-AF65-F5344CB8AC3E}">
        <p14:creationId xmlns:p14="http://schemas.microsoft.com/office/powerpoint/2010/main" val="11404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6ACAF6A-F7E8-486E-9DA6-849D9CFA2ED9}" type="datetimeFigureOut">
              <a:rPr lang="fr-FR" smtClean="0"/>
              <a:t>01/04/2019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B051963-521D-46FF-8711-1D7D810A1D41}" type="slidenum">
              <a:rPr lang="fr-FR" smtClean="0"/>
              <a:t>‹N°›</a:t>
            </a:fld>
            <a:endParaRPr lang="fr-FR"/>
          </a:p>
        </p:txBody>
      </p:sp>
    </p:spTree>
    <p:extLst>
      <p:ext uri="{BB962C8B-B14F-4D97-AF65-F5344CB8AC3E}">
        <p14:creationId xmlns:p14="http://schemas.microsoft.com/office/powerpoint/2010/main" val="2752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6ACAF6A-F7E8-486E-9DA6-849D9CFA2ED9}" type="datetimeFigureOut">
              <a:rPr lang="fr-FR" smtClean="0"/>
              <a:t>01/04/2019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B051963-521D-46FF-8711-1D7D810A1D41}" type="slidenum">
              <a:rPr lang="fr-FR" smtClean="0"/>
              <a:t>‹N°›</a:t>
            </a:fld>
            <a:endParaRPr lang="fr-FR"/>
          </a:p>
        </p:txBody>
      </p:sp>
    </p:spTree>
    <p:extLst>
      <p:ext uri="{BB962C8B-B14F-4D97-AF65-F5344CB8AC3E}">
        <p14:creationId xmlns:p14="http://schemas.microsoft.com/office/powerpoint/2010/main" val="2342704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6ACAF6A-F7E8-486E-9DA6-849D9CFA2ED9}" type="datetimeFigureOut">
              <a:rPr lang="fr-FR" smtClean="0"/>
              <a:t>01/04/2019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051963-521D-46FF-8711-1D7D810A1D41}" type="slidenum">
              <a:rPr lang="fr-FR" smtClean="0"/>
              <a:t>‹N°›</a:t>
            </a:fld>
            <a:endParaRPr lang="fr-FR"/>
          </a:p>
        </p:txBody>
      </p:sp>
    </p:spTree>
    <p:extLst>
      <p:ext uri="{BB962C8B-B14F-4D97-AF65-F5344CB8AC3E}">
        <p14:creationId xmlns:p14="http://schemas.microsoft.com/office/powerpoint/2010/main" val="656232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6ACAF6A-F7E8-486E-9DA6-849D9CFA2ED9}" type="datetimeFigureOut">
              <a:rPr lang="fr-FR" smtClean="0"/>
              <a:t>01/04/2019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051963-521D-46FF-8711-1D7D810A1D41}" type="slidenum">
              <a:rPr lang="fr-FR" smtClean="0"/>
              <a:t>‹N°›</a:t>
            </a:fld>
            <a:endParaRPr lang="fr-FR"/>
          </a:p>
        </p:txBody>
      </p:sp>
    </p:spTree>
    <p:extLst>
      <p:ext uri="{BB962C8B-B14F-4D97-AF65-F5344CB8AC3E}">
        <p14:creationId xmlns:p14="http://schemas.microsoft.com/office/powerpoint/2010/main" val="3649847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257152C-5CA2-4160-B109-A711D06EF58F}"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EAD7E1EE-BFFE-4071-9404-7BE8070DF37C}" type="slidenum">
              <a:rPr lang="fr-FR" smtClean="0"/>
              <a:t>‹N°›</a:t>
            </a:fld>
            <a:endParaRPr lang="fr-FR"/>
          </a:p>
        </p:txBody>
      </p:sp>
    </p:spTree>
    <p:extLst>
      <p:ext uri="{BB962C8B-B14F-4D97-AF65-F5344CB8AC3E}">
        <p14:creationId xmlns:p14="http://schemas.microsoft.com/office/powerpoint/2010/main" val="234418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1786597-BC7D-4FD8-8D2B-D771A84ED68F}"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EAD7E1EE-BFFE-4071-9404-7BE8070DF37C}" type="slidenum">
              <a:rPr lang="fr-FR" smtClean="0"/>
              <a:t>‹N°›</a:t>
            </a:fld>
            <a:endParaRPr lang="fr-FR"/>
          </a:p>
        </p:txBody>
      </p:sp>
    </p:spTree>
    <p:extLst>
      <p:ext uri="{BB962C8B-B14F-4D97-AF65-F5344CB8AC3E}">
        <p14:creationId xmlns:p14="http://schemas.microsoft.com/office/powerpoint/2010/main" val="4167622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8B2DAB82-AFEB-4B82-A394-69A040EC0C0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EAD7E1EE-BFFE-4071-9404-7BE8070DF37C}" type="slidenum">
              <a:rPr lang="fr-FR" smtClean="0"/>
              <a:t>‹N°›</a:t>
            </a:fld>
            <a:endParaRPr lang="fr-FR"/>
          </a:p>
        </p:txBody>
      </p:sp>
    </p:spTree>
    <p:extLst>
      <p:ext uri="{BB962C8B-B14F-4D97-AF65-F5344CB8AC3E}">
        <p14:creationId xmlns:p14="http://schemas.microsoft.com/office/powerpoint/2010/main" val="618753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2767108-9461-43AC-9FF9-40084A622872}" type="datetime1">
              <a:rPr lang="en-US" smtClean="0"/>
              <a:t>4/1/2019</a:t>
            </a:fld>
            <a:endParaRPr lang="fr-FR"/>
          </a:p>
        </p:txBody>
      </p:sp>
      <p:sp>
        <p:nvSpPr>
          <p:cNvPr id="6" name="Espace réservé du pied de page 5"/>
          <p:cNvSpPr>
            <a:spLocks noGrp="1"/>
          </p:cNvSpPr>
          <p:nvPr>
            <p:ph type="ftr" sz="quarter" idx="11"/>
          </p:nvPr>
        </p:nvSpPr>
        <p:spPr/>
        <p:txBody>
          <a:bodyPr/>
          <a:lstStyle/>
          <a:p>
            <a:r>
              <a:rPr lang="fr-FR"/>
              <a:t>Jj Cariou - Digital marketing</a:t>
            </a:r>
          </a:p>
        </p:txBody>
      </p:sp>
      <p:sp>
        <p:nvSpPr>
          <p:cNvPr id="7" name="Espace réservé du numéro de diapositive 6"/>
          <p:cNvSpPr>
            <a:spLocks noGrp="1"/>
          </p:cNvSpPr>
          <p:nvPr>
            <p:ph type="sldNum" sz="quarter" idx="12"/>
          </p:nvPr>
        </p:nvSpPr>
        <p:spPr/>
        <p:txBody>
          <a:bodyPr/>
          <a:lstStyle/>
          <a:p>
            <a:fld id="{EAD7E1EE-BFFE-4071-9404-7BE8070DF37C}" type="slidenum">
              <a:rPr lang="fr-FR" smtClean="0"/>
              <a:t>‹N°›</a:t>
            </a:fld>
            <a:endParaRPr lang="fr-FR"/>
          </a:p>
        </p:txBody>
      </p:sp>
    </p:spTree>
    <p:extLst>
      <p:ext uri="{BB962C8B-B14F-4D97-AF65-F5344CB8AC3E}">
        <p14:creationId xmlns:p14="http://schemas.microsoft.com/office/powerpoint/2010/main" val="2138171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F3B7CE9-811A-4B17-8BA6-A27B5516BF29}" type="datetime1">
              <a:rPr lang="en-US" smtClean="0"/>
              <a:t>4/1/2019</a:t>
            </a:fld>
            <a:endParaRPr lang="fr-FR"/>
          </a:p>
        </p:txBody>
      </p:sp>
      <p:sp>
        <p:nvSpPr>
          <p:cNvPr id="8" name="Espace réservé du pied de page 7"/>
          <p:cNvSpPr>
            <a:spLocks noGrp="1"/>
          </p:cNvSpPr>
          <p:nvPr>
            <p:ph type="ftr" sz="quarter" idx="11"/>
          </p:nvPr>
        </p:nvSpPr>
        <p:spPr/>
        <p:txBody>
          <a:bodyPr/>
          <a:lstStyle/>
          <a:p>
            <a:r>
              <a:rPr lang="fr-FR"/>
              <a:t>Jj Cariou - Digital marketing</a:t>
            </a:r>
          </a:p>
        </p:txBody>
      </p:sp>
      <p:sp>
        <p:nvSpPr>
          <p:cNvPr id="9" name="Espace réservé du numéro de diapositive 8"/>
          <p:cNvSpPr>
            <a:spLocks noGrp="1"/>
          </p:cNvSpPr>
          <p:nvPr>
            <p:ph type="sldNum" sz="quarter" idx="12"/>
          </p:nvPr>
        </p:nvSpPr>
        <p:spPr/>
        <p:txBody>
          <a:bodyPr/>
          <a:lstStyle/>
          <a:p>
            <a:fld id="{EAD7E1EE-BFFE-4071-9404-7BE8070DF37C}" type="slidenum">
              <a:rPr lang="fr-FR" smtClean="0"/>
              <a:t>‹N°›</a:t>
            </a:fld>
            <a:endParaRPr lang="fr-FR"/>
          </a:p>
        </p:txBody>
      </p:sp>
    </p:spTree>
    <p:extLst>
      <p:ext uri="{BB962C8B-B14F-4D97-AF65-F5344CB8AC3E}">
        <p14:creationId xmlns:p14="http://schemas.microsoft.com/office/powerpoint/2010/main" val="3438281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D4F06C4-09CF-4AFE-9B12-8A863E793C2A}" type="datetime1">
              <a:rPr lang="en-US" smtClean="0"/>
              <a:t>4/1/2019</a:t>
            </a:fld>
            <a:endParaRPr lang="fr-FR"/>
          </a:p>
        </p:txBody>
      </p:sp>
      <p:sp>
        <p:nvSpPr>
          <p:cNvPr id="4" name="Espace réservé du pied de page 3"/>
          <p:cNvSpPr>
            <a:spLocks noGrp="1"/>
          </p:cNvSpPr>
          <p:nvPr>
            <p:ph type="ftr" sz="quarter" idx="11"/>
          </p:nvPr>
        </p:nvSpPr>
        <p:spPr/>
        <p:txBody>
          <a:bodyPr/>
          <a:lstStyle/>
          <a:p>
            <a:r>
              <a:rPr lang="fr-FR"/>
              <a:t>Jj Cariou - Digital marketing</a:t>
            </a:r>
          </a:p>
        </p:txBody>
      </p:sp>
      <p:sp>
        <p:nvSpPr>
          <p:cNvPr id="5" name="Espace réservé du numéro de diapositive 4"/>
          <p:cNvSpPr>
            <a:spLocks noGrp="1"/>
          </p:cNvSpPr>
          <p:nvPr>
            <p:ph type="sldNum" sz="quarter" idx="12"/>
          </p:nvPr>
        </p:nvSpPr>
        <p:spPr/>
        <p:txBody>
          <a:bodyPr/>
          <a:lstStyle/>
          <a:p>
            <a:fld id="{EAD7E1EE-BFFE-4071-9404-7BE8070DF37C}" type="slidenum">
              <a:rPr lang="fr-FR" smtClean="0"/>
              <a:t>‹N°›</a:t>
            </a:fld>
            <a:endParaRPr lang="fr-FR"/>
          </a:p>
        </p:txBody>
      </p:sp>
    </p:spTree>
    <p:extLst>
      <p:ext uri="{BB962C8B-B14F-4D97-AF65-F5344CB8AC3E}">
        <p14:creationId xmlns:p14="http://schemas.microsoft.com/office/powerpoint/2010/main" val="3681682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EDF58BF-3916-40C0-846D-DA985B35CA2E}"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‹N°›</a:t>
            </a:fld>
            <a:endParaRPr lang="fr-FR"/>
          </a:p>
        </p:txBody>
      </p:sp>
    </p:spTree>
    <p:extLst>
      <p:ext uri="{BB962C8B-B14F-4D97-AF65-F5344CB8AC3E}">
        <p14:creationId xmlns:p14="http://schemas.microsoft.com/office/powerpoint/2010/main" val="260163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A56C857-3FEB-4840-A1DA-FC2C5B4A7A16}" type="datetime1">
              <a:rPr lang="en-US" smtClean="0"/>
              <a:t>4/1/2019</a:t>
            </a:fld>
            <a:endParaRPr lang="fr-FR"/>
          </a:p>
        </p:txBody>
      </p:sp>
      <p:sp>
        <p:nvSpPr>
          <p:cNvPr id="3" name="Espace réservé du pied de page 2"/>
          <p:cNvSpPr>
            <a:spLocks noGrp="1"/>
          </p:cNvSpPr>
          <p:nvPr>
            <p:ph type="ftr" sz="quarter" idx="11"/>
          </p:nvPr>
        </p:nvSpPr>
        <p:spPr/>
        <p:txBody>
          <a:bodyPr/>
          <a:lstStyle/>
          <a:p>
            <a:r>
              <a:rPr lang="fr-FR"/>
              <a:t>Jj Cariou - Digital marketing</a:t>
            </a:r>
          </a:p>
        </p:txBody>
      </p:sp>
      <p:sp>
        <p:nvSpPr>
          <p:cNvPr id="4" name="Espace réservé du numéro de diapositive 3"/>
          <p:cNvSpPr>
            <a:spLocks noGrp="1"/>
          </p:cNvSpPr>
          <p:nvPr>
            <p:ph type="sldNum" sz="quarter" idx="12"/>
          </p:nvPr>
        </p:nvSpPr>
        <p:spPr/>
        <p:txBody>
          <a:bodyPr/>
          <a:lstStyle/>
          <a:p>
            <a:fld id="{EAD7E1EE-BFFE-4071-9404-7BE8070DF37C}" type="slidenum">
              <a:rPr lang="fr-FR" smtClean="0"/>
              <a:t>‹N°›</a:t>
            </a:fld>
            <a:endParaRPr lang="fr-FR"/>
          </a:p>
        </p:txBody>
      </p:sp>
    </p:spTree>
    <p:extLst>
      <p:ext uri="{BB962C8B-B14F-4D97-AF65-F5344CB8AC3E}">
        <p14:creationId xmlns:p14="http://schemas.microsoft.com/office/powerpoint/2010/main" val="3577247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692D144-BF17-49B8-B7A2-F4C8E16E763A}" type="datetime1">
              <a:rPr lang="en-US" smtClean="0"/>
              <a:t>4/1/2019</a:t>
            </a:fld>
            <a:endParaRPr lang="fr-FR"/>
          </a:p>
        </p:txBody>
      </p:sp>
      <p:sp>
        <p:nvSpPr>
          <p:cNvPr id="6" name="Espace réservé du pied de page 5"/>
          <p:cNvSpPr>
            <a:spLocks noGrp="1"/>
          </p:cNvSpPr>
          <p:nvPr>
            <p:ph type="ftr" sz="quarter" idx="11"/>
          </p:nvPr>
        </p:nvSpPr>
        <p:spPr/>
        <p:txBody>
          <a:bodyPr/>
          <a:lstStyle/>
          <a:p>
            <a:r>
              <a:rPr lang="fr-FR"/>
              <a:t>Jj Cariou - Digital marketing</a:t>
            </a:r>
          </a:p>
        </p:txBody>
      </p:sp>
      <p:sp>
        <p:nvSpPr>
          <p:cNvPr id="7" name="Espace réservé du numéro de diapositive 6"/>
          <p:cNvSpPr>
            <a:spLocks noGrp="1"/>
          </p:cNvSpPr>
          <p:nvPr>
            <p:ph type="sldNum" sz="quarter" idx="12"/>
          </p:nvPr>
        </p:nvSpPr>
        <p:spPr/>
        <p:txBody>
          <a:bodyPr/>
          <a:lstStyle/>
          <a:p>
            <a:fld id="{EAD7E1EE-BFFE-4071-9404-7BE8070DF37C}" type="slidenum">
              <a:rPr lang="fr-FR" smtClean="0"/>
              <a:t>‹N°›</a:t>
            </a:fld>
            <a:endParaRPr lang="fr-FR"/>
          </a:p>
        </p:txBody>
      </p:sp>
    </p:spTree>
    <p:extLst>
      <p:ext uri="{BB962C8B-B14F-4D97-AF65-F5344CB8AC3E}">
        <p14:creationId xmlns:p14="http://schemas.microsoft.com/office/powerpoint/2010/main" val="1917979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AF27373-F705-4961-9ED4-518DC48740DD}" type="datetime1">
              <a:rPr lang="en-US" smtClean="0"/>
              <a:t>4/1/2019</a:t>
            </a:fld>
            <a:endParaRPr lang="fr-FR"/>
          </a:p>
        </p:txBody>
      </p:sp>
      <p:sp>
        <p:nvSpPr>
          <p:cNvPr id="6" name="Espace réservé du pied de page 5"/>
          <p:cNvSpPr>
            <a:spLocks noGrp="1"/>
          </p:cNvSpPr>
          <p:nvPr>
            <p:ph type="ftr" sz="quarter" idx="11"/>
          </p:nvPr>
        </p:nvSpPr>
        <p:spPr/>
        <p:txBody>
          <a:bodyPr/>
          <a:lstStyle/>
          <a:p>
            <a:r>
              <a:rPr lang="fr-FR"/>
              <a:t>Jj Cariou - Digital marketing</a:t>
            </a:r>
          </a:p>
        </p:txBody>
      </p:sp>
      <p:sp>
        <p:nvSpPr>
          <p:cNvPr id="7" name="Espace réservé du numéro de diapositive 6"/>
          <p:cNvSpPr>
            <a:spLocks noGrp="1"/>
          </p:cNvSpPr>
          <p:nvPr>
            <p:ph type="sldNum" sz="quarter" idx="12"/>
          </p:nvPr>
        </p:nvSpPr>
        <p:spPr/>
        <p:txBody>
          <a:bodyPr/>
          <a:lstStyle/>
          <a:p>
            <a:fld id="{EAD7E1EE-BFFE-4071-9404-7BE8070DF37C}" type="slidenum">
              <a:rPr lang="fr-FR" smtClean="0"/>
              <a:t>‹N°›</a:t>
            </a:fld>
            <a:endParaRPr lang="fr-FR"/>
          </a:p>
        </p:txBody>
      </p:sp>
    </p:spTree>
    <p:extLst>
      <p:ext uri="{BB962C8B-B14F-4D97-AF65-F5344CB8AC3E}">
        <p14:creationId xmlns:p14="http://schemas.microsoft.com/office/powerpoint/2010/main" val="1284490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E8E057-5C45-414E-A3E9-F6218146EEF4}"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EAD7E1EE-BFFE-4071-9404-7BE8070DF37C}" type="slidenum">
              <a:rPr lang="fr-FR" smtClean="0"/>
              <a:t>‹N°›</a:t>
            </a:fld>
            <a:endParaRPr lang="fr-FR"/>
          </a:p>
        </p:txBody>
      </p:sp>
    </p:spTree>
    <p:extLst>
      <p:ext uri="{BB962C8B-B14F-4D97-AF65-F5344CB8AC3E}">
        <p14:creationId xmlns:p14="http://schemas.microsoft.com/office/powerpoint/2010/main" val="1366951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582C6BB-74A2-4FDF-AF2A-8677CADA1DD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EAD7E1EE-BFFE-4071-9404-7BE8070DF37C}" type="slidenum">
              <a:rPr lang="fr-FR" smtClean="0"/>
              <a:t>‹N°›</a:t>
            </a:fld>
            <a:endParaRPr lang="fr-FR"/>
          </a:p>
        </p:txBody>
      </p:sp>
    </p:spTree>
    <p:extLst>
      <p:ext uri="{BB962C8B-B14F-4D97-AF65-F5344CB8AC3E}">
        <p14:creationId xmlns:p14="http://schemas.microsoft.com/office/powerpoint/2010/main" val="400342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3AB79641-1AA7-4C0A-A2E5-ABC52094338A}"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‹N°›</a:t>
            </a:fld>
            <a:endParaRPr lang="fr-FR"/>
          </a:p>
        </p:txBody>
      </p:sp>
    </p:spTree>
    <p:extLst>
      <p:ext uri="{BB962C8B-B14F-4D97-AF65-F5344CB8AC3E}">
        <p14:creationId xmlns:p14="http://schemas.microsoft.com/office/powerpoint/2010/main" val="1894510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97277A4-B155-43A3-A78F-A6D436A39577}" type="datetime1">
              <a:rPr lang="en-US" smtClean="0"/>
              <a:t>4/1/2019</a:t>
            </a:fld>
            <a:endParaRPr lang="fr-FR"/>
          </a:p>
        </p:txBody>
      </p:sp>
      <p:sp>
        <p:nvSpPr>
          <p:cNvPr id="6" name="Espace réservé du pied de page 5"/>
          <p:cNvSpPr>
            <a:spLocks noGrp="1"/>
          </p:cNvSpPr>
          <p:nvPr>
            <p:ph type="ftr" sz="quarter" idx="11"/>
          </p:nvPr>
        </p:nvSpPr>
        <p:spPr/>
        <p:txBody>
          <a:bodyPr/>
          <a:lstStyle/>
          <a:p>
            <a:r>
              <a:rPr lang="fr-FR"/>
              <a:t>Jj Cariou - Digital marketing</a:t>
            </a:r>
          </a:p>
        </p:txBody>
      </p:sp>
      <p:sp>
        <p:nvSpPr>
          <p:cNvPr id="7" name="Espace réservé du numéro de diapositive 6"/>
          <p:cNvSpPr>
            <a:spLocks noGrp="1"/>
          </p:cNvSpPr>
          <p:nvPr>
            <p:ph type="sldNum" sz="quarter" idx="12"/>
          </p:nvPr>
        </p:nvSpPr>
        <p:spPr/>
        <p:txBody>
          <a:bodyPr/>
          <a:lstStyle/>
          <a:p>
            <a:fld id="{36DC4D30-C1AE-4A1B-9D74-9A68EC4908F8}" type="slidenum">
              <a:rPr lang="fr-FR" smtClean="0"/>
              <a:t>‹N°›</a:t>
            </a:fld>
            <a:endParaRPr lang="fr-FR"/>
          </a:p>
        </p:txBody>
      </p:sp>
    </p:spTree>
    <p:extLst>
      <p:ext uri="{BB962C8B-B14F-4D97-AF65-F5344CB8AC3E}">
        <p14:creationId xmlns:p14="http://schemas.microsoft.com/office/powerpoint/2010/main" val="685415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F4798D5-EEF2-4DEF-B458-EE709C611B7F}" type="datetime1">
              <a:rPr lang="en-US" smtClean="0"/>
              <a:t>4/1/2019</a:t>
            </a:fld>
            <a:endParaRPr lang="fr-FR"/>
          </a:p>
        </p:txBody>
      </p:sp>
      <p:sp>
        <p:nvSpPr>
          <p:cNvPr id="8" name="Espace réservé du pied de page 7"/>
          <p:cNvSpPr>
            <a:spLocks noGrp="1"/>
          </p:cNvSpPr>
          <p:nvPr>
            <p:ph type="ftr" sz="quarter" idx="11"/>
          </p:nvPr>
        </p:nvSpPr>
        <p:spPr/>
        <p:txBody>
          <a:bodyPr/>
          <a:lstStyle/>
          <a:p>
            <a:r>
              <a:rPr lang="fr-FR"/>
              <a:t>Jj Cariou - Digital marketing</a:t>
            </a:r>
          </a:p>
        </p:txBody>
      </p:sp>
      <p:sp>
        <p:nvSpPr>
          <p:cNvPr id="9" name="Espace réservé du numéro de diapositive 8"/>
          <p:cNvSpPr>
            <a:spLocks noGrp="1"/>
          </p:cNvSpPr>
          <p:nvPr>
            <p:ph type="sldNum" sz="quarter" idx="12"/>
          </p:nvPr>
        </p:nvSpPr>
        <p:spPr/>
        <p:txBody>
          <a:bodyPr/>
          <a:lstStyle/>
          <a:p>
            <a:fld id="{36DC4D30-C1AE-4A1B-9D74-9A68EC4908F8}" type="slidenum">
              <a:rPr lang="fr-FR" smtClean="0"/>
              <a:t>‹N°›</a:t>
            </a:fld>
            <a:endParaRPr lang="fr-FR"/>
          </a:p>
        </p:txBody>
      </p:sp>
    </p:spTree>
    <p:extLst>
      <p:ext uri="{BB962C8B-B14F-4D97-AF65-F5344CB8AC3E}">
        <p14:creationId xmlns:p14="http://schemas.microsoft.com/office/powerpoint/2010/main" val="86847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F538E55-558C-4BB2-A916-3A826EEC61AC}" type="datetime1">
              <a:rPr lang="en-US" smtClean="0"/>
              <a:t>4/1/2019</a:t>
            </a:fld>
            <a:endParaRPr lang="fr-FR"/>
          </a:p>
        </p:txBody>
      </p:sp>
      <p:sp>
        <p:nvSpPr>
          <p:cNvPr id="4" name="Espace réservé du pied de page 3"/>
          <p:cNvSpPr>
            <a:spLocks noGrp="1"/>
          </p:cNvSpPr>
          <p:nvPr>
            <p:ph type="ftr" sz="quarter" idx="11"/>
          </p:nvPr>
        </p:nvSpPr>
        <p:spPr/>
        <p:txBody>
          <a:bodyPr/>
          <a:lstStyle/>
          <a:p>
            <a:r>
              <a:rPr lang="fr-FR"/>
              <a:t>Jj Cariou - Digital marketing</a:t>
            </a:r>
          </a:p>
        </p:txBody>
      </p:sp>
      <p:sp>
        <p:nvSpPr>
          <p:cNvPr id="5" name="Espace réservé du numéro de diapositive 4"/>
          <p:cNvSpPr>
            <a:spLocks noGrp="1"/>
          </p:cNvSpPr>
          <p:nvPr>
            <p:ph type="sldNum" sz="quarter" idx="12"/>
          </p:nvPr>
        </p:nvSpPr>
        <p:spPr/>
        <p:txBody>
          <a:bodyPr/>
          <a:lstStyle/>
          <a:p>
            <a:fld id="{36DC4D30-C1AE-4A1B-9D74-9A68EC4908F8}" type="slidenum">
              <a:rPr lang="fr-FR" smtClean="0"/>
              <a:t>‹N°›</a:t>
            </a:fld>
            <a:endParaRPr lang="fr-FR"/>
          </a:p>
        </p:txBody>
      </p:sp>
    </p:spTree>
    <p:extLst>
      <p:ext uri="{BB962C8B-B14F-4D97-AF65-F5344CB8AC3E}">
        <p14:creationId xmlns:p14="http://schemas.microsoft.com/office/powerpoint/2010/main" val="821372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a:xfrm>
            <a:off x="0" y="6670307"/>
            <a:ext cx="1174282" cy="175429"/>
          </a:xfrm>
        </p:spPr>
        <p:txBody>
          <a:bodyPr/>
          <a:lstStyle/>
          <a:p>
            <a:fld id="{634B3336-A936-4281-ACBF-58C29FFB84C9}" type="datetime1">
              <a:rPr lang="en-US" smtClean="0"/>
              <a:t>4/1/2019</a:t>
            </a:fld>
            <a:endParaRPr lang="fr-FR"/>
          </a:p>
        </p:txBody>
      </p:sp>
      <p:sp>
        <p:nvSpPr>
          <p:cNvPr id="7" name="Espace réservé du numéro de diapositive 6"/>
          <p:cNvSpPr>
            <a:spLocks noGrp="1"/>
          </p:cNvSpPr>
          <p:nvPr>
            <p:ph type="sldNum" sz="quarter" idx="12"/>
          </p:nvPr>
        </p:nvSpPr>
        <p:spPr>
          <a:xfrm>
            <a:off x="8999620" y="6670307"/>
            <a:ext cx="1775523" cy="187692"/>
          </a:xfrm>
        </p:spPr>
        <p:txBody>
          <a:bodyPr/>
          <a:lstStyle>
            <a:lvl1pPr>
              <a:defRPr>
                <a:solidFill>
                  <a:schemeClr val="tx1"/>
                </a:solidFill>
              </a:defRPr>
            </a:lvl1pPr>
          </a:lstStyle>
          <a:p>
            <a:fld id="{36DC4D30-C1AE-4A1B-9D74-9A68EC4908F8}" type="slidenum">
              <a:rPr lang="fr-FR" smtClean="0"/>
              <a:pPr/>
              <a:t>‹N°›</a:t>
            </a:fld>
            <a:endParaRPr lang="fr-FR" dirty="0"/>
          </a:p>
        </p:txBody>
      </p:sp>
      <p:sp>
        <p:nvSpPr>
          <p:cNvPr id="6" name="Espace réservé du pied de page 5"/>
          <p:cNvSpPr>
            <a:spLocks noGrp="1"/>
          </p:cNvSpPr>
          <p:nvPr>
            <p:ph type="ftr" sz="quarter" idx="11"/>
          </p:nvPr>
        </p:nvSpPr>
        <p:spPr>
          <a:xfrm>
            <a:off x="4038600" y="6670307"/>
            <a:ext cx="4114800" cy="187693"/>
          </a:xfrm>
        </p:spPr>
        <p:txBody>
          <a:bodyPr/>
          <a:lstStyle>
            <a:lvl1pPr>
              <a:defRPr>
                <a:solidFill>
                  <a:schemeClr val="tx1"/>
                </a:solidFill>
              </a:defRPr>
            </a:lvl1pPr>
          </a:lstStyle>
          <a:p>
            <a:r>
              <a:rPr lang="fr-FR" dirty="0" err="1"/>
              <a:t>Jj</a:t>
            </a:r>
            <a:r>
              <a:rPr lang="fr-FR" dirty="0"/>
              <a:t> Cariou - Digital marketing</a:t>
            </a:r>
          </a:p>
        </p:txBody>
      </p:sp>
    </p:spTree>
    <p:extLst>
      <p:ext uri="{BB962C8B-B14F-4D97-AF65-F5344CB8AC3E}">
        <p14:creationId xmlns:p14="http://schemas.microsoft.com/office/powerpoint/2010/main" val="946622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9B68DA6-8CE6-40AC-809C-F70F9765B93A}" type="datetime1">
              <a:rPr lang="en-US" smtClean="0"/>
              <a:t>4/1/2019</a:t>
            </a:fld>
            <a:endParaRPr lang="fr-FR"/>
          </a:p>
        </p:txBody>
      </p:sp>
      <p:sp>
        <p:nvSpPr>
          <p:cNvPr id="6" name="Espace réservé du pied de page 5"/>
          <p:cNvSpPr>
            <a:spLocks noGrp="1"/>
          </p:cNvSpPr>
          <p:nvPr>
            <p:ph type="ftr" sz="quarter" idx="11"/>
          </p:nvPr>
        </p:nvSpPr>
        <p:spPr/>
        <p:txBody>
          <a:bodyPr/>
          <a:lstStyle/>
          <a:p>
            <a:r>
              <a:rPr lang="fr-FR"/>
              <a:t>Jj Cariou - Digital marketing</a:t>
            </a:r>
          </a:p>
        </p:txBody>
      </p:sp>
      <p:sp>
        <p:nvSpPr>
          <p:cNvPr id="7" name="Espace réservé du numéro de diapositive 6"/>
          <p:cNvSpPr>
            <a:spLocks noGrp="1"/>
          </p:cNvSpPr>
          <p:nvPr>
            <p:ph type="sldNum" sz="quarter" idx="12"/>
          </p:nvPr>
        </p:nvSpPr>
        <p:spPr/>
        <p:txBody>
          <a:bodyPr/>
          <a:lstStyle/>
          <a:p>
            <a:fld id="{36DC4D30-C1AE-4A1B-9D74-9A68EC4908F8}" type="slidenum">
              <a:rPr lang="fr-FR" smtClean="0"/>
              <a:t>‹N°›</a:t>
            </a:fld>
            <a:endParaRPr lang="fr-FR"/>
          </a:p>
        </p:txBody>
      </p:sp>
    </p:spTree>
    <p:extLst>
      <p:ext uri="{BB962C8B-B14F-4D97-AF65-F5344CB8AC3E}">
        <p14:creationId xmlns:p14="http://schemas.microsoft.com/office/powerpoint/2010/main" val="1875308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0" y="6641432"/>
            <a:ext cx="1174282" cy="204304"/>
          </a:xfrm>
          <a:prstGeom prst="rect">
            <a:avLst/>
          </a:prstGeom>
        </p:spPr>
        <p:txBody>
          <a:bodyPr vert="horz" lIns="91440" tIns="45720" rIns="91440" bIns="45720" rtlCol="0" anchor="ctr"/>
          <a:lstStyle>
            <a:lvl1pPr algn="l">
              <a:defRPr sz="1200">
                <a:solidFill>
                  <a:schemeClr val="tx1">
                    <a:lumMod val="50000"/>
                  </a:schemeClr>
                </a:solidFill>
              </a:defRPr>
            </a:lvl1pPr>
          </a:lstStyle>
          <a:p>
            <a:fld id="{73A06F91-3ACF-4C80-BA35-3491B7556A3D}" type="datetime1">
              <a:rPr lang="en-US" smtClean="0"/>
              <a:pPr/>
              <a:t>4/1/2019</a:t>
            </a:fld>
            <a:endParaRPr lang="fr-FR"/>
          </a:p>
        </p:txBody>
      </p:sp>
      <p:sp>
        <p:nvSpPr>
          <p:cNvPr id="5" name="Espace réservé du pied de page 4"/>
          <p:cNvSpPr>
            <a:spLocks noGrp="1"/>
          </p:cNvSpPr>
          <p:nvPr>
            <p:ph type="ftr" sz="quarter" idx="3"/>
          </p:nvPr>
        </p:nvSpPr>
        <p:spPr>
          <a:xfrm>
            <a:off x="4038600" y="6641432"/>
            <a:ext cx="4114800" cy="252197"/>
          </a:xfrm>
          <a:prstGeom prst="rect">
            <a:avLst/>
          </a:prstGeom>
        </p:spPr>
        <p:txBody>
          <a:bodyPr vert="horz" lIns="91440" tIns="45720" rIns="91440" bIns="45720" rtlCol="0" anchor="ctr"/>
          <a:lstStyle>
            <a:lvl1pPr algn="ctr">
              <a:defRPr sz="1200">
                <a:solidFill>
                  <a:schemeClr val="tx1">
                    <a:lumMod val="50000"/>
                  </a:schemeClr>
                </a:solidFill>
              </a:defRPr>
            </a:lvl1pPr>
          </a:lstStyle>
          <a:p>
            <a:r>
              <a:rPr lang="fr-FR"/>
              <a:t>Jj Cariou - Digital marketing</a:t>
            </a:r>
            <a:endParaRPr lang="fr-FR" dirty="0"/>
          </a:p>
        </p:txBody>
      </p:sp>
      <p:sp>
        <p:nvSpPr>
          <p:cNvPr id="6" name="Espace réservé du numéro de diapositive 5"/>
          <p:cNvSpPr>
            <a:spLocks noGrp="1"/>
          </p:cNvSpPr>
          <p:nvPr>
            <p:ph type="sldNum" sz="quarter" idx="4"/>
          </p:nvPr>
        </p:nvSpPr>
        <p:spPr>
          <a:xfrm>
            <a:off x="9668915" y="6651058"/>
            <a:ext cx="1775523" cy="216567"/>
          </a:xfrm>
          <a:prstGeom prst="rect">
            <a:avLst/>
          </a:prstGeom>
        </p:spPr>
        <p:txBody>
          <a:bodyPr vert="horz" lIns="91440" tIns="45720" rIns="91440" bIns="45720" rtlCol="0" anchor="ctr"/>
          <a:lstStyle>
            <a:lvl1pPr algn="r">
              <a:defRPr sz="1200">
                <a:solidFill>
                  <a:schemeClr val="tx1">
                    <a:lumMod val="50000"/>
                  </a:schemeClr>
                </a:solidFill>
              </a:defRPr>
            </a:lvl1pPr>
          </a:lstStyle>
          <a:p>
            <a:fld id="{36DC4D30-C1AE-4A1B-9D74-9A68EC4908F8}" type="slidenum">
              <a:rPr lang="fr-FR" smtClean="0"/>
              <a:pPr/>
              <a:t>‹N°›</a:t>
            </a:fld>
            <a:endParaRPr lang="fr-FR" dirty="0"/>
          </a:p>
        </p:txBody>
      </p:sp>
      <p:pic>
        <p:nvPicPr>
          <p:cNvPr id="7" name="Image 6"/>
          <p:cNvPicPr>
            <a:picLocks noChangeAspect="1"/>
          </p:cNvPicPr>
          <p:nvPr userDrawn="1"/>
        </p:nvPicPr>
        <p:blipFill>
          <a:blip r:embed="rId14"/>
          <a:stretch>
            <a:fillRect/>
          </a:stretch>
        </p:blipFill>
        <p:spPr>
          <a:xfrm>
            <a:off x="11444438" y="6599729"/>
            <a:ext cx="747561" cy="271840"/>
          </a:xfrm>
          <a:prstGeom prst="rect">
            <a:avLst/>
          </a:prstGeom>
        </p:spPr>
      </p:pic>
    </p:spTree>
    <p:extLst>
      <p:ext uri="{BB962C8B-B14F-4D97-AF65-F5344CB8AC3E}">
        <p14:creationId xmlns:p14="http://schemas.microsoft.com/office/powerpoint/2010/main" val="3003044846"/>
      </p:ext>
    </p:extLst>
  </p:cSld>
  <p:clrMap bg1="dk1" tx1="lt1" bg2="dk2" tx2="lt2" accent1="accent1" accent2="accent2" accent3="accent3" accent4="accent4" accent5="accent5" accent6="accent6" hlink="hlink" folHlink="folHlink"/>
  <p:sldLayoutIdLst>
    <p:sldLayoutId id="2147483684"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ACAF6A-F7E8-486E-9DA6-849D9CFA2ED9}" type="datetimeFigureOut">
              <a:rPr lang="fr-FR" smtClean="0"/>
              <a:t>01/04/2019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51963-521D-46FF-8711-1D7D810A1D41}" type="slidenum">
              <a:rPr lang="fr-FR" smtClean="0"/>
              <a:t>‹N°›</a:t>
            </a:fld>
            <a:endParaRPr lang="fr-FR"/>
          </a:p>
        </p:txBody>
      </p:sp>
    </p:spTree>
    <p:extLst>
      <p:ext uri="{BB962C8B-B14F-4D97-AF65-F5344CB8AC3E}">
        <p14:creationId xmlns:p14="http://schemas.microsoft.com/office/powerpoint/2010/main" val="171385267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CD54F-B03C-4E70-A3A6-C9EFC96FDDB0}" type="datetime1">
              <a:rPr lang="en-US" smtClean="0"/>
              <a:t>4/1/2019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Jj Cariou - Digital marketing</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7E1EE-BFFE-4071-9404-7BE8070DF37C}" type="slidenum">
              <a:rPr lang="fr-FR" smtClean="0"/>
              <a:t>‹N°›</a:t>
            </a:fld>
            <a:endParaRPr lang="fr-FR"/>
          </a:p>
        </p:txBody>
      </p:sp>
    </p:spTree>
    <p:extLst>
      <p:ext uri="{BB962C8B-B14F-4D97-AF65-F5344CB8AC3E}">
        <p14:creationId xmlns:p14="http://schemas.microsoft.com/office/powerpoint/2010/main" val="426790086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upport.google.com/analytics/answer/6367342#access" TargetMode="External"/><Relationship Id="rId2" Type="http://schemas.openxmlformats.org/officeDocument/2006/relationships/hyperlink" Target="https://your.googlemerchandisestore.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n.onpage.org/blog/google-analytics-these-are-the-10-most-important-kpis-for-your-website" TargetMode="External"/><Relationship Id="rId2" Type="http://schemas.openxmlformats.org/officeDocument/2006/relationships/hyperlink" Target="https://blog.crazyegg.com/2013/01/22/best-website-kpi/"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developers.google.com/analytics/devguides/reporting/core/dimsmet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WC3ONXJn9FQ" TargetMode="External"/><Relationship Id="rId2" Type="http://schemas.openxmlformats.org/officeDocument/2006/relationships/hyperlink" Target="https://www.google.com/analytics/"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youtube.com/watch?v=braJCJhfwQ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support.supermetrics.com/support/hom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support.supermetrics.com/support/hom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jj@cariou.gmail.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docs.google.com/forms/d/e/1FAIpQLSc4Zhyxz52cAezbAmbPyz7fAHAkIUn0xOZ_WYL8iEsZJ4aFig/viewform?usp=sf_link"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business.twitter.com/"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hyperlink" Target="http://likealyzer.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inetourx.cariou.eu/sitemap_index.x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youtube.com/watch?v=5YGc4zOqozo"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s2sfm9JkI"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support.supermetrics.com/support/home"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cariou.eu/wp-content/uploads/2019/03/vpnMentor-free-privacy-policy.pdf"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ariou.eu/wp-content/uploads/2019/03/cockies-policy.docx"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cbronline.com/what-is/what-is-crm-4924064/#what-is-crm-4924064"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cariou.e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024332" y="888520"/>
            <a:ext cx="9144000" cy="4614144"/>
          </a:xfrm>
        </p:spPr>
        <p:txBody>
          <a:bodyPr>
            <a:normAutofit fontScale="90000"/>
          </a:bodyPr>
          <a:lstStyle/>
          <a:p>
            <a:r>
              <a:rPr lang="fr-FR" dirty="0"/>
              <a:t>Web Analytics</a:t>
            </a:r>
            <a:br>
              <a:rPr lang="fr-FR" dirty="0"/>
            </a:br>
            <a:r>
              <a:rPr lang="fr-FR" sz="2400" dirty="0"/>
              <a:t>(</a:t>
            </a:r>
            <a:r>
              <a:rPr lang="fr-FR" sz="2400" dirty="0" err="1"/>
              <a:t>with</a:t>
            </a:r>
            <a:r>
              <a:rPr lang="fr-FR" sz="2400" dirty="0"/>
              <a:t> GA: google </a:t>
            </a:r>
            <a:r>
              <a:rPr lang="fr-FR" sz="2400" dirty="0" err="1"/>
              <a:t>analytics</a:t>
            </a:r>
            <a:r>
              <a:rPr lang="fr-FR" sz="2400" dirty="0"/>
              <a:t>)</a:t>
            </a:r>
            <a:br>
              <a:rPr lang="fr-FR" sz="2400" dirty="0"/>
            </a:br>
            <a:br>
              <a:rPr lang="fr-FR" sz="2400" dirty="0"/>
            </a:br>
            <a:r>
              <a:rPr lang="fr-FR" dirty="0" err="1"/>
              <a:t>Search</a:t>
            </a:r>
            <a:r>
              <a:rPr lang="fr-FR" dirty="0"/>
              <a:t> console </a:t>
            </a:r>
            <a:br>
              <a:rPr lang="fr-FR" dirty="0"/>
            </a:br>
            <a:r>
              <a:rPr lang="fr-FR" sz="2400" dirty="0"/>
              <a:t>(and site </a:t>
            </a:r>
            <a:r>
              <a:rPr lang="fr-FR" sz="2400" dirty="0" err="1"/>
              <a:t>map</a:t>
            </a:r>
            <a:r>
              <a:rPr lang="fr-FR" sz="2400" dirty="0"/>
              <a:t>)</a:t>
            </a:r>
            <a:br>
              <a:rPr lang="fr-FR" sz="2400" dirty="0"/>
            </a:br>
            <a:br>
              <a:rPr lang="fr-FR" dirty="0"/>
            </a:br>
            <a:r>
              <a:rPr lang="fr-FR" dirty="0"/>
              <a:t>Dashboard </a:t>
            </a:r>
            <a:br>
              <a:rPr lang="fr-FR" dirty="0"/>
            </a:br>
            <a:r>
              <a:rPr lang="fr-FR" sz="2400" dirty="0"/>
              <a:t>(and KPI’s)</a:t>
            </a:r>
            <a:br>
              <a:rPr lang="fr-FR" sz="2400" dirty="0"/>
            </a:br>
            <a:endParaRPr lang="fr-FR" sz="2400" dirty="0"/>
          </a:p>
        </p:txBody>
      </p:sp>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1</a:t>
            </a:fld>
            <a:endParaRPr lang="fr-FR"/>
          </a:p>
        </p:txBody>
      </p:sp>
      <p:sp>
        <p:nvSpPr>
          <p:cNvPr id="3" name="Rectangle 2">
            <a:extLst>
              <a:ext uri="{FF2B5EF4-FFF2-40B4-BE49-F238E27FC236}">
                <a16:creationId xmlns:a16="http://schemas.microsoft.com/office/drawing/2014/main" id="{CD78C426-EC9C-4E16-A305-C59ABCC3CB74}"/>
              </a:ext>
            </a:extLst>
          </p:cNvPr>
          <p:cNvSpPr/>
          <p:nvPr/>
        </p:nvSpPr>
        <p:spPr>
          <a:xfrm>
            <a:off x="-1" y="0"/>
            <a:ext cx="1639019" cy="684573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r>
              <a:rPr lang="fr-FR" b="1" dirty="0">
                <a:solidFill>
                  <a:srgbClr val="FFC000"/>
                </a:solidFill>
              </a:rPr>
              <a:t>2 Web </a:t>
            </a:r>
            <a:r>
              <a:rPr lang="fr-FR" b="1" dirty="0" err="1">
                <a:solidFill>
                  <a:srgbClr val="FFC000"/>
                </a:solidFill>
              </a:rPr>
              <a:t>analytics</a:t>
            </a:r>
            <a:r>
              <a:rPr lang="fr-FR" b="1" dirty="0">
                <a:solidFill>
                  <a:srgbClr val="FFC000"/>
                </a:solidFill>
              </a:rPr>
              <a:t>, </a:t>
            </a:r>
            <a:r>
              <a:rPr lang="fr-FR" b="1" dirty="0" err="1">
                <a:solidFill>
                  <a:srgbClr val="FFC000"/>
                </a:solidFill>
              </a:rPr>
              <a:t>search</a:t>
            </a:r>
            <a:r>
              <a:rPr lang="fr-FR" b="1" dirty="0">
                <a:solidFill>
                  <a:srgbClr val="FFC000"/>
                </a:solidFill>
              </a:rPr>
              <a:t> console, </a:t>
            </a:r>
            <a:r>
              <a:rPr lang="fr-FR" b="1" dirty="0" err="1">
                <a:solidFill>
                  <a:srgbClr val="FFC000"/>
                </a:solidFill>
              </a:rPr>
              <a:t>dashboard</a:t>
            </a:r>
            <a:endParaRPr lang="fr-FR" b="1" dirty="0">
              <a:solidFill>
                <a:srgbClr val="FFC000"/>
              </a:solidFill>
            </a:endParaRPr>
          </a:p>
          <a:p>
            <a:pPr algn="ctr"/>
            <a:endParaRPr lang="fr-FR" dirty="0"/>
          </a:p>
          <a:p>
            <a:pPr algn="ctr"/>
            <a:r>
              <a:rPr lang="fr-FR" dirty="0"/>
              <a:t>3 Online </a:t>
            </a:r>
            <a:r>
              <a:rPr lang="fr-FR" dirty="0" err="1"/>
              <a:t>reputation</a:t>
            </a:r>
            <a:r>
              <a:rPr lang="fr-FR" dirty="0"/>
              <a:t> management (ORM) </a:t>
            </a:r>
          </a:p>
          <a:p>
            <a:pPr algn="ctr"/>
            <a:endParaRPr lang="fr-FR" dirty="0"/>
          </a:p>
          <a:p>
            <a:pPr algn="ctr"/>
            <a:r>
              <a:rPr lang="fr-FR" dirty="0"/>
              <a:t>4 Social media </a:t>
            </a:r>
            <a:r>
              <a:rPr lang="fr-FR" dirty="0" err="1"/>
              <a:t>optimization</a:t>
            </a:r>
            <a:endParaRPr lang="fr-FR" dirty="0"/>
          </a:p>
          <a:p>
            <a:pPr algn="ctr"/>
            <a:endParaRPr lang="fr-FR" dirty="0"/>
          </a:p>
          <a:p>
            <a:pPr algn="ctr"/>
            <a:r>
              <a:rPr lang="fr-FR" dirty="0"/>
              <a:t>5- e-commerce</a:t>
            </a:r>
          </a:p>
          <a:p>
            <a:pPr algn="ctr"/>
            <a:endParaRPr lang="fr-FR" dirty="0"/>
          </a:p>
          <a:p>
            <a:pPr algn="ctr"/>
            <a:r>
              <a:rPr lang="fr-FR" dirty="0"/>
              <a:t>6 e-mailing / news </a:t>
            </a:r>
            <a:r>
              <a:rPr lang="fr-FR" dirty="0" err="1"/>
              <a:t>letters</a:t>
            </a: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Tree>
    <p:extLst>
      <p:ext uri="{BB962C8B-B14F-4D97-AF65-F5344CB8AC3E}">
        <p14:creationId xmlns:p14="http://schemas.microsoft.com/office/powerpoint/2010/main" val="4020898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436496E-42B7-46E5-B115-999E4B9EEF8A}"/>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D72451B0-25F4-4BB8-BA66-31A588DF530E}"/>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07D7BD0D-1282-4D31-BEB9-478411F3DB6F}"/>
              </a:ext>
            </a:extLst>
          </p:cNvPr>
          <p:cNvSpPr>
            <a:spLocks noGrp="1"/>
          </p:cNvSpPr>
          <p:nvPr>
            <p:ph type="sldNum" sz="quarter" idx="12"/>
          </p:nvPr>
        </p:nvSpPr>
        <p:spPr/>
        <p:txBody>
          <a:bodyPr/>
          <a:lstStyle/>
          <a:p>
            <a:fld id="{36DC4D30-C1AE-4A1B-9D74-9A68EC4908F8}" type="slidenum">
              <a:rPr lang="fr-FR" smtClean="0"/>
              <a:t>10</a:t>
            </a:fld>
            <a:endParaRPr lang="fr-FR"/>
          </a:p>
        </p:txBody>
      </p:sp>
      <p:pic>
        <p:nvPicPr>
          <p:cNvPr id="8" name="Image 7">
            <a:extLst>
              <a:ext uri="{FF2B5EF4-FFF2-40B4-BE49-F238E27FC236}">
                <a16:creationId xmlns:a16="http://schemas.microsoft.com/office/drawing/2014/main" id="{48577884-3323-46C5-835D-A143FE9977B8}"/>
              </a:ext>
            </a:extLst>
          </p:cNvPr>
          <p:cNvPicPr>
            <a:picLocks noChangeAspect="1"/>
          </p:cNvPicPr>
          <p:nvPr/>
        </p:nvPicPr>
        <p:blipFill>
          <a:blip r:embed="rId2"/>
          <a:stretch>
            <a:fillRect/>
          </a:stretch>
        </p:blipFill>
        <p:spPr>
          <a:xfrm>
            <a:off x="0" y="12264"/>
            <a:ext cx="7548113" cy="2703094"/>
          </a:xfrm>
          <a:prstGeom prst="rect">
            <a:avLst/>
          </a:prstGeom>
        </p:spPr>
      </p:pic>
      <p:cxnSp>
        <p:nvCxnSpPr>
          <p:cNvPr id="10" name="Connecteur droit avec flèche 9">
            <a:extLst>
              <a:ext uri="{FF2B5EF4-FFF2-40B4-BE49-F238E27FC236}">
                <a16:creationId xmlns:a16="http://schemas.microsoft.com/office/drawing/2014/main" id="{139F010C-44A2-44B6-B30A-ECDF887E9479}"/>
              </a:ext>
            </a:extLst>
          </p:cNvPr>
          <p:cNvCxnSpPr/>
          <p:nvPr/>
        </p:nvCxnSpPr>
        <p:spPr>
          <a:xfrm flipH="1">
            <a:off x="4960189" y="422695"/>
            <a:ext cx="414800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091CFD39-0AA4-4132-8F97-B01C283ED29D}"/>
              </a:ext>
            </a:extLst>
          </p:cNvPr>
          <p:cNvSpPr txBox="1"/>
          <p:nvPr/>
        </p:nvSpPr>
        <p:spPr>
          <a:xfrm>
            <a:off x="9411418" y="238029"/>
            <a:ext cx="1679306" cy="369332"/>
          </a:xfrm>
          <a:prstGeom prst="rect">
            <a:avLst/>
          </a:prstGeom>
          <a:noFill/>
        </p:spPr>
        <p:txBody>
          <a:bodyPr wrap="none" rtlCol="0">
            <a:spAutoFit/>
          </a:bodyPr>
          <a:lstStyle/>
          <a:p>
            <a:r>
              <a:rPr lang="fr-FR" dirty="0"/>
              <a:t>Copy the </a:t>
            </a:r>
            <a:r>
              <a:rPr lang="fr-FR" dirty="0" err="1"/>
              <a:t>adress</a:t>
            </a:r>
            <a:endParaRPr lang="fr-FR" dirty="0"/>
          </a:p>
        </p:txBody>
      </p:sp>
      <p:pic>
        <p:nvPicPr>
          <p:cNvPr id="12" name="Image 11">
            <a:extLst>
              <a:ext uri="{FF2B5EF4-FFF2-40B4-BE49-F238E27FC236}">
                <a16:creationId xmlns:a16="http://schemas.microsoft.com/office/drawing/2014/main" id="{C8736901-3F6B-458F-A4BD-BD1A53AA4031}"/>
              </a:ext>
            </a:extLst>
          </p:cNvPr>
          <p:cNvPicPr>
            <a:picLocks noChangeAspect="1"/>
          </p:cNvPicPr>
          <p:nvPr/>
        </p:nvPicPr>
        <p:blipFill>
          <a:blip r:embed="rId3"/>
          <a:stretch>
            <a:fillRect/>
          </a:stretch>
        </p:blipFill>
        <p:spPr>
          <a:xfrm>
            <a:off x="1" y="2886151"/>
            <a:ext cx="8384874" cy="4007477"/>
          </a:xfrm>
          <a:prstGeom prst="rect">
            <a:avLst/>
          </a:prstGeom>
        </p:spPr>
      </p:pic>
      <p:cxnSp>
        <p:nvCxnSpPr>
          <p:cNvPr id="13" name="Connecteur droit avec flèche 12">
            <a:extLst>
              <a:ext uri="{FF2B5EF4-FFF2-40B4-BE49-F238E27FC236}">
                <a16:creationId xmlns:a16="http://schemas.microsoft.com/office/drawing/2014/main" id="{56E9F780-9BF4-4790-8F58-E2E3ECD2C388}"/>
              </a:ext>
            </a:extLst>
          </p:cNvPr>
          <p:cNvCxnSpPr/>
          <p:nvPr/>
        </p:nvCxnSpPr>
        <p:spPr>
          <a:xfrm flipH="1">
            <a:off x="5349673" y="4603632"/>
            <a:ext cx="414800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E90E302-70DE-497F-9DEA-8AE9BD45C382}"/>
              </a:ext>
            </a:extLst>
          </p:cNvPr>
          <p:cNvSpPr txBox="1"/>
          <p:nvPr/>
        </p:nvSpPr>
        <p:spPr>
          <a:xfrm>
            <a:off x="9668915" y="4485736"/>
            <a:ext cx="1777666" cy="646331"/>
          </a:xfrm>
          <a:prstGeom prst="rect">
            <a:avLst/>
          </a:prstGeom>
          <a:noFill/>
        </p:spPr>
        <p:txBody>
          <a:bodyPr wrap="none" rtlCol="0">
            <a:spAutoFit/>
          </a:bodyPr>
          <a:lstStyle/>
          <a:p>
            <a:r>
              <a:rPr lang="fr-FR" dirty="0"/>
              <a:t>Paste </a:t>
            </a:r>
            <a:r>
              <a:rPr lang="fr-FR" dirty="0" err="1"/>
              <a:t>it</a:t>
            </a:r>
            <a:r>
              <a:rPr lang="fr-FR" dirty="0"/>
              <a:t> in google</a:t>
            </a:r>
          </a:p>
          <a:p>
            <a:r>
              <a:rPr lang="fr-FR" dirty="0" err="1"/>
              <a:t>search</a:t>
            </a:r>
            <a:r>
              <a:rPr lang="fr-FR" dirty="0"/>
              <a:t> console</a:t>
            </a:r>
          </a:p>
        </p:txBody>
      </p:sp>
      <p:sp>
        <p:nvSpPr>
          <p:cNvPr id="15" name="Ellipse 14">
            <a:extLst>
              <a:ext uri="{FF2B5EF4-FFF2-40B4-BE49-F238E27FC236}">
                <a16:creationId xmlns:a16="http://schemas.microsoft.com/office/drawing/2014/main" id="{237F70D1-3D10-494B-991F-4D96BA5B1321}"/>
              </a:ext>
            </a:extLst>
          </p:cNvPr>
          <p:cNvSpPr/>
          <p:nvPr/>
        </p:nvSpPr>
        <p:spPr>
          <a:xfrm>
            <a:off x="-163902" y="5132066"/>
            <a:ext cx="1174282" cy="4060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80431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100</a:t>
            </a:fld>
            <a:endParaRPr lang="fr-FR"/>
          </a:p>
        </p:txBody>
      </p:sp>
      <p:sp>
        <p:nvSpPr>
          <p:cNvPr id="7" name="Rectangle 6"/>
          <p:cNvSpPr/>
          <p:nvPr/>
        </p:nvSpPr>
        <p:spPr>
          <a:xfrm>
            <a:off x="587141" y="346509"/>
            <a:ext cx="10741794" cy="6006165"/>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When the course ends today you must have:</a:t>
            </a:r>
          </a:p>
          <a:p>
            <a:pPr algn="ctr"/>
            <a:endParaRPr lang="en-US" dirty="0"/>
          </a:p>
          <a:p>
            <a:pPr marL="285750" indent="-285750" algn="ctr">
              <a:buFontTx/>
              <a:buChar char="-"/>
            </a:pPr>
            <a:r>
              <a:rPr lang="en-US" dirty="0"/>
              <a:t>Create an account on </a:t>
            </a:r>
            <a:r>
              <a:rPr lang="en-US" dirty="0" err="1"/>
              <a:t>MailChimp</a:t>
            </a:r>
            <a:r>
              <a:rPr lang="en-US" dirty="0"/>
              <a:t> (a single account per team)</a:t>
            </a:r>
          </a:p>
          <a:p>
            <a:pPr marL="285750" indent="-285750" algn="ctr">
              <a:buFontTx/>
              <a:buChar char="-"/>
            </a:pPr>
            <a:endParaRPr lang="en-US" dirty="0"/>
          </a:p>
          <a:p>
            <a:pPr marL="285750" indent="-285750" algn="ctr">
              <a:buFontTx/>
              <a:buChar char="-"/>
            </a:pPr>
            <a:r>
              <a:rPr lang="en-US" dirty="0"/>
              <a:t>Create a list and import the CVS file with the email addresses of the entire student group</a:t>
            </a:r>
          </a:p>
          <a:p>
            <a:pPr marL="285750" indent="-285750" algn="ctr">
              <a:buFontTx/>
              <a:buChar char="-"/>
            </a:pPr>
            <a:endParaRPr lang="en-US" dirty="0"/>
          </a:p>
          <a:p>
            <a:pPr marL="285750" indent="-285750" algn="ctr">
              <a:buFontTx/>
              <a:buChar char="-"/>
            </a:pPr>
            <a:r>
              <a:rPr lang="en-US" dirty="0"/>
              <a:t>Create a beautiful e-mail related to the subject of your website</a:t>
            </a:r>
          </a:p>
          <a:p>
            <a:pPr marL="285750" indent="-285750" algn="ctr">
              <a:buFontTx/>
              <a:buChar char="-"/>
            </a:pPr>
            <a:endParaRPr lang="en-US" dirty="0"/>
          </a:p>
          <a:p>
            <a:pPr marL="285750" indent="-285750" algn="ctr">
              <a:buFontTx/>
              <a:buChar char="-"/>
            </a:pPr>
            <a:r>
              <a:rPr lang="en-US" dirty="0"/>
              <a:t>Send the message to all students in the class</a:t>
            </a:r>
          </a:p>
          <a:p>
            <a:pPr marL="285750" indent="-285750" algn="ctr">
              <a:buFontTx/>
              <a:buChar char="-"/>
            </a:pPr>
            <a:endParaRPr lang="en-US" dirty="0"/>
          </a:p>
          <a:p>
            <a:pPr marL="285750" indent="-285750" algn="ctr">
              <a:buFontTx/>
              <a:buChar char="-"/>
            </a:pPr>
            <a:r>
              <a:rPr lang="en-US" dirty="0"/>
              <a:t>Check the dashboard in </a:t>
            </a:r>
            <a:r>
              <a:rPr lang="en-US" dirty="0" err="1"/>
              <a:t>MailChimp</a:t>
            </a:r>
            <a:endParaRPr lang="en-US" dirty="0"/>
          </a:p>
          <a:p>
            <a:pPr marL="285750" indent="-285750" algn="ctr">
              <a:buFontTx/>
              <a:buChar char="-"/>
            </a:pPr>
            <a:endParaRPr lang="en-US" dirty="0"/>
          </a:p>
          <a:p>
            <a:pPr marL="285750" indent="-285750" algn="ctr">
              <a:buFontTx/>
              <a:buChar char="-"/>
            </a:pPr>
            <a:r>
              <a:rPr lang="en-US" dirty="0"/>
              <a:t>Ad a subscription form to your web site (richness ?)</a:t>
            </a:r>
          </a:p>
          <a:p>
            <a:pPr marL="285750" indent="-285750" algn="ctr">
              <a:buFontTx/>
              <a:buChar char="-"/>
            </a:pPr>
            <a:endParaRPr lang="en-US" dirty="0"/>
          </a:p>
          <a:p>
            <a:pPr marL="285750" indent="-285750" algn="ctr">
              <a:buFontTx/>
              <a:buChar char="-"/>
            </a:pPr>
            <a:endParaRPr lang="en-US" dirty="0"/>
          </a:p>
          <a:p>
            <a:pPr marL="285750" indent="-285750" algn="ctr">
              <a:buFontTx/>
              <a:buChar char="-"/>
            </a:pPr>
            <a:r>
              <a:rPr lang="en-US" dirty="0"/>
              <a:t>You should also continue to develop your digital marketing dashboard (</a:t>
            </a:r>
            <a:r>
              <a:rPr lang="en-US" dirty="0" err="1"/>
              <a:t>MailChimp</a:t>
            </a:r>
            <a:r>
              <a:rPr lang="en-US" dirty="0"/>
              <a:t> is OK with </a:t>
            </a:r>
            <a:r>
              <a:rPr lang="en-US" dirty="0" err="1"/>
              <a:t>Supermetric</a:t>
            </a:r>
            <a:r>
              <a:rPr lang="en-US" dirty="0"/>
              <a:t>)</a:t>
            </a:r>
          </a:p>
          <a:p>
            <a:pPr marL="285750" indent="-285750" algn="ctr">
              <a:buFontTx/>
              <a:buChar char="-"/>
            </a:pPr>
            <a:endParaRPr lang="en-US" dirty="0"/>
          </a:p>
          <a:p>
            <a:pPr marL="285750" indent="-285750" algn="ctr">
              <a:buFontTx/>
              <a:buChar char="-"/>
            </a:pPr>
            <a:endParaRPr lang="en-US" dirty="0"/>
          </a:p>
        </p:txBody>
      </p:sp>
    </p:spTree>
    <p:extLst>
      <p:ext uri="{BB962C8B-B14F-4D97-AF65-F5344CB8AC3E}">
        <p14:creationId xmlns:p14="http://schemas.microsoft.com/office/powerpoint/2010/main" val="99190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86569B6-81AA-4097-9E18-199C55D32248}"/>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C1950B9C-12D2-413C-A2CC-7C62CFAAE58A}"/>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80AE2B1D-04A7-415E-94D3-5882E9FD9665}"/>
              </a:ext>
            </a:extLst>
          </p:cNvPr>
          <p:cNvSpPr>
            <a:spLocks noGrp="1"/>
          </p:cNvSpPr>
          <p:nvPr>
            <p:ph type="sldNum" sz="quarter" idx="12"/>
          </p:nvPr>
        </p:nvSpPr>
        <p:spPr/>
        <p:txBody>
          <a:bodyPr/>
          <a:lstStyle/>
          <a:p>
            <a:fld id="{36DC4D30-C1AE-4A1B-9D74-9A68EC4908F8}" type="slidenum">
              <a:rPr lang="fr-FR" smtClean="0"/>
              <a:t>101</a:t>
            </a:fld>
            <a:endParaRPr lang="fr-FR"/>
          </a:p>
        </p:txBody>
      </p:sp>
      <p:sp>
        <p:nvSpPr>
          <p:cNvPr id="7" name="Rectangle 6">
            <a:extLst>
              <a:ext uri="{FF2B5EF4-FFF2-40B4-BE49-F238E27FC236}">
                <a16:creationId xmlns:a16="http://schemas.microsoft.com/office/drawing/2014/main" id="{3E2A5C63-886B-4845-A47E-CCC85ECEE913}"/>
              </a:ext>
            </a:extLst>
          </p:cNvPr>
          <p:cNvSpPr/>
          <p:nvPr/>
        </p:nvSpPr>
        <p:spPr>
          <a:xfrm>
            <a:off x="1043796" y="750498"/>
            <a:ext cx="10101532" cy="4985139"/>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400" dirty="0"/>
              <a:t>IMPROVE YOUR DASHBOARD !</a:t>
            </a:r>
          </a:p>
          <a:p>
            <a:pPr algn="ctr"/>
            <a:endParaRPr lang="fr-FR" sz="2400" dirty="0"/>
          </a:p>
          <a:p>
            <a:pPr algn="ctr"/>
            <a:r>
              <a:rPr lang="fr-FR" sz="2400" dirty="0"/>
              <a:t>I </a:t>
            </a:r>
            <a:r>
              <a:rPr lang="fr-FR" sz="2400" dirty="0" err="1"/>
              <a:t>want</a:t>
            </a:r>
            <a:r>
              <a:rPr lang="fr-FR" sz="2400" dirty="0"/>
              <a:t> </a:t>
            </a:r>
            <a:r>
              <a:rPr lang="fr-FR" sz="2400" dirty="0" err="1"/>
              <a:t>you</a:t>
            </a:r>
            <a:r>
              <a:rPr lang="fr-FR" sz="2400" dirty="0"/>
              <a:t> to use « </a:t>
            </a:r>
            <a:r>
              <a:rPr lang="fr-FR" sz="2400" dirty="0" err="1"/>
              <a:t>supermetrics</a:t>
            </a:r>
            <a:r>
              <a:rPr lang="fr-FR" sz="2400" dirty="0"/>
              <a:t> for google </a:t>
            </a:r>
            <a:r>
              <a:rPr lang="fr-FR" sz="2400" dirty="0" err="1"/>
              <a:t>sheet</a:t>
            </a:r>
            <a:r>
              <a:rPr lang="fr-FR" sz="2400" dirty="0"/>
              <a:t> »… but the free version </a:t>
            </a:r>
            <a:r>
              <a:rPr lang="fr-FR" sz="2400" dirty="0" err="1"/>
              <a:t>is</a:t>
            </a:r>
            <a:r>
              <a:rPr lang="fr-FR" sz="2400" dirty="0"/>
              <a:t> </a:t>
            </a:r>
            <a:r>
              <a:rPr lang="fr-FR" sz="2400" dirty="0" err="1"/>
              <a:t>only</a:t>
            </a:r>
            <a:r>
              <a:rPr lang="fr-FR" sz="2400" dirty="0"/>
              <a:t> for 14 </a:t>
            </a:r>
            <a:r>
              <a:rPr lang="fr-FR" sz="2400" dirty="0" err="1"/>
              <a:t>days</a:t>
            </a:r>
            <a:endParaRPr lang="fr-FR" sz="2400" dirty="0"/>
          </a:p>
          <a:p>
            <a:pPr algn="ctr"/>
            <a:endParaRPr lang="fr-FR" sz="2400" dirty="0"/>
          </a:p>
          <a:p>
            <a:pPr algn="ctr"/>
            <a:r>
              <a:rPr lang="fr-FR" sz="2400" dirty="0"/>
              <a:t>… </a:t>
            </a:r>
            <a:r>
              <a:rPr lang="fr-FR" sz="2400" dirty="0" err="1"/>
              <a:t>so</a:t>
            </a:r>
            <a:r>
              <a:rPr lang="fr-FR" sz="2400" dirty="0"/>
              <a:t> </a:t>
            </a:r>
            <a:r>
              <a:rPr lang="fr-FR" sz="2400" dirty="0" err="1"/>
              <a:t>you</a:t>
            </a:r>
            <a:r>
              <a:rPr lang="fr-FR" sz="2400" dirty="0"/>
              <a:t> have to </a:t>
            </a:r>
            <a:r>
              <a:rPr lang="fr-FR" sz="2400" dirty="0" err="1"/>
              <a:t>wait</a:t>
            </a:r>
            <a:r>
              <a:rPr lang="fr-FR" sz="2400" dirty="0"/>
              <a:t> 14 </a:t>
            </a:r>
            <a:r>
              <a:rPr lang="fr-FR" sz="2400" dirty="0" err="1"/>
              <a:t>days</a:t>
            </a:r>
            <a:r>
              <a:rPr lang="fr-FR" sz="2400" dirty="0"/>
              <a:t> </a:t>
            </a:r>
            <a:r>
              <a:rPr lang="fr-FR" sz="2400" dirty="0" err="1"/>
              <a:t>before</a:t>
            </a:r>
            <a:r>
              <a:rPr lang="fr-FR" sz="2400" dirty="0"/>
              <a:t> the last </a:t>
            </a:r>
            <a:r>
              <a:rPr lang="fr-FR" sz="2400" dirty="0" err="1"/>
              <a:t>day</a:t>
            </a:r>
            <a:r>
              <a:rPr lang="fr-FR" sz="2400" dirty="0"/>
              <a:t> (« public </a:t>
            </a:r>
            <a:r>
              <a:rPr lang="fr-FR" sz="2400" dirty="0" err="1"/>
              <a:t>defense</a:t>
            </a:r>
            <a:r>
              <a:rPr lang="fr-FR" sz="2400" dirty="0"/>
              <a:t> » of </a:t>
            </a:r>
            <a:r>
              <a:rPr lang="fr-FR" sz="2400" dirty="0" err="1"/>
              <a:t>your</a:t>
            </a:r>
            <a:r>
              <a:rPr lang="fr-FR" sz="2400" dirty="0"/>
              <a:t> </a:t>
            </a:r>
            <a:r>
              <a:rPr lang="fr-FR" sz="2400" dirty="0" err="1"/>
              <a:t>work</a:t>
            </a:r>
            <a:r>
              <a:rPr lang="fr-FR" sz="2400" dirty="0"/>
              <a:t> ) to </a:t>
            </a:r>
            <a:r>
              <a:rPr lang="fr-FR" sz="2400" dirty="0" err="1"/>
              <a:t>install</a:t>
            </a:r>
            <a:r>
              <a:rPr lang="fr-FR" sz="2400" dirty="0"/>
              <a:t> </a:t>
            </a:r>
            <a:r>
              <a:rPr lang="fr-FR" sz="2400" dirty="0" err="1"/>
              <a:t>Supermetrics</a:t>
            </a:r>
            <a:r>
              <a:rPr lang="fr-FR" sz="2400" dirty="0"/>
              <a:t>’ add-on on </a:t>
            </a:r>
            <a:r>
              <a:rPr lang="fr-FR" sz="2400" dirty="0" err="1"/>
              <a:t>googlesheet</a:t>
            </a:r>
            <a:endParaRPr lang="fr-FR" sz="2400" dirty="0"/>
          </a:p>
        </p:txBody>
      </p:sp>
    </p:spTree>
    <p:extLst>
      <p:ext uri="{BB962C8B-B14F-4D97-AF65-F5344CB8AC3E}">
        <p14:creationId xmlns:p14="http://schemas.microsoft.com/office/powerpoint/2010/main" val="11535161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102</a:t>
            </a:fld>
            <a:endParaRPr lang="fr-FR"/>
          </a:p>
        </p:txBody>
      </p:sp>
      <p:sp>
        <p:nvSpPr>
          <p:cNvPr id="7" name="Rectangle 6"/>
          <p:cNvSpPr/>
          <p:nvPr/>
        </p:nvSpPr>
        <p:spPr>
          <a:xfrm>
            <a:off x="216651" y="105440"/>
            <a:ext cx="11757176" cy="707886"/>
          </a:xfrm>
          <a:prstGeom prst="rect">
            <a:avLst/>
          </a:prstGeom>
        </p:spPr>
        <p:txBody>
          <a:bodyPr wrap="square">
            <a:spAutoFit/>
          </a:bodyPr>
          <a:lstStyle/>
          <a:p>
            <a:r>
              <a:rPr lang="en-US" sz="2000" dirty="0"/>
              <a:t>To get </a:t>
            </a:r>
            <a:r>
              <a:rPr lang="en-US" sz="2000" dirty="0" err="1"/>
              <a:t>Supermetrics</a:t>
            </a:r>
            <a:r>
              <a:rPr lang="en-US" sz="2000" dirty="0"/>
              <a:t>: Google sheet (“add-ons” + “Get add-ons” + search: “</a:t>
            </a:r>
            <a:r>
              <a:rPr lang="en-US" sz="2000" dirty="0" err="1"/>
              <a:t>supermetrics</a:t>
            </a:r>
            <a:r>
              <a:rPr lang="en-US" sz="2000" dirty="0"/>
              <a:t>” + install = “+ free”)</a:t>
            </a:r>
          </a:p>
          <a:p>
            <a:r>
              <a:rPr lang="en-US" sz="2000" dirty="0"/>
              <a:t>Then:</a:t>
            </a:r>
            <a:endParaRPr lang="fr-FR" sz="2000" dirty="0"/>
          </a:p>
        </p:txBody>
      </p:sp>
      <p:pic>
        <p:nvPicPr>
          <p:cNvPr id="2" name="Image 1"/>
          <p:cNvPicPr>
            <a:picLocks noChangeAspect="1"/>
          </p:cNvPicPr>
          <p:nvPr/>
        </p:nvPicPr>
        <p:blipFill>
          <a:blip r:embed="rId2"/>
          <a:stretch>
            <a:fillRect/>
          </a:stretch>
        </p:blipFill>
        <p:spPr>
          <a:xfrm>
            <a:off x="112702" y="813326"/>
            <a:ext cx="8040698" cy="2344563"/>
          </a:xfrm>
          <a:prstGeom prst="rect">
            <a:avLst/>
          </a:prstGeom>
        </p:spPr>
      </p:pic>
      <p:sp>
        <p:nvSpPr>
          <p:cNvPr id="3" name="Ellipse 2"/>
          <p:cNvSpPr/>
          <p:nvPr/>
        </p:nvSpPr>
        <p:spPr>
          <a:xfrm>
            <a:off x="4133051" y="1985607"/>
            <a:ext cx="1203158" cy="3850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3"/>
          <a:stretch>
            <a:fillRect/>
          </a:stretch>
        </p:blipFill>
        <p:spPr>
          <a:xfrm>
            <a:off x="112702" y="3334264"/>
            <a:ext cx="8040698" cy="3523736"/>
          </a:xfrm>
          <a:prstGeom prst="rect">
            <a:avLst/>
          </a:prstGeom>
        </p:spPr>
      </p:pic>
      <p:sp>
        <p:nvSpPr>
          <p:cNvPr id="9" name="Ellipse 8"/>
          <p:cNvSpPr/>
          <p:nvPr/>
        </p:nvSpPr>
        <p:spPr>
          <a:xfrm>
            <a:off x="6314173" y="4273617"/>
            <a:ext cx="1656347" cy="187692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8153400" y="4896077"/>
            <a:ext cx="3157086" cy="400110"/>
          </a:xfrm>
          <a:prstGeom prst="rect">
            <a:avLst/>
          </a:prstGeom>
        </p:spPr>
        <p:txBody>
          <a:bodyPr wrap="square">
            <a:spAutoFit/>
          </a:bodyPr>
          <a:lstStyle/>
          <a:p>
            <a:r>
              <a:rPr lang="fr-FR" sz="2000" dirty="0" err="1">
                <a:solidFill>
                  <a:schemeClr val="tx1"/>
                </a:solidFill>
              </a:rPr>
              <a:t>Pick</a:t>
            </a:r>
            <a:r>
              <a:rPr lang="fr-FR" sz="2000" dirty="0">
                <a:solidFill>
                  <a:schemeClr val="tx1"/>
                </a:solidFill>
              </a:rPr>
              <a:t> and </a:t>
            </a:r>
            <a:r>
              <a:rPr lang="fr-FR" sz="2000" dirty="0" err="1">
                <a:solidFill>
                  <a:schemeClr val="tx1"/>
                </a:solidFill>
              </a:rPr>
              <a:t>choose</a:t>
            </a:r>
            <a:r>
              <a:rPr lang="fr-FR" sz="2000" dirty="0">
                <a:solidFill>
                  <a:schemeClr val="tx1"/>
                </a:solidFill>
              </a:rPr>
              <a:t> </a:t>
            </a:r>
            <a:r>
              <a:rPr lang="fr-FR" sz="2000" dirty="0" err="1">
                <a:solidFill>
                  <a:schemeClr val="tx1"/>
                </a:solidFill>
              </a:rPr>
              <a:t>your</a:t>
            </a:r>
            <a:r>
              <a:rPr lang="fr-FR" sz="2000" dirty="0">
                <a:solidFill>
                  <a:schemeClr val="tx1"/>
                </a:solidFill>
              </a:rPr>
              <a:t> datas</a:t>
            </a:r>
          </a:p>
        </p:txBody>
      </p:sp>
      <p:sp>
        <p:nvSpPr>
          <p:cNvPr id="12" name="Rectangle 11"/>
          <p:cNvSpPr/>
          <p:nvPr/>
        </p:nvSpPr>
        <p:spPr>
          <a:xfrm>
            <a:off x="8153400" y="1989019"/>
            <a:ext cx="3157086" cy="400110"/>
          </a:xfrm>
          <a:prstGeom prst="rect">
            <a:avLst/>
          </a:prstGeom>
        </p:spPr>
        <p:txBody>
          <a:bodyPr wrap="square">
            <a:spAutoFit/>
          </a:bodyPr>
          <a:lstStyle/>
          <a:p>
            <a:r>
              <a:rPr lang="fr-FR" sz="2000" dirty="0" err="1">
                <a:solidFill>
                  <a:schemeClr val="tx1"/>
                </a:solidFill>
              </a:rPr>
              <a:t>Launch</a:t>
            </a:r>
            <a:r>
              <a:rPr lang="fr-FR" sz="2000" dirty="0">
                <a:solidFill>
                  <a:schemeClr val="tx1"/>
                </a:solidFill>
              </a:rPr>
              <a:t> </a:t>
            </a:r>
            <a:r>
              <a:rPr lang="fr-FR" sz="2000" dirty="0" err="1">
                <a:solidFill>
                  <a:schemeClr val="tx1"/>
                </a:solidFill>
              </a:rPr>
              <a:t>supermetrics</a:t>
            </a:r>
            <a:endParaRPr lang="fr-FR" sz="2000" dirty="0">
              <a:solidFill>
                <a:schemeClr val="tx1"/>
              </a:solidFill>
            </a:endParaRPr>
          </a:p>
        </p:txBody>
      </p:sp>
    </p:spTree>
    <p:extLst>
      <p:ext uri="{BB962C8B-B14F-4D97-AF65-F5344CB8AC3E}">
        <p14:creationId xmlns:p14="http://schemas.microsoft.com/office/powerpoint/2010/main" val="17697851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103</a:t>
            </a:fld>
            <a:endParaRPr lang="fr-FR"/>
          </a:p>
        </p:txBody>
      </p:sp>
      <p:pic>
        <p:nvPicPr>
          <p:cNvPr id="7" name="Image 6"/>
          <p:cNvPicPr>
            <a:picLocks noChangeAspect="1"/>
          </p:cNvPicPr>
          <p:nvPr/>
        </p:nvPicPr>
        <p:blipFill>
          <a:blip r:embed="rId2"/>
          <a:stretch>
            <a:fillRect/>
          </a:stretch>
        </p:blipFill>
        <p:spPr>
          <a:xfrm>
            <a:off x="587141" y="539015"/>
            <a:ext cx="7879128" cy="5471962"/>
          </a:xfrm>
          <a:prstGeom prst="rect">
            <a:avLst/>
          </a:prstGeom>
        </p:spPr>
      </p:pic>
      <p:sp>
        <p:nvSpPr>
          <p:cNvPr id="8" name="ZoneTexte 7"/>
          <p:cNvSpPr txBox="1"/>
          <p:nvPr/>
        </p:nvSpPr>
        <p:spPr>
          <a:xfrm>
            <a:off x="8575218" y="3378467"/>
            <a:ext cx="2187394" cy="369332"/>
          </a:xfrm>
          <a:prstGeom prst="rect">
            <a:avLst/>
          </a:prstGeom>
          <a:noFill/>
        </p:spPr>
        <p:txBody>
          <a:bodyPr wrap="none" rtlCol="0">
            <a:spAutoFit/>
          </a:bodyPr>
          <a:lstStyle/>
          <a:p>
            <a:r>
              <a:rPr lang="fr-FR" dirty="0" err="1"/>
              <a:t>Build</a:t>
            </a:r>
            <a:r>
              <a:rPr lang="fr-FR" dirty="0"/>
              <a:t> </a:t>
            </a:r>
            <a:r>
              <a:rPr lang="fr-FR" dirty="0" err="1"/>
              <a:t>your</a:t>
            </a:r>
            <a:r>
              <a:rPr lang="fr-FR" dirty="0"/>
              <a:t> </a:t>
            </a:r>
            <a:r>
              <a:rPr lang="fr-FR" dirty="0" err="1"/>
              <a:t>dashboard</a:t>
            </a:r>
            <a:endParaRPr lang="fr-FR" dirty="0"/>
          </a:p>
        </p:txBody>
      </p:sp>
    </p:spTree>
    <p:extLst>
      <p:ext uri="{BB962C8B-B14F-4D97-AF65-F5344CB8AC3E}">
        <p14:creationId xmlns:p14="http://schemas.microsoft.com/office/powerpoint/2010/main" val="5196312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104</a:t>
            </a:fld>
            <a:endParaRPr lang="fr-FR"/>
          </a:p>
        </p:txBody>
      </p:sp>
      <p:graphicFrame>
        <p:nvGraphicFramePr>
          <p:cNvPr id="7" name="Tableau 6"/>
          <p:cNvGraphicFramePr>
            <a:graphicFrameLocks noGrp="1"/>
          </p:cNvGraphicFramePr>
          <p:nvPr>
            <p:extLst>
              <p:ext uri="{D42A27DB-BD31-4B8C-83A1-F6EECF244321}">
                <p14:modId xmlns:p14="http://schemas.microsoft.com/office/powerpoint/2010/main" val="2828161322"/>
              </p:ext>
            </p:extLst>
          </p:nvPr>
        </p:nvGraphicFramePr>
        <p:xfrm>
          <a:off x="1338402" y="1415418"/>
          <a:ext cx="9259503" cy="4654410"/>
        </p:xfrm>
        <a:graphic>
          <a:graphicData uri="http://schemas.openxmlformats.org/drawingml/2006/table">
            <a:tbl>
              <a:tblPr firstRow="1" bandRow="1">
                <a:tableStyleId>{5C22544A-7EE6-4342-B048-85BDC9FD1C3A}</a:tableStyleId>
              </a:tblPr>
              <a:tblGrid>
                <a:gridCol w="7755422">
                  <a:extLst>
                    <a:ext uri="{9D8B030D-6E8A-4147-A177-3AD203B41FA5}">
                      <a16:colId xmlns:a16="http://schemas.microsoft.com/office/drawing/2014/main" val="20000"/>
                    </a:ext>
                  </a:extLst>
                </a:gridCol>
                <a:gridCol w="1504081">
                  <a:extLst>
                    <a:ext uri="{9D8B030D-6E8A-4147-A177-3AD203B41FA5}">
                      <a16:colId xmlns:a16="http://schemas.microsoft.com/office/drawing/2014/main" val="20001"/>
                    </a:ext>
                  </a:extLst>
                </a:gridCol>
              </a:tblGrid>
              <a:tr h="370840">
                <a:tc>
                  <a:txBody>
                    <a:bodyPr/>
                    <a:lstStyle/>
                    <a:p>
                      <a:r>
                        <a:rPr lang="en-US" dirty="0"/>
                        <a:t>The tools you need to know today</a:t>
                      </a:r>
                      <a:endParaRPr lang="fr-FR" dirty="0"/>
                    </a:p>
                  </a:txBody>
                  <a:tcPr/>
                </a:tc>
                <a:tc>
                  <a:txBody>
                    <a:bodyPr/>
                    <a:lstStyle/>
                    <a:p>
                      <a:pPr algn="ctr"/>
                      <a:r>
                        <a:rPr lang="fr-FR" dirty="0"/>
                        <a:t>Ok ?</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Adjustment</a:t>
                      </a:r>
                      <a:r>
                        <a:rPr lang="fr-FR" dirty="0"/>
                        <a:t> of </a:t>
                      </a:r>
                      <a:r>
                        <a:rPr lang="fr-FR" dirty="0" err="1"/>
                        <a:t>website</a:t>
                      </a:r>
                      <a:r>
                        <a:rPr lang="fr-FR" dirty="0"/>
                        <a:t> </a:t>
                      </a:r>
                      <a:r>
                        <a:rPr lang="fr-FR" dirty="0" err="1"/>
                        <a:t>details</a:t>
                      </a:r>
                      <a:endParaRPr lang="fr-FR" dirty="0"/>
                    </a:p>
                  </a:txBody>
                  <a:tcPr/>
                </a:tc>
                <a:tc>
                  <a:txBody>
                    <a:bodyPr/>
                    <a:lstStyle/>
                    <a:p>
                      <a:pPr algn="ctr"/>
                      <a:endParaRPr lang="fr-FR" dirty="0"/>
                    </a:p>
                  </a:txBody>
                  <a:tcPr/>
                </a:tc>
                <a:extLst>
                  <a:ext uri="{0D108BD9-81ED-4DB2-BD59-A6C34878D82A}">
                    <a16:rowId xmlns:a16="http://schemas.microsoft.com/office/drawing/2014/main" val="10001"/>
                  </a:ext>
                </a:extLst>
              </a:tr>
              <a:tr h="370840">
                <a:tc>
                  <a:txBody>
                    <a:bodyPr/>
                    <a:lstStyle/>
                    <a:p>
                      <a:pPr algn="l"/>
                      <a:r>
                        <a:rPr lang="fr-FR" dirty="0"/>
                        <a:t>Web </a:t>
                      </a:r>
                      <a:r>
                        <a:rPr lang="fr-FR" dirty="0" err="1"/>
                        <a:t>desing</a:t>
                      </a:r>
                      <a:endParaRPr lang="fr-FR" dirty="0"/>
                    </a:p>
                    <a:p>
                      <a:pPr algn="l"/>
                      <a:r>
                        <a:rPr lang="fr-FR" dirty="0"/>
                        <a:t>SEO</a:t>
                      </a:r>
                    </a:p>
                    <a:p>
                      <a:pPr algn="l"/>
                      <a:r>
                        <a:rPr lang="fr-FR" dirty="0"/>
                        <a:t>Social media</a:t>
                      </a:r>
                    </a:p>
                    <a:p>
                      <a:pPr algn="l"/>
                      <a:r>
                        <a:rPr lang="fr-FR" dirty="0"/>
                        <a:t>E-shop: last setting (</a:t>
                      </a:r>
                      <a:r>
                        <a:rPr lang="fr-FR" dirty="0" err="1"/>
                        <a:t>specially</a:t>
                      </a:r>
                      <a:r>
                        <a:rPr lang="fr-FR" dirty="0"/>
                        <a:t> about login/</a:t>
                      </a:r>
                      <a:r>
                        <a:rPr lang="fr-FR" dirty="0" err="1"/>
                        <a:t>members</a:t>
                      </a:r>
                      <a:r>
                        <a:rPr lang="fr-FR" dirty="0"/>
                        <a:t>…. In </a:t>
                      </a:r>
                      <a:r>
                        <a:rPr lang="fr-FR" dirty="0" err="1"/>
                        <a:t>connection</a:t>
                      </a:r>
                      <a:r>
                        <a:rPr lang="fr-FR" dirty="0"/>
                        <a:t> </a:t>
                      </a:r>
                      <a:r>
                        <a:rPr lang="fr-FR" dirty="0" err="1"/>
                        <a:t>with</a:t>
                      </a:r>
                      <a:r>
                        <a:rPr lang="fr-FR" dirty="0"/>
                        <a:t> the newsletter)</a:t>
                      </a:r>
                    </a:p>
                    <a:p>
                      <a:pPr algn="l"/>
                      <a:r>
                        <a:rPr lang="fr-FR" dirty="0" err="1"/>
                        <a:t>Booking</a:t>
                      </a:r>
                      <a:r>
                        <a:rPr lang="fr-FR" dirty="0"/>
                        <a:t> system</a:t>
                      </a:r>
                    </a:p>
                    <a:p>
                      <a:pPr algn="l"/>
                      <a:r>
                        <a:rPr lang="fr-FR" dirty="0"/>
                        <a:t>Newsletter, emailing…</a:t>
                      </a:r>
                    </a:p>
                  </a:txBody>
                  <a:tcPr/>
                </a:tc>
                <a:tc>
                  <a:txBody>
                    <a:bodyPr/>
                    <a:lstStyle/>
                    <a:p>
                      <a:pPr algn="ctr"/>
                      <a:endParaRPr lang="fr-FR" dirty="0"/>
                    </a:p>
                  </a:txBody>
                  <a:tcPr/>
                </a:tc>
                <a:extLst>
                  <a:ext uri="{0D108BD9-81ED-4DB2-BD59-A6C34878D82A}">
                    <a16:rowId xmlns:a16="http://schemas.microsoft.com/office/drawing/2014/main" val="10002"/>
                  </a:ext>
                </a:extLst>
              </a:tr>
              <a:tr h="370840">
                <a:tc>
                  <a:txBody>
                    <a:bodyPr/>
                    <a:lstStyle/>
                    <a:p>
                      <a:r>
                        <a:rPr lang="fr-FR" dirty="0"/>
                        <a:t>Analytics / Dashboard </a:t>
                      </a:r>
                    </a:p>
                  </a:txBody>
                  <a:tcPr/>
                </a:tc>
                <a:tc>
                  <a:txBody>
                    <a:bodyPr/>
                    <a:lstStyle/>
                    <a:p>
                      <a:pPr algn="ctr"/>
                      <a:endParaRPr lang="fr-FR" dirty="0"/>
                    </a:p>
                  </a:txBody>
                  <a:tcPr/>
                </a:tc>
                <a:extLst>
                  <a:ext uri="{0D108BD9-81ED-4DB2-BD59-A6C34878D82A}">
                    <a16:rowId xmlns:a16="http://schemas.microsoft.com/office/drawing/2014/main" val="10003"/>
                  </a:ext>
                </a:extLst>
              </a:tr>
              <a:tr h="417690">
                <a:tc>
                  <a:txBody>
                    <a:bodyPr/>
                    <a:lstStyle/>
                    <a:p>
                      <a:r>
                        <a:rPr lang="fr-FR" dirty="0" err="1"/>
                        <a:t>Development</a:t>
                      </a:r>
                      <a:r>
                        <a:rPr lang="fr-FR" dirty="0"/>
                        <a:t> of the </a:t>
                      </a:r>
                      <a:r>
                        <a:rPr lang="fr-FR" dirty="0" err="1"/>
                        <a:t>defense</a:t>
                      </a:r>
                      <a:endParaRPr lang="fr-FR" dirty="0"/>
                    </a:p>
                  </a:txBody>
                  <a:tcPr/>
                </a:tc>
                <a:tc>
                  <a:txBody>
                    <a:bodyPr/>
                    <a:lstStyle/>
                    <a:p>
                      <a:endParaRPr lang="fr-FR" dirty="0"/>
                    </a:p>
                  </a:txBody>
                  <a:tcPr/>
                </a:tc>
                <a:extLst>
                  <a:ext uri="{0D108BD9-81ED-4DB2-BD59-A6C34878D82A}">
                    <a16:rowId xmlns:a16="http://schemas.microsoft.com/office/drawing/2014/main" val="10004"/>
                  </a:ext>
                </a:extLst>
              </a:tr>
              <a:tr h="370840">
                <a:tc>
                  <a:txBody>
                    <a:bodyPr/>
                    <a:lstStyle/>
                    <a:p>
                      <a:endParaRPr lang="fr-FR"/>
                    </a:p>
                  </a:txBody>
                  <a:tcPr/>
                </a:tc>
                <a:tc>
                  <a:txBody>
                    <a:bodyPr/>
                    <a:lstStyle/>
                    <a:p>
                      <a:endParaRPr lang="fr-FR" dirty="0"/>
                    </a:p>
                  </a:txBody>
                  <a:tcPr/>
                </a:tc>
                <a:extLst>
                  <a:ext uri="{0D108BD9-81ED-4DB2-BD59-A6C34878D82A}">
                    <a16:rowId xmlns:a16="http://schemas.microsoft.com/office/drawing/2014/main" val="10005"/>
                  </a:ext>
                </a:extLst>
              </a:tr>
              <a:tr h="370840">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0006"/>
                  </a:ext>
                </a:extLst>
              </a:tr>
              <a:tr h="370840">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0007"/>
                  </a:ext>
                </a:extLst>
              </a:tr>
            </a:tbl>
          </a:graphicData>
        </a:graphic>
      </p:graphicFrame>
      <p:sp>
        <p:nvSpPr>
          <p:cNvPr id="8" name="ZoneTexte 7"/>
          <p:cNvSpPr txBox="1"/>
          <p:nvPr/>
        </p:nvSpPr>
        <p:spPr>
          <a:xfrm>
            <a:off x="5388242" y="769093"/>
            <a:ext cx="707758" cy="369332"/>
          </a:xfrm>
          <a:prstGeom prst="rect">
            <a:avLst/>
          </a:prstGeom>
          <a:noFill/>
        </p:spPr>
        <p:txBody>
          <a:bodyPr wrap="none" rtlCol="0">
            <a:spAutoFit/>
          </a:bodyPr>
          <a:lstStyle/>
          <a:p>
            <a:r>
              <a:rPr lang="fr-FR" dirty="0"/>
              <a:t>Day 9</a:t>
            </a:r>
          </a:p>
        </p:txBody>
      </p:sp>
    </p:spTree>
    <p:extLst>
      <p:ext uri="{BB962C8B-B14F-4D97-AF65-F5344CB8AC3E}">
        <p14:creationId xmlns:p14="http://schemas.microsoft.com/office/powerpoint/2010/main" val="38771866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91B6E0EB-BBF2-4393-9272-B165D1F2731A}"/>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BB3AAD9B-DAAA-470E-85D8-F48103DF18EE}"/>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F7E2C07C-50C3-4A03-8B9A-4704A5AF294B}"/>
              </a:ext>
            </a:extLst>
          </p:cNvPr>
          <p:cNvSpPr>
            <a:spLocks noGrp="1"/>
          </p:cNvSpPr>
          <p:nvPr>
            <p:ph type="sldNum" sz="quarter" idx="12"/>
          </p:nvPr>
        </p:nvSpPr>
        <p:spPr/>
        <p:txBody>
          <a:bodyPr/>
          <a:lstStyle/>
          <a:p>
            <a:fld id="{36DC4D30-C1AE-4A1B-9D74-9A68EC4908F8}" type="slidenum">
              <a:rPr lang="fr-FR" smtClean="0"/>
              <a:t>105</a:t>
            </a:fld>
            <a:endParaRPr lang="fr-FR"/>
          </a:p>
        </p:txBody>
      </p:sp>
      <p:sp>
        <p:nvSpPr>
          <p:cNvPr id="7" name="Rectangle 6">
            <a:extLst>
              <a:ext uri="{FF2B5EF4-FFF2-40B4-BE49-F238E27FC236}">
                <a16:creationId xmlns:a16="http://schemas.microsoft.com/office/drawing/2014/main" id="{E7E99F60-DC8D-470F-B057-30D2210F73B7}"/>
              </a:ext>
            </a:extLst>
          </p:cNvPr>
          <p:cNvSpPr/>
          <p:nvPr/>
        </p:nvSpPr>
        <p:spPr>
          <a:xfrm>
            <a:off x="925830" y="765810"/>
            <a:ext cx="10184130" cy="5189220"/>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Last setting of your website :</a:t>
            </a:r>
          </a:p>
          <a:p>
            <a:pPr algn="ctr"/>
            <a:endParaRPr lang="en-US" sz="2400" b="1" dirty="0"/>
          </a:p>
          <a:p>
            <a:pPr algn="ctr"/>
            <a:endParaRPr lang="en-US" sz="2400" b="1" dirty="0"/>
          </a:p>
          <a:p>
            <a:pPr algn="ctr"/>
            <a:r>
              <a:rPr lang="en-US" sz="2400" b="1" dirty="0"/>
              <a:t>- Love the speed</a:t>
            </a:r>
          </a:p>
          <a:p>
            <a:pPr algn="ctr"/>
            <a:endParaRPr lang="en-US" sz="2400" b="1" dirty="0"/>
          </a:p>
          <a:p>
            <a:pPr algn="ctr"/>
            <a:r>
              <a:rPr lang="en-US" sz="2400" b="1" dirty="0"/>
              <a:t>- Be light</a:t>
            </a:r>
          </a:p>
          <a:p>
            <a:pPr algn="ctr"/>
            <a:endParaRPr lang="en-US" sz="2400" b="1" dirty="0"/>
          </a:p>
          <a:p>
            <a:pPr algn="ctr"/>
            <a:r>
              <a:rPr lang="en-US" sz="2400" b="1" dirty="0"/>
              <a:t>- Go green !</a:t>
            </a:r>
            <a:endParaRPr lang="fr-FR" sz="2400" b="1" dirty="0"/>
          </a:p>
        </p:txBody>
      </p:sp>
    </p:spTree>
    <p:extLst>
      <p:ext uri="{BB962C8B-B14F-4D97-AF65-F5344CB8AC3E}">
        <p14:creationId xmlns:p14="http://schemas.microsoft.com/office/powerpoint/2010/main" val="28792929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106</a:t>
            </a:fld>
            <a:endParaRPr lang="fr-FR"/>
          </a:p>
        </p:txBody>
      </p:sp>
      <p:sp>
        <p:nvSpPr>
          <p:cNvPr id="2" name="Rectangle 1"/>
          <p:cNvSpPr/>
          <p:nvPr/>
        </p:nvSpPr>
        <p:spPr>
          <a:xfrm>
            <a:off x="924025" y="712269"/>
            <a:ext cx="10645541" cy="5447899"/>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Analytics / </a:t>
            </a:r>
            <a:r>
              <a:rPr lang="fr-FR" sz="2400" b="1" dirty="0" err="1"/>
              <a:t>dashboard</a:t>
            </a:r>
            <a:endParaRPr lang="fr-FR" sz="2400" b="1" dirty="0"/>
          </a:p>
          <a:p>
            <a:pPr algn="ctr"/>
            <a:endParaRPr lang="fr-FR" sz="2400" b="1" dirty="0"/>
          </a:p>
          <a:p>
            <a:pPr marL="342900" indent="-342900" algn="ctr">
              <a:buFontTx/>
              <a:buChar char="-"/>
            </a:pPr>
            <a:r>
              <a:rPr lang="en-US" sz="2400" b="1" dirty="0"/>
              <a:t>You must choose carefully your KPIs: this concerns your website (you need to study very closely Google analytics), your SEO, your newsletter, your social networks, your reservation system and your e-shop </a:t>
            </a:r>
          </a:p>
          <a:p>
            <a:pPr marL="342900" indent="-342900" algn="ctr">
              <a:buFontTx/>
              <a:buChar char="-"/>
            </a:pPr>
            <a:endParaRPr lang="en-US" sz="2400" b="1" dirty="0"/>
          </a:p>
          <a:p>
            <a:pPr marL="342900" indent="-342900" algn="ctr">
              <a:buFontTx/>
              <a:buChar char="-"/>
            </a:pPr>
            <a:r>
              <a:rPr lang="en-US" sz="2400" b="1" dirty="0"/>
              <a:t>You must prepare a dashboard: It is a summary document which presents your main KPIs and their evolution over the weeks (figures and charts).</a:t>
            </a:r>
          </a:p>
          <a:p>
            <a:pPr marL="342900" indent="-342900" algn="ctr">
              <a:buFontTx/>
              <a:buChar char="-"/>
            </a:pPr>
            <a:endParaRPr lang="en-US" sz="2400" b="1" dirty="0"/>
          </a:p>
          <a:p>
            <a:pPr marL="342900" indent="-342900" algn="ctr">
              <a:buFontTx/>
              <a:buChar char="-"/>
            </a:pPr>
            <a:r>
              <a:rPr lang="en-US" sz="2400" b="1" dirty="0"/>
              <a:t>It's better to use Google Data Studio, you can also use Excel</a:t>
            </a:r>
            <a:endParaRPr lang="fr-FR" sz="2400" b="1" dirty="0"/>
          </a:p>
        </p:txBody>
      </p:sp>
    </p:spTree>
    <p:extLst>
      <p:ext uri="{BB962C8B-B14F-4D97-AF65-F5344CB8AC3E}">
        <p14:creationId xmlns:p14="http://schemas.microsoft.com/office/powerpoint/2010/main" val="19373515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107</a:t>
            </a:fld>
            <a:endParaRPr lang="fr-FR"/>
          </a:p>
        </p:txBody>
      </p:sp>
      <p:sp>
        <p:nvSpPr>
          <p:cNvPr id="2" name="Rectangle 1"/>
          <p:cNvSpPr/>
          <p:nvPr/>
        </p:nvSpPr>
        <p:spPr>
          <a:xfrm>
            <a:off x="240633" y="105878"/>
            <a:ext cx="11713944" cy="6545179"/>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The </a:t>
            </a:r>
            <a:r>
              <a:rPr lang="fr-FR" sz="2800" b="1" dirty="0" err="1"/>
              <a:t>defense</a:t>
            </a:r>
            <a:r>
              <a:rPr lang="fr-FR" sz="2800" b="1" dirty="0"/>
              <a:t> </a:t>
            </a:r>
          </a:p>
          <a:p>
            <a:pPr algn="ctr"/>
            <a:endParaRPr lang="fr-FR" sz="2000" dirty="0"/>
          </a:p>
          <a:p>
            <a:pPr marL="342900" indent="-342900" algn="ctr">
              <a:buFontTx/>
              <a:buChar char="-"/>
            </a:pPr>
            <a:r>
              <a:rPr lang="en-US" sz="2400" dirty="0"/>
              <a:t>Each team has 15 minutes maximum</a:t>
            </a:r>
          </a:p>
          <a:p>
            <a:pPr marL="342900" indent="-342900" algn="ctr">
              <a:buFontTx/>
              <a:buChar char="-"/>
            </a:pPr>
            <a:endParaRPr lang="en-US" dirty="0"/>
          </a:p>
          <a:p>
            <a:pPr marL="342900" indent="-342900" algn="ctr">
              <a:buFontTx/>
              <a:buChar char="-"/>
            </a:pPr>
            <a:r>
              <a:rPr lang="en-US" sz="2400" dirty="0"/>
              <a:t>You will use the teacher's computer and the video projector</a:t>
            </a:r>
          </a:p>
          <a:p>
            <a:pPr marL="342900" indent="-342900" algn="ctr">
              <a:buFontTx/>
              <a:buChar char="-"/>
            </a:pPr>
            <a:endParaRPr lang="en-US" dirty="0"/>
          </a:p>
          <a:p>
            <a:pPr marL="342900" indent="-342900" algn="ctr">
              <a:buFontTx/>
              <a:buChar char="-"/>
            </a:pPr>
            <a:r>
              <a:rPr lang="en-US" sz="2400" dirty="0"/>
              <a:t>You must present your work:  your marketing goals, the website and its various features, design, social media, newsletter (</a:t>
            </a:r>
            <a:r>
              <a:rPr lang="en-US" sz="2400" dirty="0" err="1"/>
              <a:t>mailchimp</a:t>
            </a:r>
            <a:r>
              <a:rPr lang="en-US" sz="2400" dirty="0"/>
              <a:t>), booking system, e-shop, SEO,  your dashboard. Give some tips (your best template, plugin…). It is up to you to select the main elements that highlight your work.</a:t>
            </a:r>
          </a:p>
          <a:p>
            <a:pPr marL="342900" indent="-342900" algn="ctr">
              <a:buFontTx/>
              <a:buChar char="-"/>
            </a:pPr>
            <a:endParaRPr lang="en-US" dirty="0"/>
          </a:p>
          <a:p>
            <a:pPr marL="342900" indent="-342900" algn="ctr">
              <a:buFontTx/>
              <a:buChar char="-"/>
            </a:pPr>
            <a:r>
              <a:rPr lang="en-US" sz="2400" dirty="0"/>
              <a:t>The presentation strategy is free: you can do a </a:t>
            </a:r>
            <a:r>
              <a:rPr lang="en-US" sz="2400" dirty="0" err="1"/>
              <a:t>powerpoint</a:t>
            </a:r>
            <a:r>
              <a:rPr lang="en-US" sz="2400" dirty="0"/>
              <a:t> or a Prezi or choose another way to present your work. It is important that we do not get bored during your presentation: interest us, amaze us ! </a:t>
            </a:r>
            <a:r>
              <a:rPr lang="en-US" dirty="0"/>
              <a:t>(Please send me also the elements of the presentation by email)</a:t>
            </a:r>
            <a:endParaRPr lang="en-US" sz="2400" dirty="0"/>
          </a:p>
          <a:p>
            <a:pPr marL="342900" indent="-342900" algn="ctr">
              <a:buFontTx/>
              <a:buChar char="-"/>
            </a:pPr>
            <a:endParaRPr lang="en-US" dirty="0"/>
          </a:p>
          <a:p>
            <a:pPr marL="342900" indent="-342900" algn="ctr">
              <a:buFontTx/>
              <a:buChar char="-"/>
            </a:pPr>
            <a:endParaRPr lang="en-US" dirty="0"/>
          </a:p>
          <a:p>
            <a:pPr marL="342900" indent="-342900" algn="ctr">
              <a:buFontTx/>
              <a:buChar char="-"/>
            </a:pPr>
            <a:r>
              <a:rPr lang="en-US" sz="2400" dirty="0"/>
              <a:t>After the defense 5 minutes will be devoted for a peer evaluation </a:t>
            </a:r>
            <a:r>
              <a:rPr lang="en-US" dirty="0"/>
              <a:t>(of course I will then also make my own evaluation)</a:t>
            </a:r>
            <a:endParaRPr lang="en-US" sz="2400" dirty="0"/>
          </a:p>
        </p:txBody>
      </p:sp>
    </p:spTree>
    <p:extLst>
      <p:ext uri="{BB962C8B-B14F-4D97-AF65-F5344CB8AC3E}">
        <p14:creationId xmlns:p14="http://schemas.microsoft.com/office/powerpoint/2010/main" val="38056429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108</a:t>
            </a:fld>
            <a:endParaRPr lang="fr-FR"/>
          </a:p>
        </p:txBody>
      </p:sp>
      <p:sp>
        <p:nvSpPr>
          <p:cNvPr id="7" name="Rectangle 6"/>
          <p:cNvSpPr/>
          <p:nvPr/>
        </p:nvSpPr>
        <p:spPr>
          <a:xfrm>
            <a:off x="2935705" y="2473693"/>
            <a:ext cx="6044666" cy="1963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The end</a:t>
            </a:r>
          </a:p>
        </p:txBody>
      </p:sp>
    </p:spTree>
    <p:extLst>
      <p:ext uri="{BB962C8B-B14F-4D97-AF65-F5344CB8AC3E}">
        <p14:creationId xmlns:p14="http://schemas.microsoft.com/office/powerpoint/2010/main" val="1685307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731B7989-79F0-4B79-B5EB-16363505974A}"/>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5E0C298C-F061-44A3-9E87-F30F135306E5}"/>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88E4D669-0983-432F-9982-EE2EC1C6F56B}"/>
              </a:ext>
            </a:extLst>
          </p:cNvPr>
          <p:cNvSpPr>
            <a:spLocks noGrp="1"/>
          </p:cNvSpPr>
          <p:nvPr>
            <p:ph type="sldNum" sz="quarter" idx="12"/>
          </p:nvPr>
        </p:nvSpPr>
        <p:spPr/>
        <p:txBody>
          <a:bodyPr/>
          <a:lstStyle/>
          <a:p>
            <a:fld id="{36DC4D30-C1AE-4A1B-9D74-9A68EC4908F8}" type="slidenum">
              <a:rPr lang="fr-FR" smtClean="0"/>
              <a:t>11</a:t>
            </a:fld>
            <a:endParaRPr lang="fr-FR"/>
          </a:p>
        </p:txBody>
      </p:sp>
      <p:sp>
        <p:nvSpPr>
          <p:cNvPr id="7" name="Rectangle 6">
            <a:extLst>
              <a:ext uri="{FF2B5EF4-FFF2-40B4-BE49-F238E27FC236}">
                <a16:creationId xmlns:a16="http://schemas.microsoft.com/office/drawing/2014/main" id="{F51876E8-E361-4829-8033-5E72B2CAC998}"/>
              </a:ext>
            </a:extLst>
          </p:cNvPr>
          <p:cNvSpPr/>
          <p:nvPr/>
        </p:nvSpPr>
        <p:spPr>
          <a:xfrm>
            <a:off x="1897811" y="828136"/>
            <a:ext cx="8531525" cy="5020573"/>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 Have a look to </a:t>
            </a:r>
            <a:r>
              <a:rPr lang="fr-FR" sz="2400" dirty="0" err="1"/>
              <a:t>this</a:t>
            </a:r>
            <a:r>
              <a:rPr lang="fr-FR" sz="2400" dirty="0"/>
              <a:t> </a:t>
            </a:r>
            <a:r>
              <a:rPr lang="fr-FR" sz="2400" dirty="0" err="1"/>
              <a:t>website</a:t>
            </a:r>
            <a:r>
              <a:rPr lang="fr-FR" sz="2400" dirty="0"/>
              <a:t>   </a:t>
            </a:r>
            <a:r>
              <a:rPr lang="fr-FR" sz="2400" dirty="0">
                <a:hlinkClick r:id="rId2"/>
              </a:rPr>
              <a:t>https://your.googlemerchandisestore.com/</a:t>
            </a:r>
            <a:endParaRPr lang="fr-FR" sz="2400" dirty="0"/>
          </a:p>
          <a:p>
            <a:pPr algn="ctr"/>
            <a:endParaRPr lang="fr-FR" sz="2400" dirty="0"/>
          </a:p>
          <a:p>
            <a:pPr algn="ctr"/>
            <a:endParaRPr lang="fr-FR" sz="2400" dirty="0"/>
          </a:p>
          <a:p>
            <a:pPr algn="ctr"/>
            <a:r>
              <a:rPr lang="fr-FR" sz="2400" dirty="0" err="1"/>
              <a:t>Then</a:t>
            </a:r>
            <a:r>
              <a:rPr lang="fr-FR" sz="2400" dirty="0"/>
              <a:t> </a:t>
            </a:r>
            <a:r>
              <a:rPr lang="fr-FR" sz="2400" dirty="0" err="1"/>
              <a:t>access</a:t>
            </a:r>
            <a:r>
              <a:rPr lang="fr-FR" sz="2400" dirty="0"/>
              <a:t> the datas of </a:t>
            </a:r>
            <a:r>
              <a:rPr lang="fr-FR" sz="2400" dirty="0" err="1"/>
              <a:t>this</a:t>
            </a:r>
            <a:r>
              <a:rPr lang="fr-FR" sz="2400" dirty="0"/>
              <a:t> </a:t>
            </a:r>
            <a:r>
              <a:rPr lang="fr-FR" sz="2400" dirty="0" err="1"/>
              <a:t>website</a:t>
            </a:r>
            <a:r>
              <a:rPr lang="fr-FR" sz="2400" dirty="0"/>
              <a:t> (</a:t>
            </a:r>
            <a:r>
              <a:rPr lang="fr-FR" sz="2400" dirty="0" err="1"/>
              <a:t>demo</a:t>
            </a:r>
            <a:r>
              <a:rPr lang="fr-FR" sz="2400" dirty="0"/>
              <a:t> </a:t>
            </a:r>
            <a:r>
              <a:rPr lang="fr-FR" sz="2400" dirty="0" err="1"/>
              <a:t>account</a:t>
            </a:r>
            <a:r>
              <a:rPr lang="fr-FR" sz="2400" dirty="0"/>
              <a:t>), </a:t>
            </a:r>
            <a:r>
              <a:rPr lang="fr-FR" sz="2400" dirty="0" err="1"/>
              <a:t>your</a:t>
            </a:r>
            <a:r>
              <a:rPr lang="fr-FR" sz="2400" dirty="0"/>
              <a:t> google </a:t>
            </a:r>
            <a:r>
              <a:rPr lang="fr-FR" sz="2400" dirty="0" err="1"/>
              <a:t>analytics</a:t>
            </a:r>
            <a:r>
              <a:rPr lang="fr-FR" sz="2400" dirty="0"/>
              <a:t> </a:t>
            </a:r>
            <a:r>
              <a:rPr lang="fr-FR" sz="2400" dirty="0" err="1"/>
              <a:t>account</a:t>
            </a:r>
            <a:r>
              <a:rPr lang="fr-FR" sz="2400" dirty="0"/>
              <a:t> must </a:t>
            </a:r>
            <a:r>
              <a:rPr lang="fr-FR" sz="2400" dirty="0" err="1"/>
              <a:t>be</a:t>
            </a:r>
            <a:r>
              <a:rPr lang="fr-FR" sz="2400" dirty="0"/>
              <a:t> open: </a:t>
            </a:r>
          </a:p>
          <a:p>
            <a:pPr algn="ctr"/>
            <a:r>
              <a:rPr lang="fr-FR" sz="2400" dirty="0">
                <a:hlinkClick r:id="rId3"/>
              </a:rPr>
              <a:t>https://support.google.com/analytics/answer/6367342#access</a:t>
            </a:r>
            <a:r>
              <a:rPr lang="fr-FR" sz="2400" dirty="0"/>
              <a:t> </a:t>
            </a:r>
          </a:p>
          <a:p>
            <a:pPr algn="ctr"/>
            <a:endParaRPr lang="fr-FR" sz="2400" dirty="0"/>
          </a:p>
          <a:p>
            <a:pPr algn="ctr"/>
            <a:endParaRPr lang="fr-FR" sz="2400" dirty="0"/>
          </a:p>
          <a:p>
            <a:pPr algn="ctr"/>
            <a:r>
              <a:rPr lang="fr-FR" sz="2400" dirty="0"/>
              <a:t>Analyse the </a:t>
            </a:r>
            <a:r>
              <a:rPr lang="fr-FR" sz="2400" dirty="0" err="1"/>
              <a:t>analytics</a:t>
            </a:r>
            <a:r>
              <a:rPr lang="fr-FR" sz="2400" dirty="0"/>
              <a:t>…</a:t>
            </a:r>
          </a:p>
          <a:p>
            <a:pPr algn="ctr"/>
            <a:endParaRPr lang="fr-FR" sz="2400" dirty="0"/>
          </a:p>
          <a:p>
            <a:pPr algn="ctr"/>
            <a:endParaRPr lang="fr-FR" sz="2400" dirty="0"/>
          </a:p>
        </p:txBody>
      </p:sp>
      <p:sp>
        <p:nvSpPr>
          <p:cNvPr id="8" name="Rectangle 7">
            <a:extLst>
              <a:ext uri="{FF2B5EF4-FFF2-40B4-BE49-F238E27FC236}">
                <a16:creationId xmlns:a16="http://schemas.microsoft.com/office/drawing/2014/main" id="{916B9B44-5AE9-43E6-B35E-FA1BD4944459}"/>
              </a:ext>
            </a:extLst>
          </p:cNvPr>
          <p:cNvSpPr/>
          <p:nvPr/>
        </p:nvSpPr>
        <p:spPr>
          <a:xfrm>
            <a:off x="0" y="12264"/>
            <a:ext cx="1471553" cy="798753"/>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dirty="0">
                <a:solidFill>
                  <a:srgbClr val="FFC000"/>
                </a:solidFill>
              </a:rPr>
              <a:t>e) Dashboard and KPI’s</a:t>
            </a:r>
          </a:p>
        </p:txBody>
      </p:sp>
    </p:spTree>
    <p:extLst>
      <p:ext uri="{BB962C8B-B14F-4D97-AF65-F5344CB8AC3E}">
        <p14:creationId xmlns:p14="http://schemas.microsoft.com/office/powerpoint/2010/main" val="1448298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12</a:t>
            </a:fld>
            <a:endParaRPr lang="fr-FR"/>
          </a:p>
        </p:txBody>
      </p:sp>
      <p:sp>
        <p:nvSpPr>
          <p:cNvPr id="7" name="Rectangle 6"/>
          <p:cNvSpPr/>
          <p:nvPr/>
        </p:nvSpPr>
        <p:spPr>
          <a:xfrm>
            <a:off x="1772356" y="1241778"/>
            <a:ext cx="9098844" cy="4222044"/>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You must </a:t>
            </a:r>
            <a:r>
              <a:rPr lang="fr-FR" sz="2400" dirty="0" err="1"/>
              <a:t>create</a:t>
            </a:r>
            <a:r>
              <a:rPr lang="fr-FR" sz="2400" dirty="0"/>
              <a:t> a </a:t>
            </a:r>
            <a:r>
              <a:rPr lang="fr-FR" sz="2400" dirty="0" err="1"/>
              <a:t>weekly</a:t>
            </a:r>
            <a:r>
              <a:rPr lang="fr-FR" sz="2400" dirty="0"/>
              <a:t> </a:t>
            </a:r>
            <a:r>
              <a:rPr lang="fr-FR" sz="2400" dirty="0" err="1"/>
              <a:t>dashboard</a:t>
            </a:r>
            <a:r>
              <a:rPr lang="fr-FR" sz="2400" dirty="0"/>
              <a:t> (</a:t>
            </a:r>
            <a:r>
              <a:rPr lang="fr-FR" sz="2400" dirty="0" err="1"/>
              <a:t>with</a:t>
            </a:r>
            <a:r>
              <a:rPr lang="fr-FR" sz="2400" dirty="0"/>
              <a:t> Google </a:t>
            </a:r>
            <a:r>
              <a:rPr lang="fr-FR" sz="2400" dirty="0" err="1"/>
              <a:t>sheet</a:t>
            </a:r>
            <a:r>
              <a:rPr lang="fr-FR" sz="2400" dirty="0"/>
              <a:t>) for </a:t>
            </a:r>
            <a:r>
              <a:rPr lang="fr-FR" sz="2400" dirty="0" err="1"/>
              <a:t>your</a:t>
            </a:r>
            <a:r>
              <a:rPr lang="fr-FR" sz="2400" dirty="0"/>
              <a:t> </a:t>
            </a:r>
            <a:r>
              <a:rPr lang="fr-FR" sz="2400" dirty="0" err="1"/>
              <a:t>website</a:t>
            </a:r>
            <a:endParaRPr lang="fr-FR" sz="2400" dirty="0"/>
          </a:p>
          <a:p>
            <a:pPr algn="ctr"/>
            <a:endParaRPr lang="fr-FR" sz="2400" dirty="0"/>
          </a:p>
          <a:p>
            <a:pPr algn="ctr"/>
            <a:endParaRPr lang="fr-FR" dirty="0"/>
          </a:p>
          <a:p>
            <a:pPr algn="ctr"/>
            <a:r>
              <a:rPr lang="en-US" dirty="0"/>
              <a:t>- You should choose the most relevant indicators to evaluate the performance of your website (KPI)</a:t>
            </a:r>
          </a:p>
          <a:p>
            <a:pPr algn="ctr"/>
            <a:r>
              <a:rPr lang="fr-FR" sz="1600" dirty="0">
                <a:hlinkClick r:id="rId2"/>
              </a:rPr>
              <a:t>https://blog.crazyegg.com/2013/01/22/best-website-kpi/</a:t>
            </a:r>
            <a:endParaRPr lang="fr-FR" sz="1600" dirty="0"/>
          </a:p>
          <a:p>
            <a:pPr algn="ctr"/>
            <a:r>
              <a:rPr lang="fr-FR" sz="1600" dirty="0">
                <a:hlinkClick r:id="rId3"/>
              </a:rPr>
              <a:t>https://en.onpage.org/blog/google-analytics-these-are-the-10-most-important-kpis-for-your-website</a:t>
            </a:r>
            <a:r>
              <a:rPr lang="fr-FR" sz="1600" dirty="0"/>
              <a:t> </a:t>
            </a:r>
          </a:p>
          <a:p>
            <a:pPr algn="ctr"/>
            <a:endParaRPr lang="fr-FR" dirty="0"/>
          </a:p>
        </p:txBody>
      </p:sp>
    </p:spTree>
    <p:extLst>
      <p:ext uri="{BB962C8B-B14F-4D97-AF65-F5344CB8AC3E}">
        <p14:creationId xmlns:p14="http://schemas.microsoft.com/office/powerpoint/2010/main" val="4215839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5EE5D2A-2E9A-4C7D-8271-C1F94EFB9EB3}"/>
              </a:ext>
            </a:extLst>
          </p:cNvPr>
          <p:cNvPicPr>
            <a:picLocks noChangeAspect="1"/>
          </p:cNvPicPr>
          <p:nvPr/>
        </p:nvPicPr>
        <p:blipFill>
          <a:blip r:embed="rId2"/>
          <a:stretch>
            <a:fillRect/>
          </a:stretch>
        </p:blipFill>
        <p:spPr>
          <a:xfrm>
            <a:off x="3456225" y="1553976"/>
            <a:ext cx="8735775" cy="5236234"/>
          </a:xfrm>
          <a:prstGeom prst="rect">
            <a:avLst/>
          </a:prstGeom>
        </p:spPr>
      </p:pic>
      <p:sp>
        <p:nvSpPr>
          <p:cNvPr id="4" name="Espace réservé de la date 3">
            <a:extLst>
              <a:ext uri="{FF2B5EF4-FFF2-40B4-BE49-F238E27FC236}">
                <a16:creationId xmlns:a16="http://schemas.microsoft.com/office/drawing/2014/main" id="{EAA9EF4A-9A88-4689-91B9-F3FF99B3EFE2}"/>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A1BB76B0-BF98-4C66-870E-310FBC9A6A03}"/>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B615D586-975B-4258-877F-3B9EAFA8FC16}"/>
              </a:ext>
            </a:extLst>
          </p:cNvPr>
          <p:cNvSpPr>
            <a:spLocks noGrp="1"/>
          </p:cNvSpPr>
          <p:nvPr>
            <p:ph type="sldNum" sz="quarter" idx="12"/>
          </p:nvPr>
        </p:nvSpPr>
        <p:spPr/>
        <p:txBody>
          <a:bodyPr/>
          <a:lstStyle/>
          <a:p>
            <a:fld id="{36DC4D30-C1AE-4A1B-9D74-9A68EC4908F8}" type="slidenum">
              <a:rPr lang="fr-FR" smtClean="0"/>
              <a:t>13</a:t>
            </a:fld>
            <a:endParaRPr lang="fr-FR"/>
          </a:p>
        </p:txBody>
      </p:sp>
      <p:sp>
        <p:nvSpPr>
          <p:cNvPr id="8" name="Ellipse 7">
            <a:extLst>
              <a:ext uri="{FF2B5EF4-FFF2-40B4-BE49-F238E27FC236}">
                <a16:creationId xmlns:a16="http://schemas.microsoft.com/office/drawing/2014/main" id="{4F8F8307-2567-4842-B042-58B6991AE430}"/>
              </a:ext>
            </a:extLst>
          </p:cNvPr>
          <p:cNvSpPr/>
          <p:nvPr/>
        </p:nvSpPr>
        <p:spPr>
          <a:xfrm>
            <a:off x="5469148" y="1777041"/>
            <a:ext cx="422694" cy="4313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579BDF1B-C08A-4B9D-913E-8DDD41F4A981}"/>
              </a:ext>
            </a:extLst>
          </p:cNvPr>
          <p:cNvSpPr/>
          <p:nvPr/>
        </p:nvSpPr>
        <p:spPr>
          <a:xfrm>
            <a:off x="9074087" y="2636807"/>
            <a:ext cx="1260357" cy="4313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6AAEF9E-B3B8-47C6-818F-F36CBFC32A4E}"/>
              </a:ext>
            </a:extLst>
          </p:cNvPr>
          <p:cNvSpPr txBox="1"/>
          <p:nvPr/>
        </p:nvSpPr>
        <p:spPr>
          <a:xfrm>
            <a:off x="587141" y="293299"/>
            <a:ext cx="3747116" cy="646331"/>
          </a:xfrm>
          <a:prstGeom prst="rect">
            <a:avLst/>
          </a:prstGeom>
          <a:noFill/>
        </p:spPr>
        <p:txBody>
          <a:bodyPr wrap="none" rtlCol="0">
            <a:spAutoFit/>
          </a:bodyPr>
          <a:lstStyle/>
          <a:p>
            <a:r>
              <a:rPr lang="fr-FR" dirty="0"/>
              <a:t>Open a new google </a:t>
            </a:r>
            <a:r>
              <a:rPr lang="fr-FR" dirty="0" err="1"/>
              <a:t>sheet</a:t>
            </a:r>
            <a:endParaRPr lang="fr-FR" dirty="0"/>
          </a:p>
          <a:p>
            <a:r>
              <a:rPr lang="fr-FR" dirty="0"/>
              <a:t>Install the « Google </a:t>
            </a:r>
            <a:r>
              <a:rPr lang="fr-FR" dirty="0" err="1"/>
              <a:t>analytics</a:t>
            </a:r>
            <a:r>
              <a:rPr lang="fr-FR" dirty="0"/>
              <a:t> » </a:t>
            </a:r>
            <a:r>
              <a:rPr lang="fr-FR" dirty="0" err="1"/>
              <a:t>add</a:t>
            </a:r>
            <a:r>
              <a:rPr lang="fr-FR" dirty="0"/>
              <a:t> on</a:t>
            </a:r>
          </a:p>
        </p:txBody>
      </p:sp>
      <p:cxnSp>
        <p:nvCxnSpPr>
          <p:cNvPr id="13" name="Connecteur droit avec flèche 12">
            <a:extLst>
              <a:ext uri="{FF2B5EF4-FFF2-40B4-BE49-F238E27FC236}">
                <a16:creationId xmlns:a16="http://schemas.microsoft.com/office/drawing/2014/main" id="{46E25452-79EA-4B56-B986-3BF28900E01E}"/>
              </a:ext>
            </a:extLst>
          </p:cNvPr>
          <p:cNvCxnSpPr>
            <a:cxnSpLocks/>
          </p:cNvCxnSpPr>
          <p:nvPr/>
        </p:nvCxnSpPr>
        <p:spPr>
          <a:xfrm>
            <a:off x="4170026" y="984023"/>
            <a:ext cx="1609672" cy="793018"/>
          </a:xfrm>
          <a:prstGeom prst="straightConnector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Connecteur droit avec flèche 13">
            <a:extLst>
              <a:ext uri="{FF2B5EF4-FFF2-40B4-BE49-F238E27FC236}">
                <a16:creationId xmlns:a16="http://schemas.microsoft.com/office/drawing/2014/main" id="{F964A501-C82B-403A-AD5C-53FDCCA3455C}"/>
              </a:ext>
            </a:extLst>
          </p:cNvPr>
          <p:cNvCxnSpPr>
            <a:cxnSpLocks/>
          </p:cNvCxnSpPr>
          <p:nvPr/>
        </p:nvCxnSpPr>
        <p:spPr>
          <a:xfrm>
            <a:off x="4568970" y="939630"/>
            <a:ext cx="5006351" cy="1697177"/>
          </a:xfrm>
          <a:prstGeom prst="straightConnector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234845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D6D2921-4748-4F96-B6F3-769282D78F39}"/>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C0C1767B-B207-4FF9-BF1C-061DBBCA56FA}"/>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7F5D1054-74AC-4BDC-9D33-0572DA277B32}"/>
              </a:ext>
            </a:extLst>
          </p:cNvPr>
          <p:cNvSpPr>
            <a:spLocks noGrp="1"/>
          </p:cNvSpPr>
          <p:nvPr>
            <p:ph type="sldNum" sz="quarter" idx="12"/>
          </p:nvPr>
        </p:nvSpPr>
        <p:spPr/>
        <p:txBody>
          <a:bodyPr/>
          <a:lstStyle/>
          <a:p>
            <a:fld id="{36DC4D30-C1AE-4A1B-9D74-9A68EC4908F8}" type="slidenum">
              <a:rPr lang="fr-FR" smtClean="0"/>
              <a:t>14</a:t>
            </a:fld>
            <a:endParaRPr lang="fr-FR"/>
          </a:p>
        </p:txBody>
      </p:sp>
      <p:pic>
        <p:nvPicPr>
          <p:cNvPr id="7" name="Image 6">
            <a:extLst>
              <a:ext uri="{FF2B5EF4-FFF2-40B4-BE49-F238E27FC236}">
                <a16:creationId xmlns:a16="http://schemas.microsoft.com/office/drawing/2014/main" id="{D9BECB0E-4B0E-4529-91BA-A200D4317560}"/>
              </a:ext>
            </a:extLst>
          </p:cNvPr>
          <p:cNvPicPr>
            <a:picLocks noChangeAspect="1"/>
          </p:cNvPicPr>
          <p:nvPr/>
        </p:nvPicPr>
        <p:blipFill>
          <a:blip r:embed="rId2"/>
          <a:stretch>
            <a:fillRect/>
          </a:stretch>
        </p:blipFill>
        <p:spPr>
          <a:xfrm>
            <a:off x="5872625" y="0"/>
            <a:ext cx="6246009" cy="3743865"/>
          </a:xfrm>
          <a:prstGeom prst="rect">
            <a:avLst/>
          </a:prstGeom>
        </p:spPr>
      </p:pic>
      <p:sp>
        <p:nvSpPr>
          <p:cNvPr id="8" name="Ellipse 7">
            <a:extLst>
              <a:ext uri="{FF2B5EF4-FFF2-40B4-BE49-F238E27FC236}">
                <a16:creationId xmlns:a16="http://schemas.microsoft.com/office/drawing/2014/main" id="{5289C6F6-F5FD-44B3-8C65-69801F117FE8}"/>
              </a:ext>
            </a:extLst>
          </p:cNvPr>
          <p:cNvSpPr/>
          <p:nvPr/>
        </p:nvSpPr>
        <p:spPr>
          <a:xfrm>
            <a:off x="7272069" y="483079"/>
            <a:ext cx="422694" cy="250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2857628B-0367-4FC9-AFFA-7FC123DAA638}"/>
              </a:ext>
            </a:extLst>
          </p:cNvPr>
          <p:cNvSpPr/>
          <p:nvPr/>
        </p:nvSpPr>
        <p:spPr>
          <a:xfrm>
            <a:off x="7355457" y="1040920"/>
            <a:ext cx="718867" cy="250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7866D6C5-6A15-403B-9DBA-C012B744D282}"/>
              </a:ext>
            </a:extLst>
          </p:cNvPr>
          <p:cNvSpPr/>
          <p:nvPr/>
        </p:nvSpPr>
        <p:spPr>
          <a:xfrm>
            <a:off x="8153400" y="1040919"/>
            <a:ext cx="718867" cy="250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7E2F475-F194-4705-8F63-BA097D335730}"/>
              </a:ext>
            </a:extLst>
          </p:cNvPr>
          <p:cNvSpPr txBox="1"/>
          <p:nvPr/>
        </p:nvSpPr>
        <p:spPr>
          <a:xfrm>
            <a:off x="2848198" y="423496"/>
            <a:ext cx="2062809" cy="369332"/>
          </a:xfrm>
          <a:prstGeom prst="rect">
            <a:avLst/>
          </a:prstGeom>
          <a:noFill/>
        </p:spPr>
        <p:txBody>
          <a:bodyPr wrap="none" rtlCol="0">
            <a:spAutoFit/>
          </a:bodyPr>
          <a:lstStyle/>
          <a:p>
            <a:r>
              <a:rPr lang="fr-FR" dirty="0" err="1"/>
              <a:t>Create</a:t>
            </a:r>
            <a:r>
              <a:rPr lang="fr-FR" dirty="0"/>
              <a:t> a new report</a:t>
            </a:r>
          </a:p>
        </p:txBody>
      </p:sp>
      <p:grpSp>
        <p:nvGrpSpPr>
          <p:cNvPr id="17" name="Groupe 16">
            <a:extLst>
              <a:ext uri="{FF2B5EF4-FFF2-40B4-BE49-F238E27FC236}">
                <a16:creationId xmlns:a16="http://schemas.microsoft.com/office/drawing/2014/main" id="{A0149981-B722-494E-BF26-DE7F8A357CA2}"/>
              </a:ext>
            </a:extLst>
          </p:cNvPr>
          <p:cNvGrpSpPr/>
          <p:nvPr/>
        </p:nvGrpSpPr>
        <p:grpSpPr>
          <a:xfrm>
            <a:off x="1371601" y="2096220"/>
            <a:ext cx="10747034" cy="4771406"/>
            <a:chOff x="1371601" y="2096220"/>
            <a:chExt cx="10747034" cy="4771406"/>
          </a:xfrm>
        </p:grpSpPr>
        <p:sp>
          <p:nvSpPr>
            <p:cNvPr id="12" name="ZoneTexte 11">
              <a:extLst>
                <a:ext uri="{FF2B5EF4-FFF2-40B4-BE49-F238E27FC236}">
                  <a16:creationId xmlns:a16="http://schemas.microsoft.com/office/drawing/2014/main" id="{08F331D0-D292-454A-A2B9-5693CFFF12B6}"/>
                </a:ext>
              </a:extLst>
            </p:cNvPr>
            <p:cNvSpPr txBox="1"/>
            <p:nvPr/>
          </p:nvSpPr>
          <p:spPr>
            <a:xfrm>
              <a:off x="1371601" y="3001357"/>
              <a:ext cx="2605176" cy="1477328"/>
            </a:xfrm>
            <a:prstGeom prst="rect">
              <a:avLst/>
            </a:prstGeom>
            <a:noFill/>
          </p:spPr>
          <p:txBody>
            <a:bodyPr wrap="square" rtlCol="0">
              <a:spAutoFit/>
            </a:bodyPr>
            <a:lstStyle/>
            <a:p>
              <a:r>
                <a:rPr lang="fr-FR" dirty="0" err="1"/>
                <a:t>Your</a:t>
              </a:r>
              <a:r>
                <a:rPr lang="fr-FR" dirty="0"/>
                <a:t> first report:</a:t>
              </a:r>
            </a:p>
            <a:p>
              <a:r>
                <a:rPr lang="fr-FR" dirty="0"/>
                <a:t>(if </a:t>
              </a:r>
              <a:r>
                <a:rPr lang="fr-FR" dirty="0" err="1"/>
                <a:t>you</a:t>
              </a:r>
              <a:r>
                <a:rPr lang="fr-FR" dirty="0"/>
                <a:t> </a:t>
              </a:r>
              <a:r>
                <a:rPr lang="fr-FR" dirty="0" err="1"/>
                <a:t>don’t</a:t>
              </a:r>
              <a:r>
                <a:rPr lang="fr-FR" dirty="0"/>
                <a:t> have </a:t>
              </a:r>
              <a:r>
                <a:rPr lang="fr-FR" dirty="0" err="1"/>
                <a:t>some</a:t>
              </a:r>
              <a:r>
                <a:rPr lang="fr-FR" dirty="0"/>
                <a:t> datas on </a:t>
              </a:r>
              <a:r>
                <a:rPr lang="fr-FR" dirty="0" err="1"/>
                <a:t>your</a:t>
              </a:r>
              <a:r>
                <a:rPr lang="fr-FR" dirty="0"/>
                <a:t> </a:t>
              </a:r>
              <a:r>
                <a:rPr lang="fr-FR" dirty="0" err="1"/>
                <a:t>own</a:t>
              </a:r>
              <a:r>
                <a:rPr lang="fr-FR" dirty="0"/>
                <a:t> </a:t>
              </a:r>
              <a:r>
                <a:rPr lang="fr-FR" dirty="0" err="1"/>
                <a:t>website</a:t>
              </a:r>
              <a:r>
                <a:rPr lang="fr-FR" dirty="0"/>
                <a:t>, use </a:t>
              </a:r>
              <a:r>
                <a:rPr lang="fr-FR" dirty="0" err="1"/>
                <a:t>your</a:t>
              </a:r>
              <a:r>
                <a:rPr lang="fr-FR" dirty="0"/>
                <a:t> « </a:t>
              </a:r>
              <a:r>
                <a:rPr lang="fr-FR" dirty="0" err="1"/>
                <a:t>demo</a:t>
              </a:r>
              <a:r>
                <a:rPr lang="fr-FR" dirty="0"/>
                <a:t> </a:t>
              </a:r>
              <a:r>
                <a:rPr lang="fr-FR" dirty="0" err="1"/>
                <a:t>account</a:t>
              </a:r>
              <a:r>
                <a:rPr lang="fr-FR" dirty="0"/>
                <a:t> » ) </a:t>
              </a:r>
            </a:p>
          </p:txBody>
        </p:sp>
        <p:pic>
          <p:nvPicPr>
            <p:cNvPr id="13" name="Image 12">
              <a:extLst>
                <a:ext uri="{FF2B5EF4-FFF2-40B4-BE49-F238E27FC236}">
                  <a16:creationId xmlns:a16="http://schemas.microsoft.com/office/drawing/2014/main" id="{2119FBB0-E0E0-4C88-AF90-C755A2CB5571}"/>
                </a:ext>
              </a:extLst>
            </p:cNvPr>
            <p:cNvPicPr>
              <a:picLocks noChangeAspect="1"/>
            </p:cNvPicPr>
            <p:nvPr/>
          </p:nvPicPr>
          <p:blipFill>
            <a:blip r:embed="rId3"/>
            <a:stretch>
              <a:fillRect/>
            </a:stretch>
          </p:blipFill>
          <p:spPr>
            <a:xfrm>
              <a:off x="4158347" y="2096220"/>
              <a:ext cx="7960288" cy="4771406"/>
            </a:xfrm>
            <a:prstGeom prst="rect">
              <a:avLst/>
            </a:prstGeom>
          </p:spPr>
        </p:pic>
        <p:sp>
          <p:nvSpPr>
            <p:cNvPr id="14" name="Ellipse 13">
              <a:extLst>
                <a:ext uri="{FF2B5EF4-FFF2-40B4-BE49-F238E27FC236}">
                  <a16:creationId xmlns:a16="http://schemas.microsoft.com/office/drawing/2014/main" id="{DF5AA41D-C758-4F3B-8DC1-E02362FE5BE2}"/>
                </a:ext>
              </a:extLst>
            </p:cNvPr>
            <p:cNvSpPr/>
            <p:nvPr/>
          </p:nvSpPr>
          <p:spPr>
            <a:xfrm>
              <a:off x="10371827" y="2935856"/>
              <a:ext cx="718867" cy="250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D6B4B950-CDD0-4CD4-95A5-0CF5F89F4B86}"/>
                </a:ext>
              </a:extLst>
            </p:cNvPr>
            <p:cNvSpPr/>
            <p:nvPr/>
          </p:nvSpPr>
          <p:spPr>
            <a:xfrm>
              <a:off x="10371827" y="4458417"/>
              <a:ext cx="980535" cy="250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9A9F3323-9885-4CAB-B3A0-834A8FEEA291}"/>
                </a:ext>
              </a:extLst>
            </p:cNvPr>
            <p:cNvSpPr/>
            <p:nvPr/>
          </p:nvSpPr>
          <p:spPr>
            <a:xfrm>
              <a:off x="10371826" y="5561923"/>
              <a:ext cx="718867" cy="250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64051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BF7710A-6802-4C78-90DE-91933F05FBF8}"/>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E2349BDC-2B60-40DF-9D14-ABE0D5A3AA33}"/>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3E9B90A5-1C17-4594-8F24-CDEDF8FE91FE}"/>
              </a:ext>
            </a:extLst>
          </p:cNvPr>
          <p:cNvSpPr>
            <a:spLocks noGrp="1"/>
          </p:cNvSpPr>
          <p:nvPr>
            <p:ph type="sldNum" sz="quarter" idx="12"/>
          </p:nvPr>
        </p:nvSpPr>
        <p:spPr/>
        <p:txBody>
          <a:bodyPr/>
          <a:lstStyle/>
          <a:p>
            <a:fld id="{36DC4D30-C1AE-4A1B-9D74-9A68EC4908F8}" type="slidenum">
              <a:rPr lang="fr-FR" smtClean="0"/>
              <a:t>15</a:t>
            </a:fld>
            <a:endParaRPr lang="fr-FR"/>
          </a:p>
        </p:txBody>
      </p:sp>
      <p:pic>
        <p:nvPicPr>
          <p:cNvPr id="7" name="Image 6">
            <a:extLst>
              <a:ext uri="{FF2B5EF4-FFF2-40B4-BE49-F238E27FC236}">
                <a16:creationId xmlns:a16="http://schemas.microsoft.com/office/drawing/2014/main" id="{95783558-3CC0-4C1F-B13C-D675E5012E44}"/>
              </a:ext>
            </a:extLst>
          </p:cNvPr>
          <p:cNvPicPr>
            <a:picLocks noChangeAspect="1"/>
          </p:cNvPicPr>
          <p:nvPr/>
        </p:nvPicPr>
        <p:blipFill>
          <a:blip r:embed="rId2"/>
          <a:stretch>
            <a:fillRect/>
          </a:stretch>
        </p:blipFill>
        <p:spPr>
          <a:xfrm>
            <a:off x="4578780" y="0"/>
            <a:ext cx="7613220" cy="4563373"/>
          </a:xfrm>
          <a:prstGeom prst="rect">
            <a:avLst/>
          </a:prstGeom>
        </p:spPr>
      </p:pic>
      <p:sp>
        <p:nvSpPr>
          <p:cNvPr id="8" name="Ellipse 7">
            <a:extLst>
              <a:ext uri="{FF2B5EF4-FFF2-40B4-BE49-F238E27FC236}">
                <a16:creationId xmlns:a16="http://schemas.microsoft.com/office/drawing/2014/main" id="{19541777-905C-4C85-8DC1-305AD10F7ACB}"/>
              </a:ext>
            </a:extLst>
          </p:cNvPr>
          <p:cNvSpPr/>
          <p:nvPr/>
        </p:nvSpPr>
        <p:spPr>
          <a:xfrm>
            <a:off x="7368396" y="1109931"/>
            <a:ext cx="718867" cy="250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30A67862-9A19-4EF9-8B00-1D1F5547DCB3}"/>
              </a:ext>
            </a:extLst>
          </p:cNvPr>
          <p:cNvSpPr txBox="1"/>
          <p:nvPr/>
        </p:nvSpPr>
        <p:spPr>
          <a:xfrm>
            <a:off x="1535502" y="316951"/>
            <a:ext cx="3884208" cy="923330"/>
          </a:xfrm>
          <a:prstGeom prst="rect">
            <a:avLst/>
          </a:prstGeom>
          <a:noFill/>
        </p:spPr>
        <p:txBody>
          <a:bodyPr wrap="square" rtlCol="0">
            <a:spAutoFit/>
          </a:bodyPr>
          <a:lstStyle/>
          <a:p>
            <a:r>
              <a:rPr lang="fr-FR" dirty="0" err="1"/>
              <a:t>Get</a:t>
            </a:r>
            <a:r>
              <a:rPr lang="fr-FR" dirty="0"/>
              <a:t> the data : </a:t>
            </a:r>
            <a:r>
              <a:rPr lang="fr-FR" sz="1200" dirty="0"/>
              <a:t>(</a:t>
            </a:r>
            <a:r>
              <a:rPr lang="fr-FR" sz="1200" dirty="0" err="1"/>
              <a:t>from</a:t>
            </a:r>
            <a:r>
              <a:rPr lang="fr-FR" sz="1200" dirty="0"/>
              <a:t> google </a:t>
            </a:r>
            <a:r>
              <a:rPr lang="fr-FR" sz="1200" dirty="0" err="1"/>
              <a:t>analytics</a:t>
            </a:r>
            <a:r>
              <a:rPr lang="fr-FR" sz="1200" dirty="0"/>
              <a:t>)</a:t>
            </a:r>
          </a:p>
          <a:p>
            <a:endParaRPr lang="fr-FR" dirty="0"/>
          </a:p>
          <a:p>
            <a:r>
              <a:rPr lang="fr-FR" dirty="0"/>
              <a:t>Run reports</a:t>
            </a:r>
          </a:p>
        </p:txBody>
      </p:sp>
      <p:grpSp>
        <p:nvGrpSpPr>
          <p:cNvPr id="13" name="Groupe 12">
            <a:extLst>
              <a:ext uri="{FF2B5EF4-FFF2-40B4-BE49-F238E27FC236}">
                <a16:creationId xmlns:a16="http://schemas.microsoft.com/office/drawing/2014/main" id="{099E14B5-FC48-4006-BCD9-480ED10D448A}"/>
              </a:ext>
            </a:extLst>
          </p:cNvPr>
          <p:cNvGrpSpPr/>
          <p:nvPr/>
        </p:nvGrpSpPr>
        <p:grpSpPr>
          <a:xfrm>
            <a:off x="35754" y="1360097"/>
            <a:ext cx="12156246" cy="5507527"/>
            <a:chOff x="35754" y="1360097"/>
            <a:chExt cx="12156246" cy="5507527"/>
          </a:xfrm>
        </p:grpSpPr>
        <p:pic>
          <p:nvPicPr>
            <p:cNvPr id="10" name="Image 9">
              <a:extLst>
                <a:ext uri="{FF2B5EF4-FFF2-40B4-BE49-F238E27FC236}">
                  <a16:creationId xmlns:a16="http://schemas.microsoft.com/office/drawing/2014/main" id="{8B539630-5BBE-4C04-8938-ADDDDEF05A51}"/>
                </a:ext>
              </a:extLst>
            </p:cNvPr>
            <p:cNvPicPr>
              <a:picLocks noChangeAspect="1"/>
            </p:cNvPicPr>
            <p:nvPr/>
          </p:nvPicPr>
          <p:blipFill>
            <a:blip r:embed="rId3"/>
            <a:stretch>
              <a:fillRect/>
            </a:stretch>
          </p:blipFill>
          <p:spPr>
            <a:xfrm>
              <a:off x="3003618" y="1360097"/>
              <a:ext cx="9188382" cy="5507527"/>
            </a:xfrm>
            <a:prstGeom prst="rect">
              <a:avLst/>
            </a:prstGeom>
          </p:spPr>
        </p:pic>
        <p:sp>
          <p:nvSpPr>
            <p:cNvPr id="11" name="ZoneTexte 10">
              <a:extLst>
                <a:ext uri="{FF2B5EF4-FFF2-40B4-BE49-F238E27FC236}">
                  <a16:creationId xmlns:a16="http://schemas.microsoft.com/office/drawing/2014/main" id="{DD170F27-61B3-4433-9D09-17725E2F6230}"/>
                </a:ext>
              </a:extLst>
            </p:cNvPr>
            <p:cNvSpPr txBox="1"/>
            <p:nvPr/>
          </p:nvSpPr>
          <p:spPr>
            <a:xfrm>
              <a:off x="35754" y="3917042"/>
              <a:ext cx="2845469" cy="2308324"/>
            </a:xfrm>
            <a:prstGeom prst="rect">
              <a:avLst/>
            </a:prstGeom>
            <a:noFill/>
          </p:spPr>
          <p:txBody>
            <a:bodyPr wrap="square" rtlCol="0">
              <a:spAutoFit/>
            </a:bodyPr>
            <a:lstStyle/>
            <a:p>
              <a:r>
                <a:rPr lang="fr-FR" dirty="0" err="1"/>
                <a:t>Now</a:t>
              </a:r>
              <a:r>
                <a:rPr lang="fr-FR" dirty="0"/>
                <a:t> </a:t>
              </a:r>
              <a:r>
                <a:rPr lang="fr-FR" dirty="0" err="1"/>
                <a:t>you</a:t>
              </a:r>
              <a:r>
                <a:rPr lang="fr-FR" dirty="0"/>
                <a:t> can </a:t>
              </a:r>
              <a:r>
                <a:rPr lang="fr-FR" dirty="0" err="1"/>
                <a:t>create</a:t>
              </a:r>
              <a:r>
                <a:rPr lang="fr-FR" dirty="0"/>
                <a:t>/manage </a:t>
              </a:r>
              <a:r>
                <a:rPr lang="fr-FR" dirty="0" err="1"/>
                <a:t>your</a:t>
              </a:r>
              <a:r>
                <a:rPr lang="fr-FR" dirty="0"/>
                <a:t> </a:t>
              </a:r>
              <a:r>
                <a:rPr lang="fr-FR" dirty="0" err="1"/>
                <a:t>own</a:t>
              </a:r>
              <a:r>
                <a:rPr lang="fr-FR" dirty="0"/>
                <a:t> KPI’s</a:t>
              </a:r>
            </a:p>
            <a:p>
              <a:r>
                <a:rPr lang="fr-FR" dirty="0" err="1"/>
                <a:t>Create</a:t>
              </a:r>
              <a:r>
                <a:rPr lang="fr-FR" dirty="0"/>
                <a:t> custom </a:t>
              </a:r>
              <a:r>
                <a:rPr lang="fr-FR" dirty="0" err="1"/>
                <a:t>graphics</a:t>
              </a:r>
              <a:r>
                <a:rPr lang="fr-FR" dirty="0"/>
                <a:t>…</a:t>
              </a:r>
            </a:p>
            <a:p>
              <a:endParaRPr lang="fr-FR" dirty="0"/>
            </a:p>
            <a:p>
              <a:r>
                <a:rPr lang="fr-FR" dirty="0"/>
                <a:t>Clic </a:t>
              </a:r>
              <a:r>
                <a:rPr lang="fr-FR" dirty="0">
                  <a:hlinkClick r:id="rId4"/>
                </a:rPr>
                <a:t>here to </a:t>
              </a:r>
              <a:r>
                <a:rPr lang="fr-FR" dirty="0" err="1">
                  <a:hlinkClick r:id="rId4"/>
                </a:rPr>
                <a:t>discover</a:t>
              </a:r>
              <a:r>
                <a:rPr lang="fr-FR" dirty="0">
                  <a:hlinkClick r:id="rId4"/>
                </a:rPr>
                <a:t> </a:t>
              </a:r>
              <a:r>
                <a:rPr lang="fr-FR" dirty="0" err="1">
                  <a:hlinkClick r:id="rId4"/>
                </a:rPr>
                <a:t>every</a:t>
              </a:r>
              <a:r>
                <a:rPr lang="fr-FR" dirty="0">
                  <a:hlinkClick r:id="rId4"/>
                </a:rPr>
                <a:t> dimension et </a:t>
              </a:r>
              <a:r>
                <a:rPr lang="fr-FR" dirty="0" err="1">
                  <a:hlinkClick r:id="rId4"/>
                </a:rPr>
                <a:t>metrics</a:t>
              </a:r>
              <a:r>
                <a:rPr lang="fr-FR" dirty="0"/>
                <a:t> </a:t>
              </a:r>
              <a:r>
                <a:rPr lang="fr-FR" dirty="0" err="1"/>
                <a:t>available</a:t>
              </a:r>
              <a:endParaRPr lang="fr-FR" dirty="0"/>
            </a:p>
          </p:txBody>
        </p:sp>
        <p:sp>
          <p:nvSpPr>
            <p:cNvPr id="12" name="Ellipse 11">
              <a:extLst>
                <a:ext uri="{FF2B5EF4-FFF2-40B4-BE49-F238E27FC236}">
                  <a16:creationId xmlns:a16="http://schemas.microsoft.com/office/drawing/2014/main" id="{45B3C5AA-1809-4369-800F-DD7C4DE14450}"/>
                </a:ext>
              </a:extLst>
            </p:cNvPr>
            <p:cNvSpPr/>
            <p:nvPr/>
          </p:nvSpPr>
          <p:spPr>
            <a:xfrm>
              <a:off x="4626224" y="6492374"/>
              <a:ext cx="718867" cy="250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20393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D8A4EE5-DB8A-48A2-8D68-24485C0F77F1}"/>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FEF9D22B-E6C0-49F7-A6F2-4DB8775E749D}"/>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74A03BD3-5A63-4BF7-AA05-0E0A21E00F04}"/>
              </a:ext>
            </a:extLst>
          </p:cNvPr>
          <p:cNvSpPr>
            <a:spLocks noGrp="1"/>
          </p:cNvSpPr>
          <p:nvPr>
            <p:ph type="sldNum" sz="quarter" idx="12"/>
          </p:nvPr>
        </p:nvSpPr>
        <p:spPr/>
        <p:txBody>
          <a:bodyPr/>
          <a:lstStyle/>
          <a:p>
            <a:fld id="{36DC4D30-C1AE-4A1B-9D74-9A68EC4908F8}" type="slidenum">
              <a:rPr lang="fr-FR" smtClean="0"/>
              <a:t>16</a:t>
            </a:fld>
            <a:endParaRPr lang="fr-FR"/>
          </a:p>
        </p:txBody>
      </p:sp>
      <p:pic>
        <p:nvPicPr>
          <p:cNvPr id="7" name="Image 6">
            <a:extLst>
              <a:ext uri="{FF2B5EF4-FFF2-40B4-BE49-F238E27FC236}">
                <a16:creationId xmlns:a16="http://schemas.microsoft.com/office/drawing/2014/main" id="{D8A3B681-BF62-4F8C-B5AC-814729293D4A}"/>
              </a:ext>
            </a:extLst>
          </p:cNvPr>
          <p:cNvPicPr>
            <a:picLocks noChangeAspect="1"/>
          </p:cNvPicPr>
          <p:nvPr/>
        </p:nvPicPr>
        <p:blipFill>
          <a:blip r:embed="rId2"/>
          <a:stretch>
            <a:fillRect/>
          </a:stretch>
        </p:blipFill>
        <p:spPr>
          <a:xfrm>
            <a:off x="2563937" y="0"/>
            <a:ext cx="9628063" cy="5771072"/>
          </a:xfrm>
          <a:prstGeom prst="rect">
            <a:avLst/>
          </a:prstGeom>
        </p:spPr>
      </p:pic>
      <p:sp>
        <p:nvSpPr>
          <p:cNvPr id="8" name="ZoneTexte 7">
            <a:extLst>
              <a:ext uri="{FF2B5EF4-FFF2-40B4-BE49-F238E27FC236}">
                <a16:creationId xmlns:a16="http://schemas.microsoft.com/office/drawing/2014/main" id="{B36B9C9B-A7B6-47F2-8420-D26B9FEE15C3}"/>
              </a:ext>
            </a:extLst>
          </p:cNvPr>
          <p:cNvSpPr txBox="1"/>
          <p:nvPr/>
        </p:nvSpPr>
        <p:spPr>
          <a:xfrm>
            <a:off x="491706" y="763762"/>
            <a:ext cx="2147977" cy="646331"/>
          </a:xfrm>
          <a:prstGeom prst="rect">
            <a:avLst/>
          </a:prstGeom>
          <a:noFill/>
        </p:spPr>
        <p:txBody>
          <a:bodyPr wrap="square" rtlCol="0">
            <a:spAutoFit/>
          </a:bodyPr>
          <a:lstStyle/>
          <a:p>
            <a:r>
              <a:rPr lang="fr-FR" dirty="0"/>
              <a:t>To </a:t>
            </a:r>
            <a:r>
              <a:rPr lang="fr-FR" dirty="0" err="1"/>
              <a:t>add</a:t>
            </a:r>
            <a:r>
              <a:rPr lang="fr-FR" dirty="0"/>
              <a:t> new data (new </a:t>
            </a:r>
            <a:r>
              <a:rPr lang="fr-FR" dirty="0" err="1"/>
              <a:t>columns</a:t>
            </a:r>
            <a:r>
              <a:rPr lang="fr-FR" dirty="0"/>
              <a:t>)</a:t>
            </a:r>
          </a:p>
        </p:txBody>
      </p:sp>
    </p:spTree>
    <p:extLst>
      <p:ext uri="{BB962C8B-B14F-4D97-AF65-F5344CB8AC3E}">
        <p14:creationId xmlns:p14="http://schemas.microsoft.com/office/powerpoint/2010/main" val="2481315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D69A76AE-FE8B-4D3A-B2F2-3169FEB1BDB5}"/>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C8DA31EC-ECE4-45AA-940B-33CD8F85675B}"/>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56F9B534-334D-490A-9D1F-A71DEF2B17A3}"/>
              </a:ext>
            </a:extLst>
          </p:cNvPr>
          <p:cNvSpPr>
            <a:spLocks noGrp="1"/>
          </p:cNvSpPr>
          <p:nvPr>
            <p:ph type="sldNum" sz="quarter" idx="12"/>
          </p:nvPr>
        </p:nvSpPr>
        <p:spPr/>
        <p:txBody>
          <a:bodyPr/>
          <a:lstStyle/>
          <a:p>
            <a:fld id="{36DC4D30-C1AE-4A1B-9D74-9A68EC4908F8}" type="slidenum">
              <a:rPr lang="fr-FR" smtClean="0"/>
              <a:t>17</a:t>
            </a:fld>
            <a:endParaRPr lang="fr-FR"/>
          </a:p>
        </p:txBody>
      </p:sp>
      <p:pic>
        <p:nvPicPr>
          <p:cNvPr id="7" name="Image 6">
            <a:extLst>
              <a:ext uri="{FF2B5EF4-FFF2-40B4-BE49-F238E27FC236}">
                <a16:creationId xmlns:a16="http://schemas.microsoft.com/office/drawing/2014/main" id="{450375B5-C5A0-4C79-ACFC-BCB3A965B91C}"/>
              </a:ext>
            </a:extLst>
          </p:cNvPr>
          <p:cNvPicPr>
            <a:picLocks noChangeAspect="1"/>
          </p:cNvPicPr>
          <p:nvPr/>
        </p:nvPicPr>
        <p:blipFill>
          <a:blip r:embed="rId2"/>
          <a:stretch>
            <a:fillRect/>
          </a:stretch>
        </p:blipFill>
        <p:spPr>
          <a:xfrm>
            <a:off x="2456238" y="0"/>
            <a:ext cx="9455362" cy="5667555"/>
          </a:xfrm>
          <a:prstGeom prst="rect">
            <a:avLst/>
          </a:prstGeom>
        </p:spPr>
      </p:pic>
      <p:sp>
        <p:nvSpPr>
          <p:cNvPr id="8" name="Ellipse 7">
            <a:extLst>
              <a:ext uri="{FF2B5EF4-FFF2-40B4-BE49-F238E27FC236}">
                <a16:creationId xmlns:a16="http://schemas.microsoft.com/office/drawing/2014/main" id="{DF1D56E6-E3D9-461B-9492-863988BFF6D4}"/>
              </a:ext>
            </a:extLst>
          </p:cNvPr>
          <p:cNvSpPr/>
          <p:nvPr/>
        </p:nvSpPr>
        <p:spPr>
          <a:xfrm>
            <a:off x="4117266" y="5258796"/>
            <a:ext cx="1274243" cy="250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14260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1D762581-E543-4494-8EE8-748C6C9E4EB1}"/>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021E26FD-E057-4F8F-9251-11FDABCBE65D}"/>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3EDDDA91-0DA7-4006-880A-54E64868AF56}"/>
              </a:ext>
            </a:extLst>
          </p:cNvPr>
          <p:cNvSpPr>
            <a:spLocks noGrp="1"/>
          </p:cNvSpPr>
          <p:nvPr>
            <p:ph type="sldNum" sz="quarter" idx="12"/>
          </p:nvPr>
        </p:nvSpPr>
        <p:spPr/>
        <p:txBody>
          <a:bodyPr/>
          <a:lstStyle/>
          <a:p>
            <a:fld id="{36DC4D30-C1AE-4A1B-9D74-9A68EC4908F8}" type="slidenum">
              <a:rPr lang="fr-FR" smtClean="0"/>
              <a:t>18</a:t>
            </a:fld>
            <a:endParaRPr lang="fr-FR"/>
          </a:p>
        </p:txBody>
      </p:sp>
      <p:pic>
        <p:nvPicPr>
          <p:cNvPr id="7" name="Image 6">
            <a:extLst>
              <a:ext uri="{FF2B5EF4-FFF2-40B4-BE49-F238E27FC236}">
                <a16:creationId xmlns:a16="http://schemas.microsoft.com/office/drawing/2014/main" id="{ADD4673F-3D97-423C-9148-3E15844656C6}"/>
              </a:ext>
            </a:extLst>
          </p:cNvPr>
          <p:cNvPicPr>
            <a:picLocks noChangeAspect="1"/>
          </p:cNvPicPr>
          <p:nvPr/>
        </p:nvPicPr>
        <p:blipFill>
          <a:blip r:embed="rId2"/>
          <a:stretch>
            <a:fillRect/>
          </a:stretch>
        </p:blipFill>
        <p:spPr>
          <a:xfrm>
            <a:off x="3624943" y="0"/>
            <a:ext cx="9671237" cy="5796951"/>
          </a:xfrm>
          <a:prstGeom prst="rect">
            <a:avLst/>
          </a:prstGeom>
        </p:spPr>
      </p:pic>
      <p:sp>
        <p:nvSpPr>
          <p:cNvPr id="8" name="ZoneTexte 7">
            <a:extLst>
              <a:ext uri="{FF2B5EF4-FFF2-40B4-BE49-F238E27FC236}">
                <a16:creationId xmlns:a16="http://schemas.microsoft.com/office/drawing/2014/main" id="{70280F51-59D1-4382-8E47-994912B2F319}"/>
              </a:ext>
            </a:extLst>
          </p:cNvPr>
          <p:cNvSpPr txBox="1"/>
          <p:nvPr/>
        </p:nvSpPr>
        <p:spPr>
          <a:xfrm>
            <a:off x="301926" y="1751162"/>
            <a:ext cx="3153452" cy="1200329"/>
          </a:xfrm>
          <a:prstGeom prst="rect">
            <a:avLst/>
          </a:prstGeom>
          <a:noFill/>
        </p:spPr>
        <p:txBody>
          <a:bodyPr wrap="square" rtlCol="0">
            <a:spAutoFit/>
          </a:bodyPr>
          <a:lstStyle/>
          <a:p>
            <a:r>
              <a:rPr lang="fr-FR" dirty="0"/>
              <a:t>You can (</a:t>
            </a:r>
            <a:r>
              <a:rPr lang="fr-FR" dirty="0" err="1"/>
              <a:t>you</a:t>
            </a:r>
            <a:r>
              <a:rPr lang="fr-FR" dirty="0"/>
              <a:t> must)</a:t>
            </a:r>
          </a:p>
          <a:p>
            <a:r>
              <a:rPr lang="fr-FR" dirty="0" err="1"/>
              <a:t>Add</a:t>
            </a:r>
            <a:r>
              <a:rPr lang="fr-FR" dirty="0"/>
              <a:t> </a:t>
            </a:r>
            <a:r>
              <a:rPr lang="fr-FR" dirty="0" err="1"/>
              <a:t>different</a:t>
            </a:r>
            <a:r>
              <a:rPr lang="fr-FR" dirty="0"/>
              <a:t> data (</a:t>
            </a:r>
            <a:r>
              <a:rPr lang="fr-FR" dirty="0" err="1"/>
              <a:t>include</a:t>
            </a:r>
            <a:r>
              <a:rPr lang="fr-FR" dirty="0"/>
              <a:t> : </a:t>
            </a:r>
            <a:r>
              <a:rPr lang="fr-FR" dirty="0" err="1"/>
              <a:t>manual</a:t>
            </a:r>
            <a:r>
              <a:rPr lang="fr-FR" dirty="0"/>
              <a:t> data and data </a:t>
            </a:r>
            <a:r>
              <a:rPr lang="fr-FR" dirty="0" err="1"/>
              <a:t>from</a:t>
            </a:r>
            <a:r>
              <a:rPr lang="fr-FR" dirty="0"/>
              <a:t> </a:t>
            </a:r>
            <a:r>
              <a:rPr lang="fr-FR" dirty="0" err="1"/>
              <a:t>others</a:t>
            </a:r>
            <a:r>
              <a:rPr lang="fr-FR" dirty="0"/>
              <a:t> sources)</a:t>
            </a:r>
          </a:p>
        </p:txBody>
      </p:sp>
      <p:sp>
        <p:nvSpPr>
          <p:cNvPr id="9" name="Ellipse 8">
            <a:extLst>
              <a:ext uri="{FF2B5EF4-FFF2-40B4-BE49-F238E27FC236}">
                <a16:creationId xmlns:a16="http://schemas.microsoft.com/office/drawing/2014/main" id="{E2B1A002-2A3B-44DD-BFF1-7C559EFC0CFA}"/>
              </a:ext>
            </a:extLst>
          </p:cNvPr>
          <p:cNvSpPr/>
          <p:nvPr/>
        </p:nvSpPr>
        <p:spPr>
          <a:xfrm>
            <a:off x="4909039" y="1239216"/>
            <a:ext cx="3810410" cy="250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AAA8868E-BF54-4DEF-A529-4434757AAC75}"/>
              </a:ext>
            </a:extLst>
          </p:cNvPr>
          <p:cNvSpPr/>
          <p:nvPr/>
        </p:nvSpPr>
        <p:spPr>
          <a:xfrm>
            <a:off x="5272455" y="5368617"/>
            <a:ext cx="3810410" cy="250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86516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DD982E1A-8368-4857-B086-BAB354477218}"/>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F1E07682-461C-41BC-9422-2F52A04C8C4A}"/>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C577E52E-7E4D-465B-A150-B7BDE55FC285}"/>
              </a:ext>
            </a:extLst>
          </p:cNvPr>
          <p:cNvSpPr>
            <a:spLocks noGrp="1"/>
          </p:cNvSpPr>
          <p:nvPr>
            <p:ph type="sldNum" sz="quarter" idx="12"/>
          </p:nvPr>
        </p:nvSpPr>
        <p:spPr/>
        <p:txBody>
          <a:bodyPr/>
          <a:lstStyle/>
          <a:p>
            <a:fld id="{36DC4D30-C1AE-4A1B-9D74-9A68EC4908F8}" type="slidenum">
              <a:rPr lang="fr-FR" smtClean="0"/>
              <a:t>19</a:t>
            </a:fld>
            <a:endParaRPr lang="fr-FR"/>
          </a:p>
        </p:txBody>
      </p:sp>
      <p:pic>
        <p:nvPicPr>
          <p:cNvPr id="7" name="Image 6">
            <a:extLst>
              <a:ext uri="{FF2B5EF4-FFF2-40B4-BE49-F238E27FC236}">
                <a16:creationId xmlns:a16="http://schemas.microsoft.com/office/drawing/2014/main" id="{C472B9EF-DF5A-434B-80C7-F2EFFAC6358D}"/>
              </a:ext>
            </a:extLst>
          </p:cNvPr>
          <p:cNvPicPr>
            <a:picLocks noChangeAspect="1"/>
          </p:cNvPicPr>
          <p:nvPr/>
        </p:nvPicPr>
        <p:blipFill>
          <a:blip r:embed="rId2"/>
          <a:stretch>
            <a:fillRect/>
          </a:stretch>
        </p:blipFill>
        <p:spPr>
          <a:xfrm>
            <a:off x="2745495" y="773723"/>
            <a:ext cx="9446505" cy="5662246"/>
          </a:xfrm>
          <a:prstGeom prst="rect">
            <a:avLst/>
          </a:prstGeom>
        </p:spPr>
      </p:pic>
      <p:sp>
        <p:nvSpPr>
          <p:cNvPr id="8" name="Ellipse 7">
            <a:extLst>
              <a:ext uri="{FF2B5EF4-FFF2-40B4-BE49-F238E27FC236}">
                <a16:creationId xmlns:a16="http://schemas.microsoft.com/office/drawing/2014/main" id="{C6276D80-3184-4A4C-99AB-7784B451A2C7}"/>
              </a:ext>
            </a:extLst>
          </p:cNvPr>
          <p:cNvSpPr/>
          <p:nvPr/>
        </p:nvSpPr>
        <p:spPr>
          <a:xfrm>
            <a:off x="6708531" y="5688623"/>
            <a:ext cx="1090246" cy="3956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424991C-D100-4EFC-9BAD-C284D5422E3C}"/>
              </a:ext>
            </a:extLst>
          </p:cNvPr>
          <p:cNvSpPr txBox="1"/>
          <p:nvPr/>
        </p:nvSpPr>
        <p:spPr>
          <a:xfrm>
            <a:off x="83163" y="1995854"/>
            <a:ext cx="2662332" cy="1754326"/>
          </a:xfrm>
          <a:prstGeom prst="rect">
            <a:avLst/>
          </a:prstGeom>
          <a:noFill/>
        </p:spPr>
        <p:txBody>
          <a:bodyPr wrap="none" rtlCol="0">
            <a:spAutoFit/>
          </a:bodyPr>
          <a:lstStyle/>
          <a:p>
            <a:r>
              <a:rPr lang="fr-FR" dirty="0" err="1"/>
              <a:t>Create</a:t>
            </a:r>
            <a:r>
              <a:rPr lang="fr-FR" dirty="0"/>
              <a:t> a new page</a:t>
            </a:r>
          </a:p>
          <a:p>
            <a:r>
              <a:rPr lang="fr-FR" dirty="0" err="1"/>
              <a:t>With</a:t>
            </a:r>
            <a:r>
              <a:rPr lang="fr-FR" dirty="0"/>
              <a:t> google </a:t>
            </a:r>
            <a:r>
              <a:rPr lang="fr-FR" dirty="0" err="1"/>
              <a:t>analytics</a:t>
            </a:r>
            <a:r>
              <a:rPr lang="fr-FR" dirty="0"/>
              <a:t> data</a:t>
            </a:r>
          </a:p>
          <a:p>
            <a:r>
              <a:rPr lang="fr-FR" dirty="0"/>
              <a:t>And </a:t>
            </a:r>
            <a:r>
              <a:rPr lang="fr-FR" dirty="0" err="1"/>
              <a:t>others</a:t>
            </a:r>
            <a:r>
              <a:rPr lang="fr-FR" dirty="0"/>
              <a:t> sources</a:t>
            </a:r>
          </a:p>
          <a:p>
            <a:endParaRPr lang="fr-FR" dirty="0"/>
          </a:p>
          <a:p>
            <a:endParaRPr lang="fr-FR" dirty="0"/>
          </a:p>
          <a:p>
            <a:r>
              <a:rPr lang="fr-FR" dirty="0"/>
              <a:t> </a:t>
            </a:r>
          </a:p>
        </p:txBody>
      </p:sp>
    </p:spTree>
    <p:extLst>
      <p:ext uri="{BB962C8B-B14F-4D97-AF65-F5344CB8AC3E}">
        <p14:creationId xmlns:p14="http://schemas.microsoft.com/office/powerpoint/2010/main" val="2044417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2</a:t>
            </a:fld>
            <a:endParaRPr lang="fr-FR"/>
          </a:p>
        </p:txBody>
      </p:sp>
      <p:sp>
        <p:nvSpPr>
          <p:cNvPr id="7" name="ZoneTexte 6"/>
          <p:cNvSpPr txBox="1"/>
          <p:nvPr/>
        </p:nvSpPr>
        <p:spPr>
          <a:xfrm>
            <a:off x="1471553" y="811017"/>
            <a:ext cx="8782798" cy="4124206"/>
          </a:xfrm>
          <a:prstGeom prst="rect">
            <a:avLst/>
          </a:prstGeom>
          <a:noFill/>
        </p:spPr>
        <p:txBody>
          <a:bodyPr wrap="square" rtlCol="0">
            <a:spAutoFit/>
          </a:bodyPr>
          <a:lstStyle/>
          <a:p>
            <a:r>
              <a:rPr lang="fr-FR" sz="2800" dirty="0"/>
              <a:t>Google Analytics:</a:t>
            </a:r>
          </a:p>
          <a:p>
            <a:endParaRPr lang="fr-FR" dirty="0"/>
          </a:p>
          <a:p>
            <a:r>
              <a:rPr lang="fr-FR" dirty="0"/>
              <a:t>-  </a:t>
            </a:r>
            <a:r>
              <a:rPr lang="fr-FR" dirty="0" err="1"/>
              <a:t>connect</a:t>
            </a:r>
            <a:r>
              <a:rPr lang="fr-FR" dirty="0"/>
              <a:t> </a:t>
            </a:r>
            <a:r>
              <a:rPr lang="fr-FR" dirty="0" err="1"/>
              <a:t>with</a:t>
            </a:r>
            <a:r>
              <a:rPr lang="fr-FR" dirty="0"/>
              <a:t> </a:t>
            </a:r>
            <a:r>
              <a:rPr lang="fr-FR" dirty="0" err="1"/>
              <a:t>your</a:t>
            </a:r>
            <a:r>
              <a:rPr lang="fr-FR" dirty="0"/>
              <a:t> </a:t>
            </a:r>
            <a:r>
              <a:rPr lang="fr-FR" dirty="0" err="1"/>
              <a:t>google</a:t>
            </a:r>
            <a:r>
              <a:rPr lang="fr-FR" dirty="0"/>
              <a:t> </a:t>
            </a:r>
            <a:r>
              <a:rPr lang="fr-FR" dirty="0" err="1"/>
              <a:t>account</a:t>
            </a:r>
            <a:r>
              <a:rPr lang="fr-FR" dirty="0"/>
              <a:t> (</a:t>
            </a:r>
            <a:r>
              <a:rPr lang="fr-FR" dirty="0" err="1"/>
              <a:t>you</a:t>
            </a:r>
            <a:r>
              <a:rPr lang="fr-FR" dirty="0"/>
              <a:t> </a:t>
            </a:r>
            <a:r>
              <a:rPr lang="fr-FR" dirty="0" err="1"/>
              <a:t>nedd</a:t>
            </a:r>
            <a:r>
              <a:rPr lang="fr-FR" dirty="0"/>
              <a:t> a </a:t>
            </a:r>
            <a:r>
              <a:rPr lang="fr-FR" dirty="0" err="1"/>
              <a:t>google</a:t>
            </a:r>
            <a:r>
              <a:rPr lang="fr-FR" dirty="0"/>
              <a:t> </a:t>
            </a:r>
            <a:r>
              <a:rPr lang="fr-FR" dirty="0" err="1"/>
              <a:t>account</a:t>
            </a:r>
            <a:r>
              <a:rPr lang="fr-FR" dirty="0"/>
              <a:t>)</a:t>
            </a:r>
          </a:p>
          <a:p>
            <a:endParaRPr lang="fr-FR" dirty="0"/>
          </a:p>
          <a:p>
            <a:r>
              <a:rPr lang="fr-FR" dirty="0"/>
              <a:t>- </a:t>
            </a:r>
            <a:r>
              <a:rPr lang="fr-FR" dirty="0" err="1"/>
              <a:t>Let’s</a:t>
            </a:r>
            <a:r>
              <a:rPr lang="fr-FR" dirty="0"/>
              <a:t> go on </a:t>
            </a:r>
            <a:r>
              <a:rPr lang="fr-FR" dirty="0" err="1"/>
              <a:t>your</a:t>
            </a:r>
            <a:r>
              <a:rPr lang="fr-FR" dirty="0"/>
              <a:t> web site and </a:t>
            </a:r>
            <a:r>
              <a:rPr lang="fr-FR" dirty="0" err="1"/>
              <a:t>add</a:t>
            </a:r>
            <a:r>
              <a:rPr lang="fr-FR" dirty="0"/>
              <a:t> a new plugin:</a:t>
            </a:r>
          </a:p>
          <a:p>
            <a:endParaRPr lang="fr-FR" dirty="0"/>
          </a:p>
          <a:p>
            <a:r>
              <a:rPr lang="fr-FR" dirty="0"/>
              <a:t>- « Google Analytics Dashboard for WP »</a:t>
            </a:r>
          </a:p>
          <a:p>
            <a:endParaRPr lang="fr-FR" dirty="0"/>
          </a:p>
          <a:p>
            <a:pPr marL="285750" indent="-285750">
              <a:buFontTx/>
              <a:buChar char="-"/>
            </a:pPr>
            <a:r>
              <a:rPr lang="fr-FR" dirty="0" err="1"/>
              <a:t>Add</a:t>
            </a:r>
            <a:r>
              <a:rPr lang="fr-FR" dirty="0"/>
              <a:t> </a:t>
            </a:r>
            <a:r>
              <a:rPr lang="fr-FR" dirty="0" err="1"/>
              <a:t>your</a:t>
            </a:r>
            <a:r>
              <a:rPr lang="fr-FR" dirty="0"/>
              <a:t> web site on </a:t>
            </a:r>
            <a:r>
              <a:rPr lang="fr-FR" dirty="0" err="1"/>
              <a:t>your</a:t>
            </a:r>
            <a:r>
              <a:rPr lang="fr-FR" dirty="0"/>
              <a:t> </a:t>
            </a:r>
            <a:r>
              <a:rPr lang="fr-FR" dirty="0" err="1"/>
              <a:t>account</a:t>
            </a:r>
            <a:r>
              <a:rPr lang="fr-FR" dirty="0"/>
              <a:t> on : </a:t>
            </a:r>
            <a:r>
              <a:rPr lang="fr-FR" dirty="0">
                <a:hlinkClick r:id="rId2"/>
              </a:rPr>
              <a:t>https://www.google.com/analytics/</a:t>
            </a:r>
            <a:r>
              <a:rPr lang="fr-FR" dirty="0"/>
              <a:t>  (</a:t>
            </a:r>
            <a:r>
              <a:rPr lang="en-US" dirty="0"/>
              <a:t>Nominate your team member as administrator)</a:t>
            </a:r>
            <a:endParaRPr lang="fr-FR" dirty="0"/>
          </a:p>
          <a:p>
            <a:pPr marL="285750" indent="-285750">
              <a:buFontTx/>
              <a:buChar char="-"/>
            </a:pPr>
            <a:endParaRPr lang="fr-FR" dirty="0"/>
          </a:p>
          <a:p>
            <a:pPr marL="285750" indent="-285750">
              <a:buFontTx/>
              <a:buChar char="-"/>
            </a:pPr>
            <a:r>
              <a:rPr lang="en-US" dirty="0"/>
              <a:t>Discover the features offered + Explore “classic” dashboards + Build your own dashboard</a:t>
            </a:r>
            <a:endParaRPr lang="fr-FR" dirty="0"/>
          </a:p>
          <a:p>
            <a:r>
              <a:rPr lang="fr-FR" dirty="0"/>
              <a:t> </a:t>
            </a:r>
          </a:p>
          <a:p>
            <a:endParaRPr lang="fr-FR" dirty="0"/>
          </a:p>
        </p:txBody>
      </p:sp>
      <p:sp>
        <p:nvSpPr>
          <p:cNvPr id="2" name="Rectangle 1"/>
          <p:cNvSpPr/>
          <p:nvPr/>
        </p:nvSpPr>
        <p:spPr>
          <a:xfrm>
            <a:off x="2845869" y="4509510"/>
            <a:ext cx="6096000" cy="1477328"/>
          </a:xfrm>
          <a:prstGeom prst="rect">
            <a:avLst/>
          </a:prstGeom>
        </p:spPr>
        <p:txBody>
          <a:bodyPr>
            <a:spAutoFit/>
          </a:bodyPr>
          <a:lstStyle/>
          <a:p>
            <a:pPr algn="ctr"/>
            <a:r>
              <a:rPr lang="fr-FR" dirty="0"/>
              <a:t>At home </a:t>
            </a:r>
            <a:r>
              <a:rPr lang="fr-FR" dirty="0" err="1"/>
              <a:t>watch</a:t>
            </a:r>
            <a:r>
              <a:rPr lang="fr-FR" dirty="0"/>
              <a:t> the </a:t>
            </a:r>
            <a:r>
              <a:rPr lang="fr-FR" dirty="0" err="1"/>
              <a:t>videos</a:t>
            </a:r>
            <a:r>
              <a:rPr lang="fr-FR" dirty="0"/>
              <a:t>:</a:t>
            </a:r>
          </a:p>
          <a:p>
            <a:pPr algn="ctr"/>
            <a:r>
              <a:rPr lang="fr-FR" dirty="0"/>
              <a:t>- (30 minutes)   </a:t>
            </a:r>
            <a:r>
              <a:rPr lang="fr-FR" dirty="0">
                <a:hlinkClick r:id="rId3"/>
              </a:rPr>
              <a:t>https://www.youtube.com/watch?v=WC3ONXJn9FQ</a:t>
            </a:r>
            <a:endParaRPr lang="fr-FR" dirty="0"/>
          </a:p>
          <a:p>
            <a:pPr algn="ctr"/>
            <a:r>
              <a:rPr lang="fr-FR" dirty="0"/>
              <a:t>- and (17 minutes): </a:t>
            </a:r>
            <a:r>
              <a:rPr lang="fr-FR" dirty="0">
                <a:hlinkClick r:id="rId4"/>
              </a:rPr>
              <a:t>https://www.youtube.com/watch?v=braJCJhfwQU</a:t>
            </a:r>
            <a:r>
              <a:rPr lang="fr-FR" dirty="0"/>
              <a:t> </a:t>
            </a:r>
          </a:p>
        </p:txBody>
      </p:sp>
      <p:pic>
        <p:nvPicPr>
          <p:cNvPr id="3" name="Image 2">
            <a:extLst>
              <a:ext uri="{FF2B5EF4-FFF2-40B4-BE49-F238E27FC236}">
                <a16:creationId xmlns:a16="http://schemas.microsoft.com/office/drawing/2014/main" id="{58215FE2-7615-4CCD-8ED4-C8AA5B3BA884}"/>
              </a:ext>
            </a:extLst>
          </p:cNvPr>
          <p:cNvPicPr>
            <a:picLocks noChangeAspect="1"/>
          </p:cNvPicPr>
          <p:nvPr/>
        </p:nvPicPr>
        <p:blipFill>
          <a:blip r:embed="rId5"/>
          <a:stretch>
            <a:fillRect/>
          </a:stretch>
        </p:blipFill>
        <p:spPr>
          <a:xfrm>
            <a:off x="8865494" y="420654"/>
            <a:ext cx="3189394" cy="2619374"/>
          </a:xfrm>
          <a:prstGeom prst="rect">
            <a:avLst/>
          </a:prstGeom>
        </p:spPr>
      </p:pic>
      <p:sp>
        <p:nvSpPr>
          <p:cNvPr id="8" name="Rectangle 7">
            <a:extLst>
              <a:ext uri="{FF2B5EF4-FFF2-40B4-BE49-F238E27FC236}">
                <a16:creationId xmlns:a16="http://schemas.microsoft.com/office/drawing/2014/main" id="{036B028E-097F-4072-9A85-E646A5B0DC5E}"/>
              </a:ext>
            </a:extLst>
          </p:cNvPr>
          <p:cNvSpPr/>
          <p:nvPr/>
        </p:nvSpPr>
        <p:spPr>
          <a:xfrm>
            <a:off x="0" y="12264"/>
            <a:ext cx="1471553" cy="798753"/>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dirty="0">
                <a:solidFill>
                  <a:srgbClr val="FFC000"/>
                </a:solidFill>
              </a:rPr>
              <a:t>a) Analytics</a:t>
            </a:r>
          </a:p>
        </p:txBody>
      </p:sp>
    </p:spTree>
    <p:extLst>
      <p:ext uri="{BB962C8B-B14F-4D97-AF65-F5344CB8AC3E}">
        <p14:creationId xmlns:p14="http://schemas.microsoft.com/office/powerpoint/2010/main" val="3101271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193677F-CCC5-4D99-8DB2-70B4EC888F44}"/>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A1EDBC48-6304-4DB6-8621-96B2A47068E4}"/>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A977F2FE-3881-463F-8911-22ECEEE38F4D}"/>
              </a:ext>
            </a:extLst>
          </p:cNvPr>
          <p:cNvSpPr>
            <a:spLocks noGrp="1"/>
          </p:cNvSpPr>
          <p:nvPr>
            <p:ph type="sldNum" sz="quarter" idx="12"/>
          </p:nvPr>
        </p:nvSpPr>
        <p:spPr/>
        <p:txBody>
          <a:bodyPr/>
          <a:lstStyle/>
          <a:p>
            <a:fld id="{36DC4D30-C1AE-4A1B-9D74-9A68EC4908F8}" type="slidenum">
              <a:rPr lang="fr-FR" smtClean="0"/>
              <a:t>20</a:t>
            </a:fld>
            <a:endParaRPr lang="fr-FR"/>
          </a:p>
        </p:txBody>
      </p:sp>
      <p:pic>
        <p:nvPicPr>
          <p:cNvPr id="7" name="Image 6">
            <a:extLst>
              <a:ext uri="{FF2B5EF4-FFF2-40B4-BE49-F238E27FC236}">
                <a16:creationId xmlns:a16="http://schemas.microsoft.com/office/drawing/2014/main" id="{7BDC6ECE-2895-453F-A5F3-C6C391C30942}"/>
              </a:ext>
            </a:extLst>
          </p:cNvPr>
          <p:cNvPicPr>
            <a:picLocks noChangeAspect="1"/>
          </p:cNvPicPr>
          <p:nvPr/>
        </p:nvPicPr>
        <p:blipFill rotWithShape="1">
          <a:blip r:embed="rId2"/>
          <a:srcRect l="7608" t="12821" r="8321" b="8719"/>
          <a:stretch/>
        </p:blipFill>
        <p:spPr>
          <a:xfrm>
            <a:off x="4633546" y="378068"/>
            <a:ext cx="7207069" cy="5380893"/>
          </a:xfrm>
          <a:prstGeom prst="rect">
            <a:avLst/>
          </a:prstGeom>
        </p:spPr>
      </p:pic>
    </p:spTree>
    <p:extLst>
      <p:ext uri="{BB962C8B-B14F-4D97-AF65-F5344CB8AC3E}">
        <p14:creationId xmlns:p14="http://schemas.microsoft.com/office/powerpoint/2010/main" val="1516430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B5749AC-8CBD-47C9-AB75-F8EA282CCAAD}"/>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2D2AD48A-A592-4FB0-94AF-759D0A339FAA}"/>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407A8E35-BB99-4DCD-BA82-F8E2FDD9F4C1}"/>
              </a:ext>
            </a:extLst>
          </p:cNvPr>
          <p:cNvSpPr>
            <a:spLocks noGrp="1"/>
          </p:cNvSpPr>
          <p:nvPr>
            <p:ph type="sldNum" sz="quarter" idx="12"/>
          </p:nvPr>
        </p:nvSpPr>
        <p:spPr/>
        <p:txBody>
          <a:bodyPr/>
          <a:lstStyle/>
          <a:p>
            <a:fld id="{36DC4D30-C1AE-4A1B-9D74-9A68EC4908F8}" type="slidenum">
              <a:rPr lang="fr-FR" smtClean="0"/>
              <a:t>21</a:t>
            </a:fld>
            <a:endParaRPr lang="fr-FR"/>
          </a:p>
        </p:txBody>
      </p:sp>
      <p:sp>
        <p:nvSpPr>
          <p:cNvPr id="7" name="Rectangle 6">
            <a:extLst>
              <a:ext uri="{FF2B5EF4-FFF2-40B4-BE49-F238E27FC236}">
                <a16:creationId xmlns:a16="http://schemas.microsoft.com/office/drawing/2014/main" id="{1CAADB2F-2A9E-49D5-B7F5-135FF956DB1E}"/>
              </a:ext>
            </a:extLst>
          </p:cNvPr>
          <p:cNvSpPr/>
          <p:nvPr/>
        </p:nvSpPr>
        <p:spPr>
          <a:xfrm>
            <a:off x="828136" y="586596"/>
            <a:ext cx="10714007" cy="5633049"/>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400" dirty="0" err="1"/>
              <a:t>Every</a:t>
            </a:r>
            <a:r>
              <a:rPr lang="fr-FR" sz="2400" dirty="0"/>
              <a:t> </a:t>
            </a:r>
            <a:r>
              <a:rPr lang="fr-FR" sz="2400" dirty="0" err="1"/>
              <a:t>week</a:t>
            </a:r>
            <a:r>
              <a:rPr lang="fr-FR" sz="2400" dirty="0"/>
              <a:t> </a:t>
            </a:r>
            <a:r>
              <a:rPr lang="fr-FR" sz="2400" dirty="0" err="1"/>
              <a:t>you</a:t>
            </a:r>
            <a:r>
              <a:rPr lang="fr-FR" sz="2400" dirty="0"/>
              <a:t> must:</a:t>
            </a:r>
          </a:p>
          <a:p>
            <a:pPr algn="ctr"/>
            <a:endParaRPr lang="fr-FR" sz="2400" dirty="0"/>
          </a:p>
          <a:p>
            <a:pPr algn="ctr"/>
            <a:r>
              <a:rPr lang="fr-FR" sz="2400" dirty="0"/>
              <a:t>1 ) Check </a:t>
            </a:r>
            <a:r>
              <a:rPr lang="fr-FR" sz="2400" dirty="0" err="1"/>
              <a:t>your</a:t>
            </a:r>
            <a:r>
              <a:rPr lang="fr-FR" sz="2400" dirty="0"/>
              <a:t> </a:t>
            </a:r>
            <a:r>
              <a:rPr lang="fr-FR" sz="2400" dirty="0" err="1"/>
              <a:t>analytics</a:t>
            </a:r>
            <a:r>
              <a:rPr lang="fr-FR" sz="2400" dirty="0"/>
              <a:t> (google </a:t>
            </a:r>
            <a:r>
              <a:rPr lang="fr-FR" sz="2400" dirty="0" err="1"/>
              <a:t>analytics</a:t>
            </a:r>
            <a:r>
              <a:rPr lang="fr-FR" sz="2400" dirty="0"/>
              <a:t>…and </a:t>
            </a:r>
            <a:r>
              <a:rPr lang="fr-FR" sz="2400" dirty="0" err="1"/>
              <a:t>later</a:t>
            </a:r>
            <a:r>
              <a:rPr lang="fr-FR" sz="2400" dirty="0"/>
              <a:t>: social media </a:t>
            </a:r>
            <a:r>
              <a:rPr lang="fr-FR" sz="2400" dirty="0" err="1"/>
              <a:t>analytics</a:t>
            </a:r>
            <a:r>
              <a:rPr lang="fr-FR" sz="2400" dirty="0"/>
              <a:t>, </a:t>
            </a:r>
            <a:r>
              <a:rPr lang="fr-FR" sz="2400" dirty="0" err="1"/>
              <a:t>mailchimp</a:t>
            </a:r>
            <a:r>
              <a:rPr lang="fr-FR" sz="2400" dirty="0"/>
              <a:t>…) and post </a:t>
            </a:r>
            <a:r>
              <a:rPr lang="fr-FR" sz="2400" dirty="0" err="1"/>
              <a:t>them</a:t>
            </a:r>
            <a:r>
              <a:rPr lang="fr-FR" sz="2400" dirty="0"/>
              <a:t> in a </a:t>
            </a:r>
            <a:r>
              <a:rPr lang="fr-FR" sz="2400" dirty="0" err="1"/>
              <a:t>nice</a:t>
            </a:r>
            <a:r>
              <a:rPr lang="fr-FR" sz="2400" dirty="0"/>
              <a:t> </a:t>
            </a:r>
            <a:r>
              <a:rPr lang="fr-FR" sz="2400" dirty="0" err="1"/>
              <a:t>googlesheet</a:t>
            </a:r>
            <a:r>
              <a:rPr lang="fr-FR" sz="2400" dirty="0"/>
              <a:t> (</a:t>
            </a:r>
            <a:r>
              <a:rPr lang="fr-FR" sz="2400" dirty="0" err="1"/>
              <a:t>your</a:t>
            </a:r>
            <a:r>
              <a:rPr lang="fr-FR" sz="2400" dirty="0"/>
              <a:t> </a:t>
            </a:r>
            <a:r>
              <a:rPr lang="fr-FR" sz="2400" dirty="0" err="1"/>
              <a:t>dashboard</a:t>
            </a:r>
            <a:r>
              <a:rPr lang="fr-FR" sz="2400" dirty="0"/>
              <a:t> </a:t>
            </a:r>
            <a:r>
              <a:rPr lang="fr-FR" sz="2400" dirty="0" err="1"/>
              <a:t>with</a:t>
            </a:r>
            <a:r>
              <a:rPr lang="fr-FR" sz="2400" dirty="0"/>
              <a:t> </a:t>
            </a:r>
            <a:r>
              <a:rPr lang="fr-FR" sz="2400" dirty="0" err="1"/>
              <a:t>nice</a:t>
            </a:r>
            <a:r>
              <a:rPr lang="fr-FR" sz="2400" dirty="0"/>
              <a:t> graphs)</a:t>
            </a:r>
          </a:p>
          <a:p>
            <a:pPr algn="ctr"/>
            <a:endParaRPr lang="fr-FR" sz="2400" dirty="0"/>
          </a:p>
          <a:p>
            <a:pPr algn="ctr"/>
            <a:r>
              <a:rPr lang="fr-FR" sz="2400" dirty="0"/>
              <a:t>2) Check </a:t>
            </a:r>
            <a:r>
              <a:rPr lang="fr-FR" sz="2400" dirty="0" err="1"/>
              <a:t>your</a:t>
            </a:r>
            <a:r>
              <a:rPr lang="fr-FR" sz="2400" dirty="0"/>
              <a:t> </a:t>
            </a:r>
            <a:r>
              <a:rPr lang="fr-FR" sz="2400" dirty="0" err="1"/>
              <a:t>ranking</a:t>
            </a:r>
            <a:r>
              <a:rPr lang="fr-FR" sz="2400" dirty="0"/>
              <a:t> </a:t>
            </a:r>
            <a:r>
              <a:rPr lang="fr-FR" sz="2400" dirty="0" err="1"/>
              <a:t>with</a:t>
            </a:r>
            <a:r>
              <a:rPr lang="fr-FR" sz="2400" dirty="0"/>
              <a:t> </a:t>
            </a:r>
            <a:r>
              <a:rPr lang="fr-FR" sz="2400" dirty="0" err="1"/>
              <a:t>different</a:t>
            </a:r>
            <a:r>
              <a:rPr lang="fr-FR" sz="2400" dirty="0"/>
              <a:t> keywords in </a:t>
            </a:r>
            <a:r>
              <a:rPr lang="fr-FR" sz="2400" dirty="0" err="1"/>
              <a:t>several</a:t>
            </a:r>
            <a:r>
              <a:rPr lang="fr-FR" sz="2400" dirty="0"/>
              <a:t> </a:t>
            </a:r>
            <a:r>
              <a:rPr lang="fr-FR" sz="2400" dirty="0" err="1"/>
              <a:t>search</a:t>
            </a:r>
            <a:r>
              <a:rPr lang="fr-FR" sz="2400" dirty="0"/>
              <a:t> engines (and post the </a:t>
            </a:r>
            <a:r>
              <a:rPr lang="fr-FR" sz="2400" dirty="0" err="1"/>
              <a:t>results</a:t>
            </a:r>
            <a:r>
              <a:rPr lang="fr-FR" sz="2400" dirty="0"/>
              <a:t> in </a:t>
            </a:r>
            <a:r>
              <a:rPr lang="fr-FR" sz="2400" dirty="0" err="1"/>
              <a:t>your</a:t>
            </a:r>
            <a:r>
              <a:rPr lang="fr-FR" sz="2400" dirty="0"/>
              <a:t> </a:t>
            </a:r>
            <a:r>
              <a:rPr lang="fr-FR" sz="2400" dirty="0" err="1"/>
              <a:t>nice</a:t>
            </a:r>
            <a:r>
              <a:rPr lang="fr-FR" sz="2400" dirty="0"/>
              <a:t> </a:t>
            </a:r>
            <a:r>
              <a:rPr lang="fr-FR" sz="2400" dirty="0" err="1"/>
              <a:t>dashboard</a:t>
            </a:r>
            <a:r>
              <a:rPr lang="fr-FR" sz="2400" dirty="0"/>
              <a:t>)</a:t>
            </a:r>
          </a:p>
          <a:p>
            <a:pPr algn="ctr"/>
            <a:endParaRPr lang="fr-FR" sz="2400" dirty="0"/>
          </a:p>
          <a:p>
            <a:pPr algn="ctr"/>
            <a:r>
              <a:rPr lang="fr-FR" sz="2400" dirty="0"/>
              <a:t>3) Check </a:t>
            </a:r>
            <a:r>
              <a:rPr lang="fr-FR" sz="2400" dirty="0" err="1"/>
              <a:t>your</a:t>
            </a:r>
            <a:r>
              <a:rPr lang="fr-FR" sz="2400" dirty="0"/>
              <a:t> </a:t>
            </a:r>
            <a:r>
              <a:rPr lang="fr-FR" sz="2400" dirty="0" err="1"/>
              <a:t>website</a:t>
            </a:r>
            <a:r>
              <a:rPr lang="fr-FR" sz="2400" dirty="0"/>
              <a:t> (and </a:t>
            </a:r>
            <a:r>
              <a:rPr lang="fr-FR" sz="2400" dirty="0" err="1"/>
              <a:t>try</a:t>
            </a:r>
            <a:r>
              <a:rPr lang="fr-FR" sz="2400" dirty="0"/>
              <a:t> to </a:t>
            </a:r>
            <a:r>
              <a:rPr lang="fr-FR" sz="2400" dirty="0" err="1"/>
              <a:t>improve</a:t>
            </a:r>
            <a:r>
              <a:rPr lang="fr-FR" sz="2400" dirty="0"/>
              <a:t> </a:t>
            </a:r>
            <a:r>
              <a:rPr lang="fr-FR" sz="2400" dirty="0" err="1"/>
              <a:t>it</a:t>
            </a:r>
            <a:r>
              <a:rPr lang="fr-FR" sz="2400" dirty="0"/>
              <a:t>) </a:t>
            </a:r>
            <a:r>
              <a:rPr lang="fr-FR" sz="2400" dirty="0" err="1"/>
              <a:t>with</a:t>
            </a:r>
            <a:r>
              <a:rPr lang="fr-FR" sz="2400" dirty="0"/>
              <a:t>: </a:t>
            </a:r>
          </a:p>
          <a:p>
            <a:pPr algn="ctr"/>
            <a:r>
              <a:rPr lang="fr-FR" sz="2400" dirty="0"/>
              <a:t>- Google </a:t>
            </a:r>
            <a:r>
              <a:rPr lang="fr-FR" sz="2400" dirty="0" err="1"/>
              <a:t>search</a:t>
            </a:r>
            <a:r>
              <a:rPr lang="fr-FR" sz="2400" dirty="0"/>
              <a:t> console</a:t>
            </a:r>
          </a:p>
          <a:p>
            <a:pPr algn="ctr"/>
            <a:r>
              <a:rPr lang="fr-FR" sz="2400" dirty="0"/>
              <a:t>- </a:t>
            </a:r>
            <a:r>
              <a:rPr lang="fr-FR" sz="2400" dirty="0" err="1"/>
              <a:t>Pagespeed</a:t>
            </a:r>
            <a:r>
              <a:rPr lang="fr-FR" sz="2400" dirty="0"/>
              <a:t> insights or GT </a:t>
            </a:r>
            <a:r>
              <a:rPr lang="fr-FR" sz="2400" dirty="0" err="1"/>
              <a:t>metrix</a:t>
            </a:r>
            <a:r>
              <a:rPr lang="fr-FR" sz="2400" dirty="0"/>
              <a:t> or </a:t>
            </a:r>
            <a:r>
              <a:rPr lang="fr-FR" sz="2400" dirty="0" err="1"/>
              <a:t>Uptrends</a:t>
            </a:r>
            <a:r>
              <a:rPr lang="fr-FR" sz="2400" dirty="0"/>
              <a:t> or </a:t>
            </a:r>
            <a:r>
              <a:rPr lang="fr-FR" sz="2400" dirty="0" err="1"/>
              <a:t>Yellowlab</a:t>
            </a:r>
            <a:endParaRPr lang="fr-FR" sz="2400" dirty="0"/>
          </a:p>
          <a:p>
            <a:pPr marL="342900" indent="-342900" algn="ctr">
              <a:buFontTx/>
              <a:buChar char="-"/>
            </a:pPr>
            <a:r>
              <a:rPr lang="fr-FR" sz="2400" dirty="0" err="1"/>
              <a:t>Pagelocity</a:t>
            </a:r>
            <a:endParaRPr lang="fr-FR" sz="2400" dirty="0"/>
          </a:p>
          <a:p>
            <a:pPr marL="342900" indent="-342900" algn="ctr">
              <a:buFontTx/>
              <a:buChar char="-"/>
            </a:pPr>
            <a:endParaRPr lang="fr-FR" sz="2400" dirty="0"/>
          </a:p>
          <a:p>
            <a:pPr algn="ctr"/>
            <a:r>
              <a:rPr lang="fr-FR" sz="2400" dirty="0"/>
              <a:t>4) Update and </a:t>
            </a:r>
            <a:r>
              <a:rPr lang="fr-FR" sz="2400" dirty="0" err="1"/>
              <a:t>improve</a:t>
            </a:r>
            <a:r>
              <a:rPr lang="fr-FR" sz="2400" dirty="0"/>
              <a:t> </a:t>
            </a:r>
            <a:r>
              <a:rPr lang="fr-FR" sz="2400" dirty="0" err="1"/>
              <a:t>your</a:t>
            </a:r>
            <a:r>
              <a:rPr lang="fr-FR" sz="2400" dirty="0"/>
              <a:t> </a:t>
            </a:r>
            <a:r>
              <a:rPr lang="fr-FR" sz="2400" dirty="0" err="1"/>
              <a:t>dashboard</a:t>
            </a:r>
            <a:r>
              <a:rPr lang="fr-FR" sz="2400" dirty="0"/>
              <a:t> (on google </a:t>
            </a:r>
            <a:r>
              <a:rPr lang="fr-FR" sz="2400" dirty="0" err="1"/>
              <a:t>sheet</a:t>
            </a:r>
            <a:r>
              <a:rPr lang="fr-FR" sz="2400" dirty="0"/>
              <a:t>)</a:t>
            </a:r>
          </a:p>
        </p:txBody>
      </p:sp>
    </p:spTree>
    <p:extLst>
      <p:ext uri="{BB962C8B-B14F-4D97-AF65-F5344CB8AC3E}">
        <p14:creationId xmlns:p14="http://schemas.microsoft.com/office/powerpoint/2010/main" val="411385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22</a:t>
            </a:fld>
            <a:endParaRPr lang="fr-FR"/>
          </a:p>
        </p:txBody>
      </p:sp>
      <p:graphicFrame>
        <p:nvGraphicFramePr>
          <p:cNvPr id="7" name="Tableau 6"/>
          <p:cNvGraphicFramePr>
            <a:graphicFrameLocks noGrp="1"/>
          </p:cNvGraphicFramePr>
          <p:nvPr>
            <p:extLst>
              <p:ext uri="{D42A27DB-BD31-4B8C-83A1-F6EECF244321}">
                <p14:modId xmlns:p14="http://schemas.microsoft.com/office/powerpoint/2010/main" val="2306484409"/>
              </p:ext>
            </p:extLst>
          </p:nvPr>
        </p:nvGraphicFramePr>
        <p:xfrm>
          <a:off x="1422401" y="755316"/>
          <a:ext cx="8771466" cy="4860431"/>
        </p:xfrm>
        <a:graphic>
          <a:graphicData uri="http://schemas.openxmlformats.org/drawingml/2006/table">
            <a:tbl>
              <a:tblPr firstRow="1" bandRow="1">
                <a:tableStyleId>{5C22544A-7EE6-4342-B048-85BDC9FD1C3A}</a:tableStyleId>
              </a:tblPr>
              <a:tblGrid>
                <a:gridCol w="7346660">
                  <a:extLst>
                    <a:ext uri="{9D8B030D-6E8A-4147-A177-3AD203B41FA5}">
                      <a16:colId xmlns:a16="http://schemas.microsoft.com/office/drawing/2014/main" val="20000"/>
                    </a:ext>
                  </a:extLst>
                </a:gridCol>
                <a:gridCol w="1424806">
                  <a:extLst>
                    <a:ext uri="{9D8B030D-6E8A-4147-A177-3AD203B41FA5}">
                      <a16:colId xmlns:a16="http://schemas.microsoft.com/office/drawing/2014/main" val="20001"/>
                    </a:ext>
                  </a:extLst>
                </a:gridCol>
              </a:tblGrid>
              <a:tr h="370840">
                <a:tc>
                  <a:txBody>
                    <a:bodyPr/>
                    <a:lstStyle/>
                    <a:p>
                      <a:r>
                        <a:rPr lang="en-US" dirty="0"/>
                        <a:t>The tools you need to know today</a:t>
                      </a:r>
                      <a:endParaRPr lang="fr-FR" dirty="0"/>
                    </a:p>
                  </a:txBody>
                  <a:tcPr/>
                </a:tc>
                <a:tc>
                  <a:txBody>
                    <a:bodyPr/>
                    <a:lstStyle/>
                    <a:p>
                      <a:pPr algn="ctr"/>
                      <a:r>
                        <a:rPr lang="fr-FR" dirty="0"/>
                        <a:t>Ok ?</a:t>
                      </a:r>
                    </a:p>
                  </a:txBody>
                  <a:tcPr/>
                </a:tc>
                <a:extLst>
                  <a:ext uri="{0D108BD9-81ED-4DB2-BD59-A6C34878D82A}">
                    <a16:rowId xmlns:a16="http://schemas.microsoft.com/office/drawing/2014/main" val="10000"/>
                  </a:ext>
                </a:extLst>
              </a:tr>
              <a:tr h="4176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Insert an image (+Image </a:t>
                      </a:r>
                      <a:r>
                        <a:rPr lang="fr-FR" dirty="0" err="1"/>
                        <a:t>rights</a:t>
                      </a:r>
                      <a:r>
                        <a:rPr lang="fr-FR" dirty="0"/>
                        <a:t>)</a:t>
                      </a:r>
                    </a:p>
                  </a:txBody>
                  <a:tcPr/>
                </a:tc>
                <a:tc>
                  <a:txBody>
                    <a:bodyPr/>
                    <a:lstStyle/>
                    <a:p>
                      <a:pPr algn="ctr"/>
                      <a:r>
                        <a:rPr lang="fr-FR" dirty="0"/>
                        <a:t>X</a:t>
                      </a:r>
                    </a:p>
                  </a:txBody>
                  <a:tcPr/>
                </a:tc>
                <a:extLst>
                  <a:ext uri="{0D108BD9-81ED-4DB2-BD59-A6C34878D82A}">
                    <a16:rowId xmlns:a16="http://schemas.microsoft.com/office/drawing/2014/main" val="10001"/>
                  </a:ext>
                </a:extLst>
              </a:tr>
              <a:tr h="370840">
                <a:tc>
                  <a:txBody>
                    <a:bodyPr/>
                    <a:lstStyle/>
                    <a:p>
                      <a:r>
                        <a:rPr lang="fr-FR" dirty="0"/>
                        <a:t>Edit an image </a:t>
                      </a:r>
                      <a:r>
                        <a:rPr lang="fr-FR" dirty="0" err="1"/>
                        <a:t>with</a:t>
                      </a:r>
                      <a:r>
                        <a:rPr lang="fr-FR" dirty="0"/>
                        <a:t> </a:t>
                      </a:r>
                      <a:r>
                        <a:rPr lang="fr-FR" dirty="0" err="1"/>
                        <a:t>photofiltre</a:t>
                      </a:r>
                      <a:endParaRPr lang="fr-FR" dirty="0"/>
                    </a:p>
                  </a:txBody>
                  <a:tcPr/>
                </a:tc>
                <a:tc>
                  <a:txBody>
                    <a:bodyPr/>
                    <a:lstStyle/>
                    <a:p>
                      <a:pPr algn="ctr"/>
                      <a:r>
                        <a:rPr lang="fr-FR" dirty="0"/>
                        <a:t>X</a:t>
                      </a:r>
                    </a:p>
                  </a:txBody>
                  <a:tcPr/>
                </a:tc>
                <a:extLst>
                  <a:ext uri="{0D108BD9-81ED-4DB2-BD59-A6C34878D82A}">
                    <a16:rowId xmlns:a16="http://schemas.microsoft.com/office/drawing/2014/main" val="10002"/>
                  </a:ext>
                </a:extLst>
              </a:tr>
              <a:tr h="370840">
                <a:tc>
                  <a:txBody>
                    <a:bodyPr/>
                    <a:lstStyle/>
                    <a:p>
                      <a:r>
                        <a:rPr lang="fr-FR" dirty="0"/>
                        <a:t>Insert a </a:t>
                      </a:r>
                      <a:r>
                        <a:rPr lang="fr-FR" dirty="0" err="1"/>
                        <a:t>video</a:t>
                      </a:r>
                      <a:r>
                        <a:rPr lang="fr-FR" dirty="0"/>
                        <a:t> </a:t>
                      </a:r>
                    </a:p>
                  </a:txBody>
                  <a:tcPr/>
                </a:tc>
                <a:tc>
                  <a:txBody>
                    <a:bodyPr/>
                    <a:lstStyle/>
                    <a:p>
                      <a:pPr algn="ctr"/>
                      <a:r>
                        <a:rPr lang="fr-FR" dirty="0"/>
                        <a:t>X</a:t>
                      </a:r>
                    </a:p>
                  </a:txBody>
                  <a:tcPr/>
                </a:tc>
                <a:extLst>
                  <a:ext uri="{0D108BD9-81ED-4DB2-BD59-A6C34878D82A}">
                    <a16:rowId xmlns:a16="http://schemas.microsoft.com/office/drawing/2014/main" val="10003"/>
                  </a:ext>
                </a:extLst>
              </a:tr>
              <a:tr h="370840">
                <a:tc>
                  <a:txBody>
                    <a:bodyPr/>
                    <a:lstStyle/>
                    <a:p>
                      <a:r>
                        <a:rPr lang="fr-FR" dirty="0" err="1"/>
                        <a:t>Classify</a:t>
                      </a:r>
                      <a:r>
                        <a:rPr lang="fr-FR" dirty="0"/>
                        <a:t> images</a:t>
                      </a:r>
                    </a:p>
                  </a:txBody>
                  <a:tcPr/>
                </a:tc>
                <a:tc>
                  <a:txBody>
                    <a:bodyPr/>
                    <a:lstStyle/>
                    <a:p>
                      <a:pPr algn="ctr"/>
                      <a:r>
                        <a:rPr lang="fr-FR" dirty="0"/>
                        <a:t>X</a:t>
                      </a:r>
                    </a:p>
                  </a:txBody>
                  <a:tcPr/>
                </a:tc>
                <a:extLst>
                  <a:ext uri="{0D108BD9-81ED-4DB2-BD59-A6C34878D82A}">
                    <a16:rowId xmlns:a16="http://schemas.microsoft.com/office/drawing/2014/main" val="10004"/>
                  </a:ext>
                </a:extLst>
              </a:tr>
              <a:tr h="370840">
                <a:tc>
                  <a:txBody>
                    <a:bodyPr/>
                    <a:lstStyle/>
                    <a:p>
                      <a:r>
                        <a:rPr lang="fr-FR" dirty="0" err="1"/>
                        <a:t>Create</a:t>
                      </a:r>
                      <a:r>
                        <a:rPr lang="fr-FR" dirty="0"/>
                        <a:t> a « contact page »</a:t>
                      </a:r>
                    </a:p>
                  </a:txBody>
                  <a:tcPr/>
                </a:tc>
                <a:tc>
                  <a:txBody>
                    <a:bodyPr/>
                    <a:lstStyle/>
                    <a:p>
                      <a:pPr algn="ctr"/>
                      <a:r>
                        <a:rPr lang="fr-FR" dirty="0"/>
                        <a:t>X</a:t>
                      </a:r>
                    </a:p>
                  </a:txBody>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Add</a:t>
                      </a:r>
                      <a:r>
                        <a:rPr lang="fr-FR" dirty="0"/>
                        <a:t> a plugin (contact form7 , WP </a:t>
                      </a:r>
                      <a:r>
                        <a:rPr lang="fr-FR" dirty="0" err="1"/>
                        <a:t>smush</a:t>
                      </a:r>
                      <a:r>
                        <a:rPr lang="fr-FR" dirty="0"/>
                        <a:t>, WP Media </a:t>
                      </a:r>
                      <a:r>
                        <a:rPr lang="fr-FR" dirty="0" err="1"/>
                        <a:t>category</a:t>
                      </a:r>
                      <a:r>
                        <a:rPr lang="fr-FR" dirty="0"/>
                        <a:t> management)</a:t>
                      </a:r>
                    </a:p>
                  </a:txBody>
                  <a:tcPr/>
                </a:tc>
                <a:tc>
                  <a:txBody>
                    <a:bodyPr/>
                    <a:lstStyle/>
                    <a:p>
                      <a:pPr algn="ctr"/>
                      <a:r>
                        <a:rPr lang="fr-FR" dirty="0"/>
                        <a:t>X</a:t>
                      </a:r>
                    </a:p>
                  </a:txBody>
                  <a:tcPr/>
                </a:tc>
                <a:extLst>
                  <a:ext uri="{0D108BD9-81ED-4DB2-BD59-A6C34878D82A}">
                    <a16:rowId xmlns:a16="http://schemas.microsoft.com/office/drawing/2014/main" val="10006"/>
                  </a:ext>
                </a:extLst>
              </a:tr>
              <a:tr h="370840">
                <a:tc>
                  <a:txBody>
                    <a:bodyPr/>
                    <a:lstStyle/>
                    <a:p>
                      <a:r>
                        <a:rPr lang="fr-FR" dirty="0"/>
                        <a:t>Insert widgets (</a:t>
                      </a:r>
                      <a:r>
                        <a:rPr lang="fr-FR" dirty="0" err="1"/>
                        <a:t>search</a:t>
                      </a:r>
                      <a:r>
                        <a:rPr lang="fr-FR" dirty="0"/>
                        <a:t>)</a:t>
                      </a:r>
                    </a:p>
                  </a:txBody>
                  <a:tcPr/>
                </a:tc>
                <a:tc>
                  <a:txBody>
                    <a:bodyPr/>
                    <a:lstStyle/>
                    <a:p>
                      <a:pPr algn="ctr"/>
                      <a:r>
                        <a:rPr lang="fr-FR" dirty="0"/>
                        <a:t>X</a:t>
                      </a:r>
                    </a:p>
                  </a:txBody>
                  <a:tcPr/>
                </a:tc>
                <a:extLst>
                  <a:ext uri="{0D108BD9-81ED-4DB2-BD59-A6C34878D82A}">
                    <a16:rowId xmlns:a16="http://schemas.microsoft.com/office/drawing/2014/main" val="10007"/>
                  </a:ext>
                </a:extLst>
              </a:tr>
              <a:tr h="370840">
                <a:tc>
                  <a:txBody>
                    <a:bodyPr/>
                    <a:lstStyle/>
                    <a:p>
                      <a:r>
                        <a:rPr lang="fr-FR" dirty="0"/>
                        <a:t>Write a post</a:t>
                      </a:r>
                    </a:p>
                  </a:txBody>
                  <a:tcPr/>
                </a:tc>
                <a:tc>
                  <a:txBody>
                    <a:bodyPr/>
                    <a:lstStyle/>
                    <a:p>
                      <a:pPr algn="ctr"/>
                      <a:r>
                        <a:rPr lang="fr-FR" dirty="0"/>
                        <a:t>X</a:t>
                      </a:r>
                    </a:p>
                  </a:txBody>
                  <a:tcPr/>
                </a:tc>
                <a:extLst>
                  <a:ext uri="{0D108BD9-81ED-4DB2-BD59-A6C34878D82A}">
                    <a16:rowId xmlns:a16="http://schemas.microsoft.com/office/drawing/2014/main" val="10008"/>
                  </a:ext>
                </a:extLst>
              </a:tr>
              <a:tr h="370840">
                <a:tc>
                  <a:txBody>
                    <a:bodyPr/>
                    <a:lstStyle/>
                    <a:p>
                      <a:r>
                        <a:rPr lang="en-US" dirty="0"/>
                        <a:t>Create a “news” page (with featured image)+</a:t>
                      </a:r>
                      <a:r>
                        <a:rPr lang="en-US" baseline="0" dirty="0"/>
                        <a:t> widget “recent post”</a:t>
                      </a:r>
                      <a:endParaRPr lang="fr-FR" dirty="0"/>
                    </a:p>
                  </a:txBody>
                  <a:tcPr/>
                </a:tc>
                <a:tc>
                  <a:txBody>
                    <a:bodyPr/>
                    <a:lstStyle/>
                    <a:p>
                      <a:pPr algn="ctr"/>
                      <a:r>
                        <a:rPr lang="fr-FR" dirty="0"/>
                        <a:t>X</a:t>
                      </a:r>
                    </a:p>
                  </a:txBody>
                  <a:tcPr/>
                </a:tc>
                <a:extLst>
                  <a:ext uri="{0D108BD9-81ED-4DB2-BD59-A6C34878D82A}">
                    <a16:rowId xmlns:a16="http://schemas.microsoft.com/office/drawing/2014/main" val="10009"/>
                  </a:ext>
                </a:extLst>
              </a:tr>
              <a:tr h="465101">
                <a:tc>
                  <a:txBody>
                    <a:bodyPr/>
                    <a:lstStyle/>
                    <a:p>
                      <a:r>
                        <a:rPr lang="fr-FR" dirty="0"/>
                        <a:t>SEO (</a:t>
                      </a:r>
                      <a:r>
                        <a:rPr lang="fr-FR" dirty="0" err="1"/>
                        <a:t>with</a:t>
                      </a:r>
                      <a:r>
                        <a:rPr lang="fr-FR" baseline="0" dirty="0"/>
                        <a:t> « YOAST SEO »)</a:t>
                      </a:r>
                      <a:endParaRPr lang="fr-FR" dirty="0"/>
                    </a:p>
                  </a:txBody>
                  <a:tcPr/>
                </a:tc>
                <a:tc>
                  <a:txBody>
                    <a:bodyPr/>
                    <a:lstStyle/>
                    <a:p>
                      <a:pPr algn="ctr"/>
                      <a:r>
                        <a:rPr lang="fr-FR" dirty="0"/>
                        <a:t>X</a:t>
                      </a:r>
                    </a:p>
                  </a:txBody>
                  <a:tcPr/>
                </a:tc>
                <a:extLst>
                  <a:ext uri="{0D108BD9-81ED-4DB2-BD59-A6C34878D82A}">
                    <a16:rowId xmlns:a16="http://schemas.microsoft.com/office/drawing/2014/main" val="10010"/>
                  </a:ext>
                </a:extLst>
              </a:tr>
              <a:tr h="465101">
                <a:tc>
                  <a:txBody>
                    <a:bodyPr/>
                    <a:lstStyle/>
                    <a:p>
                      <a:r>
                        <a:rPr lang="fr-FR" dirty="0"/>
                        <a:t>Analytics (</a:t>
                      </a:r>
                      <a:r>
                        <a:rPr lang="fr-FR" dirty="0" err="1"/>
                        <a:t>with</a:t>
                      </a:r>
                      <a:r>
                        <a:rPr lang="fr-FR" dirty="0"/>
                        <a:t> « Google </a:t>
                      </a:r>
                      <a:r>
                        <a:rPr lang="fr-FR" dirty="0" err="1"/>
                        <a:t>analytics</a:t>
                      </a:r>
                      <a:r>
                        <a:rPr lang="fr-FR" dirty="0"/>
                        <a:t> </a:t>
                      </a:r>
                      <a:r>
                        <a:rPr lang="fr-FR" dirty="0" err="1"/>
                        <a:t>dashboard</a:t>
                      </a:r>
                      <a:r>
                        <a:rPr lang="fr-FR" baseline="0" dirty="0"/>
                        <a:t> for WP ») + </a:t>
                      </a:r>
                      <a:r>
                        <a:rPr lang="fr-FR" baseline="0" dirty="0" err="1"/>
                        <a:t>search</a:t>
                      </a:r>
                      <a:r>
                        <a:rPr lang="fr-FR" baseline="0" dirty="0"/>
                        <a:t> console + </a:t>
                      </a:r>
                      <a:r>
                        <a:rPr lang="fr-FR" baseline="0" dirty="0" err="1"/>
                        <a:t>different</a:t>
                      </a:r>
                      <a:r>
                        <a:rPr lang="fr-FR" baseline="0" dirty="0"/>
                        <a:t> </a:t>
                      </a:r>
                      <a:r>
                        <a:rPr lang="fr-FR" baseline="0" dirty="0" err="1"/>
                        <a:t>tools</a:t>
                      </a:r>
                      <a:r>
                        <a:rPr lang="fr-FR" baseline="0" dirty="0"/>
                        <a:t> </a:t>
                      </a:r>
                      <a:endParaRPr lang="fr-FR" dirty="0"/>
                    </a:p>
                  </a:txBody>
                  <a:tcPr/>
                </a:tc>
                <a:tc>
                  <a:txBody>
                    <a:bodyPr/>
                    <a:lstStyle/>
                    <a:p>
                      <a:pPr algn="ctr"/>
                      <a:r>
                        <a:rPr lang="fr-FR" dirty="0"/>
                        <a:t>X</a:t>
                      </a:r>
                    </a:p>
                  </a:txBody>
                  <a:tcPr/>
                </a:tc>
                <a:extLst>
                  <a:ext uri="{0D108BD9-81ED-4DB2-BD59-A6C34878D82A}">
                    <a16:rowId xmlns:a16="http://schemas.microsoft.com/office/drawing/2014/main" val="10011"/>
                  </a:ext>
                </a:extLst>
              </a:tr>
            </a:tbl>
          </a:graphicData>
        </a:graphic>
      </p:graphicFrame>
      <p:sp>
        <p:nvSpPr>
          <p:cNvPr id="8" name="ZoneTexte 7"/>
          <p:cNvSpPr txBox="1"/>
          <p:nvPr/>
        </p:nvSpPr>
        <p:spPr>
          <a:xfrm>
            <a:off x="4888564" y="178151"/>
            <a:ext cx="914546" cy="369332"/>
          </a:xfrm>
          <a:prstGeom prst="rect">
            <a:avLst/>
          </a:prstGeom>
          <a:noFill/>
        </p:spPr>
        <p:txBody>
          <a:bodyPr wrap="none" rtlCol="0">
            <a:spAutoFit/>
          </a:bodyPr>
          <a:lstStyle/>
          <a:p>
            <a:r>
              <a:rPr lang="fr-FR" dirty="0"/>
              <a:t>Day 4/5</a:t>
            </a:r>
          </a:p>
        </p:txBody>
      </p:sp>
    </p:spTree>
    <p:extLst>
      <p:ext uri="{BB962C8B-B14F-4D97-AF65-F5344CB8AC3E}">
        <p14:creationId xmlns:p14="http://schemas.microsoft.com/office/powerpoint/2010/main" val="2911825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23</a:t>
            </a:fld>
            <a:endParaRPr lang="fr-FR"/>
          </a:p>
        </p:txBody>
      </p:sp>
      <p:sp>
        <p:nvSpPr>
          <p:cNvPr id="8" name="ZoneTexte 7"/>
          <p:cNvSpPr txBox="1"/>
          <p:nvPr/>
        </p:nvSpPr>
        <p:spPr>
          <a:xfrm>
            <a:off x="5388241" y="18912"/>
            <a:ext cx="914546" cy="369332"/>
          </a:xfrm>
          <a:prstGeom prst="rect">
            <a:avLst/>
          </a:prstGeom>
          <a:noFill/>
        </p:spPr>
        <p:txBody>
          <a:bodyPr wrap="none" rtlCol="0">
            <a:spAutoFit/>
          </a:bodyPr>
          <a:lstStyle/>
          <a:p>
            <a:r>
              <a:rPr lang="fr-FR" dirty="0"/>
              <a:t>Day 4/5</a:t>
            </a:r>
          </a:p>
        </p:txBody>
      </p:sp>
      <p:sp>
        <p:nvSpPr>
          <p:cNvPr id="2" name="Rectangle 1"/>
          <p:cNvSpPr/>
          <p:nvPr/>
        </p:nvSpPr>
        <p:spPr>
          <a:xfrm>
            <a:off x="2108545" y="5860192"/>
            <a:ext cx="7994881" cy="646331"/>
          </a:xfrm>
          <a:prstGeom prst="rect">
            <a:avLst/>
          </a:prstGeom>
        </p:spPr>
        <p:txBody>
          <a:bodyPr wrap="none">
            <a:spAutoFit/>
          </a:bodyPr>
          <a:lstStyle/>
          <a:p>
            <a:r>
              <a:rPr lang="fr-FR" dirty="0"/>
              <a:t>To </a:t>
            </a:r>
            <a:r>
              <a:rPr lang="fr-FR" dirty="0" err="1"/>
              <a:t>discover</a:t>
            </a:r>
            <a:r>
              <a:rPr lang="fr-FR" dirty="0"/>
              <a:t> </a:t>
            </a:r>
            <a:r>
              <a:rPr lang="fr-FR" dirty="0" err="1"/>
              <a:t>Supermetrics</a:t>
            </a:r>
            <a:r>
              <a:rPr lang="fr-FR" dirty="0"/>
              <a:t> :  </a:t>
            </a:r>
            <a:r>
              <a:rPr lang="fr-FR" dirty="0">
                <a:hlinkClick r:id="rId2"/>
              </a:rPr>
              <a:t>https://support.supermetrics.com/support/home</a:t>
            </a:r>
            <a:r>
              <a:rPr lang="fr-FR" dirty="0"/>
              <a:t> </a:t>
            </a:r>
          </a:p>
          <a:p>
            <a:r>
              <a:rPr lang="fr-FR" dirty="0"/>
              <a:t>To </a:t>
            </a:r>
            <a:r>
              <a:rPr lang="fr-FR" dirty="0" err="1"/>
              <a:t>discover</a:t>
            </a:r>
            <a:r>
              <a:rPr lang="fr-FR" dirty="0"/>
              <a:t> Google DATA STUDIO https://www.youtube.com/watch?v=R0rV4ZS-ruQ</a:t>
            </a:r>
          </a:p>
        </p:txBody>
      </p:sp>
      <p:graphicFrame>
        <p:nvGraphicFramePr>
          <p:cNvPr id="9" name="Tableau 8"/>
          <p:cNvGraphicFramePr>
            <a:graphicFrameLocks noGrp="1"/>
          </p:cNvGraphicFramePr>
          <p:nvPr>
            <p:extLst>
              <p:ext uri="{D42A27DB-BD31-4B8C-83A1-F6EECF244321}">
                <p14:modId xmlns:p14="http://schemas.microsoft.com/office/powerpoint/2010/main" val="3807113511"/>
              </p:ext>
            </p:extLst>
          </p:nvPr>
        </p:nvGraphicFramePr>
        <p:xfrm>
          <a:off x="1451229" y="388244"/>
          <a:ext cx="8771466" cy="5445200"/>
        </p:xfrm>
        <a:graphic>
          <a:graphicData uri="http://schemas.openxmlformats.org/drawingml/2006/table">
            <a:tbl>
              <a:tblPr firstRow="1" bandRow="1">
                <a:tableStyleId>{5C22544A-7EE6-4342-B048-85BDC9FD1C3A}</a:tableStyleId>
              </a:tblPr>
              <a:tblGrid>
                <a:gridCol w="7346660">
                  <a:extLst>
                    <a:ext uri="{9D8B030D-6E8A-4147-A177-3AD203B41FA5}">
                      <a16:colId xmlns:a16="http://schemas.microsoft.com/office/drawing/2014/main" val="20000"/>
                    </a:ext>
                  </a:extLst>
                </a:gridCol>
                <a:gridCol w="1424806">
                  <a:extLst>
                    <a:ext uri="{9D8B030D-6E8A-4147-A177-3AD203B41FA5}">
                      <a16:colId xmlns:a16="http://schemas.microsoft.com/office/drawing/2014/main" val="20001"/>
                    </a:ext>
                  </a:extLst>
                </a:gridCol>
              </a:tblGrid>
              <a:tr h="370840">
                <a:tc>
                  <a:txBody>
                    <a:bodyPr/>
                    <a:lstStyle/>
                    <a:p>
                      <a:r>
                        <a:rPr lang="en-US" dirty="0"/>
                        <a:t>The tools you need to know today</a:t>
                      </a:r>
                      <a:endParaRPr lang="fr-FR" dirty="0"/>
                    </a:p>
                  </a:txBody>
                  <a:tcPr/>
                </a:tc>
                <a:tc>
                  <a:txBody>
                    <a:bodyPr/>
                    <a:lstStyle/>
                    <a:p>
                      <a:pPr algn="ctr"/>
                      <a:r>
                        <a:rPr lang="fr-FR" dirty="0"/>
                        <a:t>Ok ?</a:t>
                      </a:r>
                    </a:p>
                  </a:txBody>
                  <a:tcPr/>
                </a:tc>
                <a:extLst>
                  <a:ext uri="{0D108BD9-81ED-4DB2-BD59-A6C34878D82A}">
                    <a16:rowId xmlns:a16="http://schemas.microsoft.com/office/drawing/2014/main" val="10000"/>
                  </a:ext>
                </a:extLst>
              </a:tr>
              <a:tr h="4176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Check </a:t>
                      </a:r>
                      <a:r>
                        <a:rPr lang="fr-FR" dirty="0" err="1"/>
                        <a:t>your</a:t>
                      </a:r>
                      <a:r>
                        <a:rPr lang="fr-FR" dirty="0"/>
                        <a:t> </a:t>
                      </a:r>
                      <a:r>
                        <a:rPr lang="fr-FR" dirty="0" err="1"/>
                        <a:t>ranking</a:t>
                      </a:r>
                      <a:r>
                        <a:rPr lang="fr-FR" dirty="0"/>
                        <a:t> in Google</a:t>
                      </a:r>
                      <a:r>
                        <a:rPr lang="fr-FR" baseline="0" dirty="0"/>
                        <a:t> (</a:t>
                      </a:r>
                      <a:r>
                        <a:rPr lang="fr-FR" baseline="0" dirty="0" err="1"/>
                        <a:t>search</a:t>
                      </a:r>
                      <a:r>
                        <a:rPr lang="fr-FR" baseline="0" dirty="0"/>
                        <a:t> </a:t>
                      </a:r>
                      <a:r>
                        <a:rPr lang="fr-FR" baseline="0" dirty="0" err="1"/>
                        <a:t>engine</a:t>
                      </a:r>
                      <a:r>
                        <a:rPr lang="fr-FR" baseline="0" dirty="0"/>
                        <a:t>), bing, Yahoo, (</a:t>
                      </a:r>
                      <a:r>
                        <a:rPr lang="fr-FR" baseline="0" dirty="0" err="1"/>
                        <a:t>Yandex</a:t>
                      </a:r>
                      <a:r>
                        <a:rPr lang="fr-FR" baseline="0" dirty="0"/>
                        <a:t>…?)</a:t>
                      </a:r>
                      <a:endParaRPr lang="fr-FR" dirty="0"/>
                    </a:p>
                  </a:txBody>
                  <a:tcPr/>
                </a:tc>
                <a:tc>
                  <a:txBody>
                    <a:bodyPr/>
                    <a:lstStyle/>
                    <a:p>
                      <a:pPr algn="ctr"/>
                      <a:endParaRPr lang="fr-FR" sz="2000" dirty="0"/>
                    </a:p>
                  </a:txBody>
                  <a:tcPr/>
                </a:tc>
                <a:extLst>
                  <a:ext uri="{0D108BD9-81ED-4DB2-BD59-A6C34878D82A}">
                    <a16:rowId xmlns:a16="http://schemas.microsoft.com/office/drawing/2014/main" val="10001"/>
                  </a:ext>
                </a:extLst>
              </a:tr>
              <a:tr h="4176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Check </a:t>
                      </a:r>
                      <a:r>
                        <a:rPr lang="fr-FR" dirty="0" err="1"/>
                        <a:t>your</a:t>
                      </a:r>
                      <a:r>
                        <a:rPr lang="fr-FR" dirty="0"/>
                        <a:t> </a:t>
                      </a:r>
                      <a:r>
                        <a:rPr lang="fr-FR" dirty="0" err="1"/>
                        <a:t>analytics</a:t>
                      </a:r>
                      <a:r>
                        <a:rPr lang="fr-FR" baseline="0" dirty="0"/>
                        <a:t> (</a:t>
                      </a:r>
                      <a:r>
                        <a:rPr lang="fr-FR" baseline="0" dirty="0" err="1"/>
                        <a:t>google</a:t>
                      </a:r>
                      <a:r>
                        <a:rPr lang="fr-FR" baseline="0" dirty="0"/>
                        <a:t> </a:t>
                      </a:r>
                      <a:r>
                        <a:rPr lang="fr-FR" baseline="0" dirty="0" err="1"/>
                        <a:t>analytics</a:t>
                      </a:r>
                      <a:r>
                        <a:rPr lang="fr-FR" baseline="0" dirty="0"/>
                        <a:t> and </a:t>
                      </a:r>
                      <a:r>
                        <a:rPr lang="fr-FR" baseline="0" dirty="0" err="1"/>
                        <a:t>search</a:t>
                      </a:r>
                      <a:r>
                        <a:rPr lang="fr-FR" baseline="0" dirty="0"/>
                        <a:t> console)</a:t>
                      </a:r>
                      <a:endParaRPr lang="fr-FR" dirty="0"/>
                    </a:p>
                  </a:txBody>
                  <a:tcPr/>
                </a:tc>
                <a:tc>
                  <a:txBody>
                    <a:bodyPr/>
                    <a:lstStyle/>
                    <a:p>
                      <a:pPr algn="ctr"/>
                      <a:endParaRPr lang="fr-FR" sz="2000" dirty="0"/>
                    </a:p>
                  </a:txBody>
                  <a:tcPr/>
                </a:tc>
                <a:extLst>
                  <a:ext uri="{0D108BD9-81ED-4DB2-BD59-A6C34878D82A}">
                    <a16:rowId xmlns:a16="http://schemas.microsoft.com/office/drawing/2014/main" val="10002"/>
                  </a:ext>
                </a:extLst>
              </a:tr>
              <a:tr h="4176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Write new pages / post in </a:t>
                      </a:r>
                      <a:r>
                        <a:rPr lang="fr-FR" dirty="0" err="1"/>
                        <a:t>your</a:t>
                      </a:r>
                      <a:r>
                        <a:rPr lang="fr-FR" dirty="0"/>
                        <a:t> web site </a:t>
                      </a:r>
                    </a:p>
                  </a:txBody>
                  <a:tcPr/>
                </a:tc>
                <a:tc>
                  <a:txBody>
                    <a:bodyPr/>
                    <a:lstStyle/>
                    <a:p>
                      <a:pPr algn="ctr"/>
                      <a:endParaRPr lang="fr-FR" sz="2000" dirty="0"/>
                    </a:p>
                  </a:txBody>
                  <a:tcPr/>
                </a:tc>
                <a:extLst>
                  <a:ext uri="{0D108BD9-81ED-4DB2-BD59-A6C34878D82A}">
                    <a16:rowId xmlns:a16="http://schemas.microsoft.com/office/drawing/2014/main" val="10003"/>
                  </a:ext>
                </a:extLst>
              </a:tr>
              <a:tr h="417690">
                <a:tc>
                  <a:txBody>
                    <a:bodyPr/>
                    <a:lstStyle/>
                    <a:p>
                      <a:r>
                        <a:rPr lang="fr-FR" dirty="0"/>
                        <a:t>SEO (</a:t>
                      </a:r>
                      <a:r>
                        <a:rPr lang="fr-FR" dirty="0" err="1"/>
                        <a:t>with</a:t>
                      </a:r>
                      <a:r>
                        <a:rPr lang="fr-FR" baseline="0" dirty="0"/>
                        <a:t> « YOAST SEO »)</a:t>
                      </a:r>
                      <a:endParaRPr lang="fr-FR" dirty="0"/>
                    </a:p>
                  </a:txBody>
                  <a:tcPr/>
                </a:tc>
                <a:tc>
                  <a:txBody>
                    <a:bodyPr/>
                    <a:lstStyle/>
                    <a:p>
                      <a:pPr algn="ctr"/>
                      <a:endParaRPr lang="fr-FR" sz="2000" dirty="0"/>
                    </a:p>
                  </a:txBody>
                  <a:tcPr/>
                </a:tc>
                <a:extLst>
                  <a:ext uri="{0D108BD9-81ED-4DB2-BD59-A6C34878D82A}">
                    <a16:rowId xmlns:a16="http://schemas.microsoft.com/office/drawing/2014/main" val="10004"/>
                  </a:ext>
                </a:extLst>
              </a:tr>
              <a:tr h="188665">
                <a:tc>
                  <a:txBody>
                    <a:bodyPr/>
                    <a:lstStyle/>
                    <a:p>
                      <a:endParaRPr lang="fr-FR" dirty="0"/>
                    </a:p>
                  </a:txBody>
                  <a:tcPr/>
                </a:tc>
                <a:tc>
                  <a:txBody>
                    <a:bodyPr/>
                    <a:lstStyle/>
                    <a:p>
                      <a:pPr algn="ctr"/>
                      <a:endParaRPr lang="fr-FR" dirty="0"/>
                    </a:p>
                  </a:txBody>
                  <a:tcPr/>
                </a:tc>
                <a:extLst>
                  <a:ext uri="{0D108BD9-81ED-4DB2-BD59-A6C34878D82A}">
                    <a16:rowId xmlns:a16="http://schemas.microsoft.com/office/drawing/2014/main" val="10005"/>
                  </a:ext>
                </a:extLst>
              </a:tr>
              <a:tr h="370840">
                <a:tc>
                  <a:txBody>
                    <a:bodyPr/>
                    <a:lstStyle/>
                    <a:p>
                      <a:r>
                        <a:rPr lang="fr-FR" dirty="0" err="1"/>
                        <a:t>Analytics</a:t>
                      </a:r>
                      <a:r>
                        <a:rPr lang="fr-FR" dirty="0"/>
                        <a:t> (</a:t>
                      </a:r>
                      <a:r>
                        <a:rPr lang="fr-FR" baseline="0" dirty="0" err="1"/>
                        <a:t>google</a:t>
                      </a:r>
                      <a:r>
                        <a:rPr lang="fr-FR" baseline="0" dirty="0"/>
                        <a:t> </a:t>
                      </a:r>
                      <a:r>
                        <a:rPr lang="fr-FR" baseline="0" dirty="0" err="1"/>
                        <a:t>analytics</a:t>
                      </a:r>
                      <a:r>
                        <a:rPr lang="fr-FR" baseline="0" dirty="0"/>
                        <a:t> / </a:t>
                      </a:r>
                      <a:r>
                        <a:rPr lang="fr-FR" baseline="0" dirty="0" err="1"/>
                        <a:t>goolge</a:t>
                      </a:r>
                      <a:r>
                        <a:rPr lang="fr-FR" baseline="0" dirty="0"/>
                        <a:t> </a:t>
                      </a:r>
                      <a:r>
                        <a:rPr lang="fr-FR" baseline="0" dirty="0" err="1"/>
                        <a:t>search</a:t>
                      </a:r>
                      <a:r>
                        <a:rPr lang="fr-FR" baseline="0" dirty="0"/>
                        <a:t> </a:t>
                      </a:r>
                      <a:r>
                        <a:rPr lang="fr-FR" baseline="0" dirty="0" err="1"/>
                        <a:t>engine</a:t>
                      </a:r>
                      <a:r>
                        <a:rPr lang="fr-FR" baseline="0" dirty="0"/>
                        <a:t>): </a:t>
                      </a:r>
                      <a:r>
                        <a:rPr lang="fr-FR" baseline="0" dirty="0" err="1"/>
                        <a:t>you</a:t>
                      </a:r>
                      <a:r>
                        <a:rPr lang="fr-FR" baseline="0" dirty="0"/>
                        <a:t> must </a:t>
                      </a:r>
                      <a:r>
                        <a:rPr lang="fr-FR" baseline="0" dirty="0" err="1"/>
                        <a:t>begin</a:t>
                      </a:r>
                      <a:r>
                        <a:rPr lang="fr-FR" baseline="0" dirty="0"/>
                        <a:t> </a:t>
                      </a:r>
                      <a:r>
                        <a:rPr lang="fr-FR" baseline="0" dirty="0" err="1"/>
                        <a:t>your</a:t>
                      </a:r>
                      <a:r>
                        <a:rPr lang="fr-FR" baseline="0" dirty="0"/>
                        <a:t> </a:t>
                      </a:r>
                      <a:r>
                        <a:rPr lang="fr-FR" baseline="0" dirty="0" err="1"/>
                        <a:t>dashboard</a:t>
                      </a:r>
                      <a:r>
                        <a:rPr lang="fr-FR" baseline="0" dirty="0"/>
                        <a:t> ,  use : « </a:t>
                      </a:r>
                      <a:r>
                        <a:rPr lang="fr-FR" baseline="0" dirty="0" err="1"/>
                        <a:t>Supermetrics</a:t>
                      </a:r>
                      <a:r>
                        <a:rPr lang="fr-FR" baseline="0" dirty="0"/>
                        <a:t> » (in </a:t>
                      </a:r>
                      <a:r>
                        <a:rPr lang="fr-FR" baseline="0" dirty="0" err="1"/>
                        <a:t>google</a:t>
                      </a:r>
                      <a:r>
                        <a:rPr lang="fr-FR" baseline="0" dirty="0"/>
                        <a:t> </a:t>
                      </a:r>
                      <a:r>
                        <a:rPr lang="fr-FR" baseline="0" dirty="0" err="1"/>
                        <a:t>sheet</a:t>
                      </a:r>
                      <a:r>
                        <a:rPr lang="fr-FR" baseline="0" dirty="0"/>
                        <a:t>) « Google Data Studio » (</a:t>
                      </a:r>
                      <a:r>
                        <a:rPr lang="fr-FR" baseline="0" dirty="0" err="1"/>
                        <a:t>dataviz</a:t>
                      </a:r>
                      <a:r>
                        <a:rPr lang="fr-FR" baseline="0" dirty="0"/>
                        <a:t>) or « Excel »…)</a:t>
                      </a:r>
                      <a:endParaRPr lang="fr-FR" dirty="0"/>
                    </a:p>
                  </a:txBody>
                  <a:tcPr/>
                </a:tc>
                <a:tc>
                  <a:txBody>
                    <a:bodyPr/>
                    <a:lstStyle/>
                    <a:p>
                      <a:pPr algn="ctr"/>
                      <a:endParaRPr lang="fr-FR" dirty="0"/>
                    </a:p>
                  </a:txBody>
                  <a:tcPr/>
                </a:tc>
                <a:extLst>
                  <a:ext uri="{0D108BD9-81ED-4DB2-BD59-A6C34878D82A}">
                    <a16:rowId xmlns:a16="http://schemas.microsoft.com/office/drawing/2014/main" val="10006"/>
                  </a:ext>
                </a:extLst>
              </a:tr>
              <a:tr h="370840">
                <a:tc>
                  <a:txBody>
                    <a:bodyPr/>
                    <a:lstStyle/>
                    <a:p>
                      <a:r>
                        <a:rPr lang="fr-FR" dirty="0"/>
                        <a:t>Online </a:t>
                      </a:r>
                      <a:r>
                        <a:rPr lang="fr-FR" dirty="0" err="1"/>
                        <a:t>reputation</a:t>
                      </a:r>
                      <a:r>
                        <a:rPr lang="fr-FR" dirty="0"/>
                        <a:t> management (and ad </a:t>
                      </a:r>
                      <a:r>
                        <a:rPr lang="fr-FR" dirty="0" err="1"/>
                        <a:t>this</a:t>
                      </a:r>
                      <a:r>
                        <a:rPr lang="fr-FR" baseline="0" dirty="0"/>
                        <a:t> plugin « </a:t>
                      </a:r>
                      <a:r>
                        <a:rPr lang="fr-FR" baseline="0" dirty="0" err="1"/>
                        <a:t>kk</a:t>
                      </a:r>
                      <a:r>
                        <a:rPr lang="fr-FR" baseline="0" dirty="0"/>
                        <a:t> Star Ratings » on </a:t>
                      </a:r>
                      <a:r>
                        <a:rPr lang="fr-FR" baseline="0" dirty="0" err="1"/>
                        <a:t>your</a:t>
                      </a:r>
                      <a:r>
                        <a:rPr lang="fr-FR" baseline="0" dirty="0"/>
                        <a:t> WS)</a:t>
                      </a:r>
                      <a:endParaRPr lang="fr-FR" dirty="0"/>
                    </a:p>
                  </a:txBody>
                  <a:tcPr/>
                </a:tc>
                <a:tc>
                  <a:txBody>
                    <a:bodyPr/>
                    <a:lstStyle/>
                    <a:p>
                      <a:pPr algn="ctr"/>
                      <a:endParaRPr lang="fr-FR" dirty="0"/>
                    </a:p>
                  </a:txBody>
                  <a:tcPr/>
                </a:tc>
                <a:extLst>
                  <a:ext uri="{0D108BD9-81ED-4DB2-BD59-A6C34878D82A}">
                    <a16:rowId xmlns:a16="http://schemas.microsoft.com/office/drawing/2014/main" val="10007"/>
                  </a:ext>
                </a:extLst>
              </a:tr>
              <a:tr h="370840">
                <a:tc>
                  <a:txBody>
                    <a:bodyPr/>
                    <a:lstStyle/>
                    <a:p>
                      <a:r>
                        <a:rPr lang="fr-FR" dirty="0" err="1"/>
                        <a:t>Your</a:t>
                      </a:r>
                      <a:r>
                        <a:rPr lang="fr-FR" dirty="0"/>
                        <a:t> guideline for social media (Facebook and Twitter and/or </a:t>
                      </a:r>
                      <a:r>
                        <a:rPr lang="fr-FR" dirty="0" err="1"/>
                        <a:t>instagram</a:t>
                      </a:r>
                      <a:r>
                        <a:rPr lang="fr-FR" dirty="0"/>
                        <a:t>)</a:t>
                      </a:r>
                    </a:p>
                  </a:txBody>
                  <a:tcPr/>
                </a:tc>
                <a:tc>
                  <a:txBody>
                    <a:bodyPr/>
                    <a:lstStyle/>
                    <a:p>
                      <a:pPr algn="ctr"/>
                      <a:endParaRPr lang="fr-FR" dirty="0"/>
                    </a:p>
                  </a:txBody>
                  <a:tcPr/>
                </a:tc>
                <a:extLst>
                  <a:ext uri="{0D108BD9-81ED-4DB2-BD59-A6C34878D82A}">
                    <a16:rowId xmlns:a16="http://schemas.microsoft.com/office/drawing/2014/main" val="10008"/>
                  </a:ext>
                </a:extLst>
              </a:tr>
              <a:tr h="370840">
                <a:tc>
                  <a:txBody>
                    <a:bodyPr/>
                    <a:lstStyle/>
                    <a:p>
                      <a:r>
                        <a:rPr lang="fr-FR" dirty="0"/>
                        <a:t>Basics of SMO</a:t>
                      </a:r>
                    </a:p>
                  </a:txBody>
                  <a:tcPr/>
                </a:tc>
                <a:tc>
                  <a:txBody>
                    <a:bodyPr/>
                    <a:lstStyle/>
                    <a:p>
                      <a:pPr algn="ctr"/>
                      <a:endParaRPr lang="fr-FR" dirty="0"/>
                    </a:p>
                  </a:txBody>
                  <a:tcPr/>
                </a:tc>
                <a:extLst>
                  <a:ext uri="{0D108BD9-81ED-4DB2-BD59-A6C34878D82A}">
                    <a16:rowId xmlns:a16="http://schemas.microsoft.com/office/drawing/2014/main" val="10009"/>
                  </a:ext>
                </a:extLst>
              </a:tr>
              <a:tr h="370840">
                <a:tc>
                  <a:txBody>
                    <a:bodyPr/>
                    <a:lstStyle/>
                    <a:p>
                      <a:r>
                        <a:rPr lang="fr-FR" dirty="0"/>
                        <a:t>Manage </a:t>
                      </a:r>
                      <a:r>
                        <a:rPr lang="fr-FR" dirty="0" err="1"/>
                        <a:t>your</a:t>
                      </a:r>
                      <a:r>
                        <a:rPr lang="fr-FR" dirty="0"/>
                        <a:t> social medias </a:t>
                      </a:r>
                      <a:r>
                        <a:rPr lang="fr-FR" dirty="0" err="1"/>
                        <a:t>with</a:t>
                      </a:r>
                      <a:r>
                        <a:rPr lang="fr-FR" dirty="0"/>
                        <a:t> </a:t>
                      </a:r>
                      <a:r>
                        <a:rPr lang="fr-FR" dirty="0" err="1"/>
                        <a:t>Hootsuite</a:t>
                      </a:r>
                      <a:r>
                        <a:rPr lang="fr-FR" dirty="0"/>
                        <a:t> (</a:t>
                      </a:r>
                      <a:r>
                        <a:rPr lang="fr-FR" dirty="0" err="1"/>
                        <a:t>you</a:t>
                      </a:r>
                      <a:r>
                        <a:rPr lang="fr-FR" dirty="0"/>
                        <a:t> must </a:t>
                      </a:r>
                      <a:r>
                        <a:rPr lang="fr-FR" dirty="0" err="1"/>
                        <a:t>create</a:t>
                      </a:r>
                      <a:r>
                        <a:rPr lang="fr-FR" dirty="0"/>
                        <a:t> an </a:t>
                      </a:r>
                      <a:r>
                        <a:rPr lang="fr-FR" dirty="0" err="1"/>
                        <a:t>account</a:t>
                      </a:r>
                      <a:r>
                        <a:rPr lang="fr-FR" dirty="0"/>
                        <a:t>)</a:t>
                      </a:r>
                    </a:p>
                  </a:txBody>
                  <a:tcPr/>
                </a:tc>
                <a:tc>
                  <a:txBody>
                    <a:bodyPr/>
                    <a:lstStyle/>
                    <a:p>
                      <a:pPr algn="ctr"/>
                      <a:endParaRPr lang="fr-FR" dirty="0"/>
                    </a:p>
                  </a:txBody>
                  <a:tcPr/>
                </a:tc>
                <a:extLst>
                  <a:ext uri="{0D108BD9-81ED-4DB2-BD59-A6C34878D82A}">
                    <a16:rowId xmlns:a16="http://schemas.microsoft.com/office/drawing/2014/main" val="10010"/>
                  </a:ext>
                </a:extLst>
              </a:tr>
              <a:tr h="370840">
                <a:tc>
                  <a:txBody>
                    <a:bodyPr/>
                    <a:lstStyle/>
                    <a:p>
                      <a:r>
                        <a:rPr lang="fr-FR" dirty="0"/>
                        <a:t>Update </a:t>
                      </a:r>
                      <a:r>
                        <a:rPr lang="fr-FR" dirty="0" err="1"/>
                        <a:t>your</a:t>
                      </a:r>
                      <a:r>
                        <a:rPr lang="fr-FR" dirty="0"/>
                        <a:t> </a:t>
                      </a:r>
                      <a:r>
                        <a:rPr lang="fr-FR" dirty="0" err="1"/>
                        <a:t>dashboard</a:t>
                      </a:r>
                      <a:r>
                        <a:rPr lang="fr-FR" dirty="0"/>
                        <a:t> (web and social media)</a:t>
                      </a:r>
                    </a:p>
                  </a:txBody>
                  <a:tcPr/>
                </a:tc>
                <a:tc>
                  <a:txBody>
                    <a:bodyPr/>
                    <a:lstStyle/>
                    <a:p>
                      <a:pPr algn="ctr"/>
                      <a:endParaRPr lang="fr-FR"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86540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86569B6-81AA-4097-9E18-199C55D32248}"/>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C1950B9C-12D2-413C-A2CC-7C62CFAAE58A}"/>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80AE2B1D-04A7-415E-94D3-5882E9FD9665}"/>
              </a:ext>
            </a:extLst>
          </p:cNvPr>
          <p:cNvSpPr>
            <a:spLocks noGrp="1"/>
          </p:cNvSpPr>
          <p:nvPr>
            <p:ph type="sldNum" sz="quarter" idx="12"/>
          </p:nvPr>
        </p:nvSpPr>
        <p:spPr/>
        <p:txBody>
          <a:bodyPr/>
          <a:lstStyle/>
          <a:p>
            <a:fld id="{36DC4D30-C1AE-4A1B-9D74-9A68EC4908F8}" type="slidenum">
              <a:rPr lang="fr-FR" smtClean="0"/>
              <a:t>24</a:t>
            </a:fld>
            <a:endParaRPr lang="fr-FR"/>
          </a:p>
        </p:txBody>
      </p:sp>
      <p:sp>
        <p:nvSpPr>
          <p:cNvPr id="7" name="Rectangle 6">
            <a:extLst>
              <a:ext uri="{FF2B5EF4-FFF2-40B4-BE49-F238E27FC236}">
                <a16:creationId xmlns:a16="http://schemas.microsoft.com/office/drawing/2014/main" id="{3E2A5C63-886B-4845-A47E-CCC85ECEE913}"/>
              </a:ext>
            </a:extLst>
          </p:cNvPr>
          <p:cNvSpPr/>
          <p:nvPr/>
        </p:nvSpPr>
        <p:spPr>
          <a:xfrm>
            <a:off x="1043796" y="750498"/>
            <a:ext cx="10101532" cy="4985139"/>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400" dirty="0"/>
              <a:t>I </a:t>
            </a:r>
            <a:r>
              <a:rPr lang="fr-FR" sz="2400" dirty="0" err="1"/>
              <a:t>want</a:t>
            </a:r>
            <a:r>
              <a:rPr lang="fr-FR" sz="2400" dirty="0"/>
              <a:t> </a:t>
            </a:r>
            <a:r>
              <a:rPr lang="fr-FR" sz="2400" dirty="0" err="1"/>
              <a:t>you</a:t>
            </a:r>
            <a:r>
              <a:rPr lang="fr-FR" sz="2400" dirty="0"/>
              <a:t> to use « </a:t>
            </a:r>
            <a:r>
              <a:rPr lang="fr-FR" sz="2400" dirty="0" err="1"/>
              <a:t>supermetrics</a:t>
            </a:r>
            <a:r>
              <a:rPr lang="fr-FR" sz="2400" dirty="0"/>
              <a:t> for google </a:t>
            </a:r>
            <a:r>
              <a:rPr lang="fr-FR" sz="2400" dirty="0" err="1"/>
              <a:t>sheet</a:t>
            </a:r>
            <a:r>
              <a:rPr lang="fr-FR" sz="2400" dirty="0"/>
              <a:t> »… but the free version </a:t>
            </a:r>
            <a:r>
              <a:rPr lang="fr-FR" sz="2400" dirty="0" err="1"/>
              <a:t>is</a:t>
            </a:r>
            <a:r>
              <a:rPr lang="fr-FR" sz="2400" dirty="0"/>
              <a:t> </a:t>
            </a:r>
            <a:r>
              <a:rPr lang="fr-FR" sz="2400" dirty="0" err="1"/>
              <a:t>only</a:t>
            </a:r>
            <a:r>
              <a:rPr lang="fr-FR" sz="2400" dirty="0"/>
              <a:t> for 14 </a:t>
            </a:r>
            <a:r>
              <a:rPr lang="fr-FR" sz="2400" dirty="0" err="1"/>
              <a:t>days</a:t>
            </a:r>
            <a:endParaRPr lang="fr-FR" sz="2400" dirty="0"/>
          </a:p>
          <a:p>
            <a:pPr algn="ctr"/>
            <a:endParaRPr lang="fr-FR" sz="2400" dirty="0"/>
          </a:p>
          <a:p>
            <a:pPr algn="ctr"/>
            <a:r>
              <a:rPr lang="fr-FR" sz="2400" dirty="0"/>
              <a:t>… </a:t>
            </a:r>
            <a:r>
              <a:rPr lang="fr-FR" sz="2400" dirty="0" err="1"/>
              <a:t>so</a:t>
            </a:r>
            <a:r>
              <a:rPr lang="fr-FR" sz="2400" dirty="0"/>
              <a:t> </a:t>
            </a:r>
            <a:r>
              <a:rPr lang="fr-FR" sz="2400" dirty="0" err="1"/>
              <a:t>you</a:t>
            </a:r>
            <a:r>
              <a:rPr lang="fr-FR" sz="2400" dirty="0"/>
              <a:t> have to </a:t>
            </a:r>
            <a:r>
              <a:rPr lang="fr-FR" sz="2400" dirty="0" err="1"/>
              <a:t>wait</a:t>
            </a:r>
            <a:r>
              <a:rPr lang="fr-FR" sz="2400" dirty="0"/>
              <a:t> 14 </a:t>
            </a:r>
            <a:r>
              <a:rPr lang="fr-FR" sz="2400" dirty="0" err="1"/>
              <a:t>days</a:t>
            </a:r>
            <a:r>
              <a:rPr lang="fr-FR" sz="2400" dirty="0"/>
              <a:t> </a:t>
            </a:r>
            <a:r>
              <a:rPr lang="fr-FR" sz="2400" dirty="0" err="1"/>
              <a:t>before</a:t>
            </a:r>
            <a:r>
              <a:rPr lang="fr-FR" sz="2400" dirty="0"/>
              <a:t> the last </a:t>
            </a:r>
            <a:r>
              <a:rPr lang="fr-FR" sz="2400" dirty="0" err="1"/>
              <a:t>day</a:t>
            </a:r>
            <a:r>
              <a:rPr lang="fr-FR" sz="2400" dirty="0"/>
              <a:t> (« public </a:t>
            </a:r>
            <a:r>
              <a:rPr lang="fr-FR" sz="2400" dirty="0" err="1"/>
              <a:t>defense</a:t>
            </a:r>
            <a:r>
              <a:rPr lang="fr-FR" sz="2400" dirty="0"/>
              <a:t> » of </a:t>
            </a:r>
            <a:r>
              <a:rPr lang="fr-FR" sz="2400" dirty="0" err="1"/>
              <a:t>your</a:t>
            </a:r>
            <a:r>
              <a:rPr lang="fr-FR" sz="2400" dirty="0"/>
              <a:t> </a:t>
            </a:r>
            <a:r>
              <a:rPr lang="fr-FR" sz="2400" dirty="0" err="1"/>
              <a:t>work</a:t>
            </a:r>
            <a:r>
              <a:rPr lang="fr-FR" sz="2400" dirty="0"/>
              <a:t> ) to </a:t>
            </a:r>
            <a:r>
              <a:rPr lang="fr-FR" sz="2400" dirty="0" err="1"/>
              <a:t>install</a:t>
            </a:r>
            <a:r>
              <a:rPr lang="fr-FR" sz="2400" dirty="0"/>
              <a:t> </a:t>
            </a:r>
            <a:r>
              <a:rPr lang="fr-FR" sz="2400" dirty="0" err="1"/>
              <a:t>Supermetrics</a:t>
            </a:r>
            <a:r>
              <a:rPr lang="fr-FR" sz="2400" dirty="0"/>
              <a:t>’ add-on on </a:t>
            </a:r>
            <a:r>
              <a:rPr lang="fr-FR" sz="2400" dirty="0" err="1"/>
              <a:t>googlesheet</a:t>
            </a:r>
            <a:endParaRPr lang="fr-FR" sz="2400" dirty="0"/>
          </a:p>
        </p:txBody>
      </p:sp>
    </p:spTree>
    <p:extLst>
      <p:ext uri="{BB962C8B-B14F-4D97-AF65-F5344CB8AC3E}">
        <p14:creationId xmlns:p14="http://schemas.microsoft.com/office/powerpoint/2010/main" val="1869723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25</a:t>
            </a:fld>
            <a:endParaRPr lang="fr-FR"/>
          </a:p>
        </p:txBody>
      </p:sp>
      <p:sp>
        <p:nvSpPr>
          <p:cNvPr id="8" name="ZoneTexte 7"/>
          <p:cNvSpPr txBox="1"/>
          <p:nvPr/>
        </p:nvSpPr>
        <p:spPr>
          <a:xfrm>
            <a:off x="5388241" y="18912"/>
            <a:ext cx="1568571" cy="369332"/>
          </a:xfrm>
          <a:prstGeom prst="rect">
            <a:avLst/>
          </a:prstGeom>
          <a:noFill/>
        </p:spPr>
        <p:txBody>
          <a:bodyPr wrap="none" rtlCol="0">
            <a:spAutoFit/>
          </a:bodyPr>
          <a:lstStyle/>
          <a:p>
            <a:r>
              <a:rPr lang="fr-FR" dirty="0"/>
              <a:t>End of Day 4/5</a:t>
            </a:r>
          </a:p>
        </p:txBody>
      </p:sp>
      <p:sp>
        <p:nvSpPr>
          <p:cNvPr id="2" name="Rectangle 1"/>
          <p:cNvSpPr/>
          <p:nvPr/>
        </p:nvSpPr>
        <p:spPr>
          <a:xfrm>
            <a:off x="2108545" y="5860192"/>
            <a:ext cx="7994881" cy="646331"/>
          </a:xfrm>
          <a:prstGeom prst="rect">
            <a:avLst/>
          </a:prstGeom>
        </p:spPr>
        <p:txBody>
          <a:bodyPr wrap="none">
            <a:spAutoFit/>
          </a:bodyPr>
          <a:lstStyle/>
          <a:p>
            <a:r>
              <a:rPr lang="fr-FR" dirty="0"/>
              <a:t>To </a:t>
            </a:r>
            <a:r>
              <a:rPr lang="fr-FR" dirty="0" err="1"/>
              <a:t>discover</a:t>
            </a:r>
            <a:r>
              <a:rPr lang="fr-FR" dirty="0"/>
              <a:t> </a:t>
            </a:r>
            <a:r>
              <a:rPr lang="fr-FR" dirty="0" err="1"/>
              <a:t>Supermetrics</a:t>
            </a:r>
            <a:r>
              <a:rPr lang="fr-FR" dirty="0"/>
              <a:t> :  </a:t>
            </a:r>
            <a:r>
              <a:rPr lang="fr-FR" dirty="0">
                <a:hlinkClick r:id="rId2"/>
              </a:rPr>
              <a:t>https://support.supermetrics.com/support/home</a:t>
            </a:r>
            <a:r>
              <a:rPr lang="fr-FR" dirty="0"/>
              <a:t> </a:t>
            </a:r>
          </a:p>
          <a:p>
            <a:r>
              <a:rPr lang="fr-FR" dirty="0"/>
              <a:t>To </a:t>
            </a:r>
            <a:r>
              <a:rPr lang="fr-FR" dirty="0" err="1"/>
              <a:t>discover</a:t>
            </a:r>
            <a:r>
              <a:rPr lang="fr-FR" dirty="0"/>
              <a:t> Google DATA STUDIO https://www.youtube.com/watch?v=R0rV4ZS-ruQ</a:t>
            </a:r>
          </a:p>
        </p:txBody>
      </p:sp>
      <p:graphicFrame>
        <p:nvGraphicFramePr>
          <p:cNvPr id="9" name="Tableau 8"/>
          <p:cNvGraphicFramePr>
            <a:graphicFrameLocks noGrp="1"/>
          </p:cNvGraphicFramePr>
          <p:nvPr>
            <p:extLst>
              <p:ext uri="{D42A27DB-BD31-4B8C-83A1-F6EECF244321}">
                <p14:modId xmlns:p14="http://schemas.microsoft.com/office/powerpoint/2010/main" val="1648747128"/>
              </p:ext>
            </p:extLst>
          </p:nvPr>
        </p:nvGraphicFramePr>
        <p:xfrm>
          <a:off x="1451229" y="388244"/>
          <a:ext cx="8771466" cy="5445200"/>
        </p:xfrm>
        <a:graphic>
          <a:graphicData uri="http://schemas.openxmlformats.org/drawingml/2006/table">
            <a:tbl>
              <a:tblPr firstRow="1" bandRow="1">
                <a:tableStyleId>{5C22544A-7EE6-4342-B048-85BDC9FD1C3A}</a:tableStyleId>
              </a:tblPr>
              <a:tblGrid>
                <a:gridCol w="7346660">
                  <a:extLst>
                    <a:ext uri="{9D8B030D-6E8A-4147-A177-3AD203B41FA5}">
                      <a16:colId xmlns:a16="http://schemas.microsoft.com/office/drawing/2014/main" val="20000"/>
                    </a:ext>
                  </a:extLst>
                </a:gridCol>
                <a:gridCol w="1424806">
                  <a:extLst>
                    <a:ext uri="{9D8B030D-6E8A-4147-A177-3AD203B41FA5}">
                      <a16:colId xmlns:a16="http://schemas.microsoft.com/office/drawing/2014/main" val="20001"/>
                    </a:ext>
                  </a:extLst>
                </a:gridCol>
              </a:tblGrid>
              <a:tr h="370840">
                <a:tc>
                  <a:txBody>
                    <a:bodyPr/>
                    <a:lstStyle/>
                    <a:p>
                      <a:r>
                        <a:rPr lang="en-US" dirty="0"/>
                        <a:t>The tools you need to know today</a:t>
                      </a:r>
                      <a:endParaRPr lang="fr-FR" dirty="0"/>
                    </a:p>
                  </a:txBody>
                  <a:tcPr/>
                </a:tc>
                <a:tc>
                  <a:txBody>
                    <a:bodyPr/>
                    <a:lstStyle/>
                    <a:p>
                      <a:pPr algn="ctr"/>
                      <a:r>
                        <a:rPr lang="fr-FR" dirty="0"/>
                        <a:t>Ok ?</a:t>
                      </a:r>
                    </a:p>
                  </a:txBody>
                  <a:tcPr/>
                </a:tc>
                <a:extLst>
                  <a:ext uri="{0D108BD9-81ED-4DB2-BD59-A6C34878D82A}">
                    <a16:rowId xmlns:a16="http://schemas.microsoft.com/office/drawing/2014/main" val="10000"/>
                  </a:ext>
                </a:extLst>
              </a:tr>
              <a:tr h="4176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Check </a:t>
                      </a:r>
                      <a:r>
                        <a:rPr lang="fr-FR" dirty="0" err="1"/>
                        <a:t>your</a:t>
                      </a:r>
                      <a:r>
                        <a:rPr lang="fr-FR" dirty="0"/>
                        <a:t> </a:t>
                      </a:r>
                      <a:r>
                        <a:rPr lang="fr-FR" dirty="0" err="1"/>
                        <a:t>ranking</a:t>
                      </a:r>
                      <a:r>
                        <a:rPr lang="fr-FR" dirty="0"/>
                        <a:t> in Google</a:t>
                      </a:r>
                      <a:r>
                        <a:rPr lang="fr-FR" baseline="0" dirty="0"/>
                        <a:t> (</a:t>
                      </a:r>
                      <a:r>
                        <a:rPr lang="fr-FR" baseline="0" dirty="0" err="1"/>
                        <a:t>search</a:t>
                      </a:r>
                      <a:r>
                        <a:rPr lang="fr-FR" baseline="0" dirty="0"/>
                        <a:t> </a:t>
                      </a:r>
                      <a:r>
                        <a:rPr lang="fr-FR" baseline="0" dirty="0" err="1"/>
                        <a:t>engine</a:t>
                      </a:r>
                      <a:r>
                        <a:rPr lang="fr-FR" baseline="0" dirty="0"/>
                        <a:t>), bing, Yahoo, (</a:t>
                      </a:r>
                      <a:r>
                        <a:rPr lang="fr-FR" baseline="0" dirty="0" err="1"/>
                        <a:t>Yandex</a:t>
                      </a:r>
                      <a:r>
                        <a:rPr lang="fr-FR" baseline="0" dirty="0"/>
                        <a:t>…?)</a:t>
                      </a:r>
                      <a:endParaRPr lang="fr-FR" dirty="0"/>
                    </a:p>
                  </a:txBody>
                  <a:tcPr/>
                </a:tc>
                <a:tc>
                  <a:txBody>
                    <a:bodyPr/>
                    <a:lstStyle/>
                    <a:p>
                      <a:pPr algn="ctr"/>
                      <a:r>
                        <a:rPr lang="fr-FR" sz="2000" dirty="0"/>
                        <a:t>X</a:t>
                      </a:r>
                    </a:p>
                  </a:txBody>
                  <a:tcPr/>
                </a:tc>
                <a:extLst>
                  <a:ext uri="{0D108BD9-81ED-4DB2-BD59-A6C34878D82A}">
                    <a16:rowId xmlns:a16="http://schemas.microsoft.com/office/drawing/2014/main" val="10001"/>
                  </a:ext>
                </a:extLst>
              </a:tr>
              <a:tr h="4176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Check </a:t>
                      </a:r>
                      <a:r>
                        <a:rPr lang="fr-FR" dirty="0" err="1"/>
                        <a:t>your</a:t>
                      </a:r>
                      <a:r>
                        <a:rPr lang="fr-FR" dirty="0"/>
                        <a:t> </a:t>
                      </a:r>
                      <a:r>
                        <a:rPr lang="fr-FR" dirty="0" err="1"/>
                        <a:t>analytics</a:t>
                      </a:r>
                      <a:r>
                        <a:rPr lang="fr-FR" baseline="0" dirty="0"/>
                        <a:t> (</a:t>
                      </a:r>
                      <a:r>
                        <a:rPr lang="fr-FR" baseline="0" dirty="0" err="1"/>
                        <a:t>google</a:t>
                      </a:r>
                      <a:r>
                        <a:rPr lang="fr-FR" baseline="0" dirty="0"/>
                        <a:t> </a:t>
                      </a:r>
                      <a:r>
                        <a:rPr lang="fr-FR" baseline="0" dirty="0" err="1"/>
                        <a:t>analytics</a:t>
                      </a:r>
                      <a:r>
                        <a:rPr lang="fr-FR" baseline="0" dirty="0"/>
                        <a:t> and </a:t>
                      </a:r>
                      <a:r>
                        <a:rPr lang="fr-FR" baseline="0" dirty="0" err="1"/>
                        <a:t>search</a:t>
                      </a:r>
                      <a:r>
                        <a:rPr lang="fr-FR" baseline="0" dirty="0"/>
                        <a:t> console)</a:t>
                      </a:r>
                      <a:endParaRPr lang="fr-FR" dirty="0"/>
                    </a:p>
                  </a:txBody>
                  <a:tcPr/>
                </a:tc>
                <a:tc>
                  <a:txBody>
                    <a:bodyPr/>
                    <a:lstStyle/>
                    <a:p>
                      <a:pPr algn="ctr"/>
                      <a:r>
                        <a:rPr lang="fr-FR" sz="2000" dirty="0"/>
                        <a:t>X</a:t>
                      </a:r>
                    </a:p>
                  </a:txBody>
                  <a:tcPr/>
                </a:tc>
                <a:extLst>
                  <a:ext uri="{0D108BD9-81ED-4DB2-BD59-A6C34878D82A}">
                    <a16:rowId xmlns:a16="http://schemas.microsoft.com/office/drawing/2014/main" val="10002"/>
                  </a:ext>
                </a:extLst>
              </a:tr>
              <a:tr h="4176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Write new pages / post in </a:t>
                      </a:r>
                      <a:r>
                        <a:rPr lang="fr-FR" dirty="0" err="1"/>
                        <a:t>your</a:t>
                      </a:r>
                      <a:r>
                        <a:rPr lang="fr-FR" dirty="0"/>
                        <a:t> web site </a:t>
                      </a:r>
                    </a:p>
                  </a:txBody>
                  <a:tcPr/>
                </a:tc>
                <a:tc>
                  <a:txBody>
                    <a:bodyPr/>
                    <a:lstStyle/>
                    <a:p>
                      <a:pPr algn="ctr"/>
                      <a:r>
                        <a:rPr lang="fr-FR" sz="2000" dirty="0"/>
                        <a:t>X</a:t>
                      </a:r>
                    </a:p>
                  </a:txBody>
                  <a:tcPr/>
                </a:tc>
                <a:extLst>
                  <a:ext uri="{0D108BD9-81ED-4DB2-BD59-A6C34878D82A}">
                    <a16:rowId xmlns:a16="http://schemas.microsoft.com/office/drawing/2014/main" val="10003"/>
                  </a:ext>
                </a:extLst>
              </a:tr>
              <a:tr h="417690">
                <a:tc>
                  <a:txBody>
                    <a:bodyPr/>
                    <a:lstStyle/>
                    <a:p>
                      <a:r>
                        <a:rPr lang="fr-FR" dirty="0"/>
                        <a:t>SEO (</a:t>
                      </a:r>
                      <a:r>
                        <a:rPr lang="fr-FR" dirty="0" err="1"/>
                        <a:t>with</a:t>
                      </a:r>
                      <a:r>
                        <a:rPr lang="fr-FR" baseline="0" dirty="0"/>
                        <a:t> « YOAST SEO »)</a:t>
                      </a:r>
                      <a:endParaRPr lang="fr-FR" dirty="0"/>
                    </a:p>
                  </a:txBody>
                  <a:tcPr/>
                </a:tc>
                <a:tc>
                  <a:txBody>
                    <a:bodyPr/>
                    <a:lstStyle/>
                    <a:p>
                      <a:pPr algn="ctr"/>
                      <a:r>
                        <a:rPr lang="fr-FR" sz="2000" dirty="0"/>
                        <a:t>X</a:t>
                      </a:r>
                    </a:p>
                  </a:txBody>
                  <a:tcPr/>
                </a:tc>
                <a:extLst>
                  <a:ext uri="{0D108BD9-81ED-4DB2-BD59-A6C34878D82A}">
                    <a16:rowId xmlns:a16="http://schemas.microsoft.com/office/drawing/2014/main" val="10004"/>
                  </a:ext>
                </a:extLst>
              </a:tr>
              <a:tr h="188665">
                <a:tc>
                  <a:txBody>
                    <a:bodyPr/>
                    <a:lstStyle/>
                    <a:p>
                      <a:endParaRPr lang="fr-FR" dirty="0"/>
                    </a:p>
                  </a:txBody>
                  <a:tcPr/>
                </a:tc>
                <a:tc>
                  <a:txBody>
                    <a:bodyPr/>
                    <a:lstStyle/>
                    <a:p>
                      <a:pPr algn="ctr"/>
                      <a:endParaRPr lang="fr-FR" dirty="0"/>
                    </a:p>
                  </a:txBody>
                  <a:tcPr/>
                </a:tc>
                <a:extLst>
                  <a:ext uri="{0D108BD9-81ED-4DB2-BD59-A6C34878D82A}">
                    <a16:rowId xmlns:a16="http://schemas.microsoft.com/office/drawing/2014/main" val="10005"/>
                  </a:ext>
                </a:extLst>
              </a:tr>
              <a:tr h="370840">
                <a:tc>
                  <a:txBody>
                    <a:bodyPr/>
                    <a:lstStyle/>
                    <a:p>
                      <a:r>
                        <a:rPr lang="fr-FR" dirty="0" err="1"/>
                        <a:t>Analytics</a:t>
                      </a:r>
                      <a:r>
                        <a:rPr lang="fr-FR" dirty="0"/>
                        <a:t> (</a:t>
                      </a:r>
                      <a:r>
                        <a:rPr lang="fr-FR" baseline="0" dirty="0" err="1"/>
                        <a:t>google</a:t>
                      </a:r>
                      <a:r>
                        <a:rPr lang="fr-FR" baseline="0" dirty="0"/>
                        <a:t> </a:t>
                      </a:r>
                      <a:r>
                        <a:rPr lang="fr-FR" baseline="0" dirty="0" err="1"/>
                        <a:t>analytics</a:t>
                      </a:r>
                      <a:r>
                        <a:rPr lang="fr-FR" baseline="0" dirty="0"/>
                        <a:t> / </a:t>
                      </a:r>
                      <a:r>
                        <a:rPr lang="fr-FR" baseline="0" dirty="0" err="1"/>
                        <a:t>goolge</a:t>
                      </a:r>
                      <a:r>
                        <a:rPr lang="fr-FR" baseline="0" dirty="0"/>
                        <a:t> </a:t>
                      </a:r>
                      <a:r>
                        <a:rPr lang="fr-FR" baseline="0" dirty="0" err="1"/>
                        <a:t>search</a:t>
                      </a:r>
                      <a:r>
                        <a:rPr lang="fr-FR" baseline="0" dirty="0"/>
                        <a:t> </a:t>
                      </a:r>
                      <a:r>
                        <a:rPr lang="fr-FR" baseline="0" dirty="0" err="1"/>
                        <a:t>engine</a:t>
                      </a:r>
                      <a:r>
                        <a:rPr lang="fr-FR" baseline="0" dirty="0"/>
                        <a:t>): </a:t>
                      </a:r>
                      <a:r>
                        <a:rPr lang="fr-FR" baseline="0" dirty="0" err="1"/>
                        <a:t>you</a:t>
                      </a:r>
                      <a:r>
                        <a:rPr lang="fr-FR" baseline="0" dirty="0"/>
                        <a:t> must </a:t>
                      </a:r>
                      <a:r>
                        <a:rPr lang="fr-FR" baseline="0" dirty="0" err="1"/>
                        <a:t>begin</a:t>
                      </a:r>
                      <a:r>
                        <a:rPr lang="fr-FR" baseline="0" dirty="0"/>
                        <a:t> </a:t>
                      </a:r>
                      <a:r>
                        <a:rPr lang="fr-FR" baseline="0" dirty="0" err="1"/>
                        <a:t>your</a:t>
                      </a:r>
                      <a:r>
                        <a:rPr lang="fr-FR" baseline="0" dirty="0"/>
                        <a:t> </a:t>
                      </a:r>
                      <a:r>
                        <a:rPr lang="fr-FR" baseline="0" dirty="0" err="1"/>
                        <a:t>dashboard</a:t>
                      </a:r>
                      <a:r>
                        <a:rPr lang="fr-FR" baseline="0" dirty="0"/>
                        <a:t> ,  use : « </a:t>
                      </a:r>
                      <a:r>
                        <a:rPr lang="fr-FR" baseline="0" dirty="0" err="1"/>
                        <a:t>Supermetrics</a:t>
                      </a:r>
                      <a:r>
                        <a:rPr lang="fr-FR" baseline="0" dirty="0"/>
                        <a:t> » (in </a:t>
                      </a:r>
                      <a:r>
                        <a:rPr lang="fr-FR" baseline="0" dirty="0" err="1"/>
                        <a:t>google</a:t>
                      </a:r>
                      <a:r>
                        <a:rPr lang="fr-FR" baseline="0" dirty="0"/>
                        <a:t> </a:t>
                      </a:r>
                      <a:r>
                        <a:rPr lang="fr-FR" baseline="0" dirty="0" err="1"/>
                        <a:t>sheet</a:t>
                      </a:r>
                      <a:r>
                        <a:rPr lang="fr-FR" baseline="0" dirty="0"/>
                        <a:t>) « Google Data Studio » (</a:t>
                      </a:r>
                      <a:r>
                        <a:rPr lang="fr-FR" baseline="0" dirty="0" err="1"/>
                        <a:t>dataviz</a:t>
                      </a:r>
                      <a:r>
                        <a:rPr lang="fr-FR" baseline="0" dirty="0"/>
                        <a:t>) or « Excel »…)</a:t>
                      </a:r>
                      <a:endParaRPr lang="fr-FR" dirty="0"/>
                    </a:p>
                  </a:txBody>
                  <a:tcPr/>
                </a:tc>
                <a:tc>
                  <a:txBody>
                    <a:bodyPr/>
                    <a:lstStyle/>
                    <a:p>
                      <a:pPr algn="ctr"/>
                      <a:r>
                        <a:rPr lang="fr-FR" dirty="0"/>
                        <a:t>X</a:t>
                      </a:r>
                    </a:p>
                  </a:txBody>
                  <a:tcPr/>
                </a:tc>
                <a:extLst>
                  <a:ext uri="{0D108BD9-81ED-4DB2-BD59-A6C34878D82A}">
                    <a16:rowId xmlns:a16="http://schemas.microsoft.com/office/drawing/2014/main" val="10006"/>
                  </a:ext>
                </a:extLst>
              </a:tr>
              <a:tr h="370840">
                <a:tc>
                  <a:txBody>
                    <a:bodyPr/>
                    <a:lstStyle/>
                    <a:p>
                      <a:r>
                        <a:rPr lang="fr-FR" dirty="0"/>
                        <a:t>Online </a:t>
                      </a:r>
                      <a:r>
                        <a:rPr lang="fr-FR" dirty="0" err="1"/>
                        <a:t>reputation</a:t>
                      </a:r>
                      <a:r>
                        <a:rPr lang="fr-FR" dirty="0"/>
                        <a:t> management (and ad the</a:t>
                      </a:r>
                      <a:r>
                        <a:rPr lang="fr-FR" baseline="0" dirty="0"/>
                        <a:t> plugin « </a:t>
                      </a:r>
                      <a:r>
                        <a:rPr lang="fr-FR" baseline="0" dirty="0" err="1"/>
                        <a:t>kk</a:t>
                      </a:r>
                      <a:r>
                        <a:rPr lang="fr-FR" baseline="0" dirty="0"/>
                        <a:t> Star Ratings » on </a:t>
                      </a:r>
                      <a:r>
                        <a:rPr lang="fr-FR" baseline="0" dirty="0" err="1"/>
                        <a:t>your</a:t>
                      </a:r>
                      <a:r>
                        <a:rPr lang="fr-FR" baseline="0" dirty="0"/>
                        <a:t> WS and </a:t>
                      </a:r>
                      <a:r>
                        <a:rPr lang="fr-FR" baseline="0" dirty="0" err="1"/>
                        <a:t>customize</a:t>
                      </a:r>
                      <a:r>
                        <a:rPr lang="fr-FR" baseline="0" dirty="0"/>
                        <a:t> </a:t>
                      </a:r>
                      <a:r>
                        <a:rPr lang="fr-FR" baseline="0" dirty="0" err="1"/>
                        <a:t>it</a:t>
                      </a:r>
                      <a:r>
                        <a:rPr lang="fr-FR" baseline="0" dirty="0"/>
                        <a:t>)</a:t>
                      </a:r>
                      <a:endParaRPr lang="fr-FR" dirty="0"/>
                    </a:p>
                  </a:txBody>
                  <a:tcPr/>
                </a:tc>
                <a:tc>
                  <a:txBody>
                    <a:bodyPr/>
                    <a:lstStyle/>
                    <a:p>
                      <a:pPr algn="ctr"/>
                      <a:endParaRPr lang="fr-FR" dirty="0"/>
                    </a:p>
                  </a:txBody>
                  <a:tcPr/>
                </a:tc>
                <a:extLst>
                  <a:ext uri="{0D108BD9-81ED-4DB2-BD59-A6C34878D82A}">
                    <a16:rowId xmlns:a16="http://schemas.microsoft.com/office/drawing/2014/main" val="10007"/>
                  </a:ext>
                </a:extLst>
              </a:tr>
              <a:tr h="370840">
                <a:tc>
                  <a:txBody>
                    <a:bodyPr/>
                    <a:lstStyle/>
                    <a:p>
                      <a:r>
                        <a:rPr lang="fr-FR" dirty="0" err="1"/>
                        <a:t>Your</a:t>
                      </a:r>
                      <a:r>
                        <a:rPr lang="fr-FR" dirty="0"/>
                        <a:t> guideline for social media (Facebook and Twitter and/or </a:t>
                      </a:r>
                      <a:r>
                        <a:rPr lang="fr-FR" dirty="0" err="1"/>
                        <a:t>instagram</a:t>
                      </a:r>
                      <a:r>
                        <a:rPr lang="fr-FR" dirty="0"/>
                        <a:t>)</a:t>
                      </a:r>
                    </a:p>
                  </a:txBody>
                  <a:tcPr/>
                </a:tc>
                <a:tc>
                  <a:txBody>
                    <a:bodyPr/>
                    <a:lstStyle/>
                    <a:p>
                      <a:pPr algn="ctr"/>
                      <a:endParaRPr lang="fr-FR" dirty="0"/>
                    </a:p>
                  </a:txBody>
                  <a:tcPr/>
                </a:tc>
                <a:extLst>
                  <a:ext uri="{0D108BD9-81ED-4DB2-BD59-A6C34878D82A}">
                    <a16:rowId xmlns:a16="http://schemas.microsoft.com/office/drawing/2014/main" val="10008"/>
                  </a:ext>
                </a:extLst>
              </a:tr>
              <a:tr h="370840">
                <a:tc>
                  <a:txBody>
                    <a:bodyPr/>
                    <a:lstStyle/>
                    <a:p>
                      <a:r>
                        <a:rPr lang="fr-FR" dirty="0"/>
                        <a:t>Basics of SMO</a:t>
                      </a:r>
                    </a:p>
                  </a:txBody>
                  <a:tcPr/>
                </a:tc>
                <a:tc>
                  <a:txBody>
                    <a:bodyPr/>
                    <a:lstStyle/>
                    <a:p>
                      <a:pPr algn="ctr"/>
                      <a:endParaRPr lang="fr-FR" dirty="0"/>
                    </a:p>
                  </a:txBody>
                  <a:tcPr/>
                </a:tc>
                <a:extLst>
                  <a:ext uri="{0D108BD9-81ED-4DB2-BD59-A6C34878D82A}">
                    <a16:rowId xmlns:a16="http://schemas.microsoft.com/office/drawing/2014/main" val="10009"/>
                  </a:ext>
                </a:extLst>
              </a:tr>
              <a:tr h="370840">
                <a:tc>
                  <a:txBody>
                    <a:bodyPr/>
                    <a:lstStyle/>
                    <a:p>
                      <a:r>
                        <a:rPr lang="fr-FR" dirty="0"/>
                        <a:t>Manage </a:t>
                      </a:r>
                      <a:r>
                        <a:rPr lang="fr-FR" dirty="0" err="1"/>
                        <a:t>your</a:t>
                      </a:r>
                      <a:r>
                        <a:rPr lang="fr-FR" dirty="0"/>
                        <a:t> social medias </a:t>
                      </a:r>
                      <a:r>
                        <a:rPr lang="fr-FR" dirty="0" err="1"/>
                        <a:t>with</a:t>
                      </a:r>
                      <a:r>
                        <a:rPr lang="fr-FR" dirty="0"/>
                        <a:t> </a:t>
                      </a:r>
                      <a:r>
                        <a:rPr lang="fr-FR" dirty="0" err="1"/>
                        <a:t>Hootsuite</a:t>
                      </a:r>
                      <a:r>
                        <a:rPr lang="fr-FR" dirty="0"/>
                        <a:t> (</a:t>
                      </a:r>
                      <a:r>
                        <a:rPr lang="fr-FR" dirty="0" err="1"/>
                        <a:t>you</a:t>
                      </a:r>
                      <a:r>
                        <a:rPr lang="fr-FR" dirty="0"/>
                        <a:t> must </a:t>
                      </a:r>
                      <a:r>
                        <a:rPr lang="fr-FR" dirty="0" err="1"/>
                        <a:t>create</a:t>
                      </a:r>
                      <a:r>
                        <a:rPr lang="fr-FR" dirty="0"/>
                        <a:t> an </a:t>
                      </a:r>
                      <a:r>
                        <a:rPr lang="fr-FR" dirty="0" err="1"/>
                        <a:t>account</a:t>
                      </a:r>
                      <a:r>
                        <a:rPr lang="fr-FR" dirty="0"/>
                        <a:t>)</a:t>
                      </a:r>
                    </a:p>
                  </a:txBody>
                  <a:tcPr/>
                </a:tc>
                <a:tc>
                  <a:txBody>
                    <a:bodyPr/>
                    <a:lstStyle/>
                    <a:p>
                      <a:pPr algn="ctr"/>
                      <a:endParaRPr lang="fr-FR" dirty="0"/>
                    </a:p>
                  </a:txBody>
                  <a:tcPr/>
                </a:tc>
                <a:extLst>
                  <a:ext uri="{0D108BD9-81ED-4DB2-BD59-A6C34878D82A}">
                    <a16:rowId xmlns:a16="http://schemas.microsoft.com/office/drawing/2014/main" val="10010"/>
                  </a:ext>
                </a:extLst>
              </a:tr>
              <a:tr h="370840">
                <a:tc>
                  <a:txBody>
                    <a:bodyPr/>
                    <a:lstStyle/>
                    <a:p>
                      <a:r>
                        <a:rPr lang="fr-FR" dirty="0"/>
                        <a:t>Update </a:t>
                      </a:r>
                      <a:r>
                        <a:rPr lang="fr-FR" dirty="0" err="1"/>
                        <a:t>your</a:t>
                      </a:r>
                      <a:r>
                        <a:rPr lang="fr-FR" dirty="0"/>
                        <a:t> </a:t>
                      </a:r>
                      <a:r>
                        <a:rPr lang="fr-FR" dirty="0" err="1"/>
                        <a:t>dashboard</a:t>
                      </a:r>
                      <a:r>
                        <a:rPr lang="fr-FR" dirty="0"/>
                        <a:t> (web and social media)</a:t>
                      </a:r>
                    </a:p>
                  </a:txBody>
                  <a:tcPr/>
                </a:tc>
                <a:tc>
                  <a:txBody>
                    <a:bodyPr/>
                    <a:lstStyle/>
                    <a:p>
                      <a:pPr algn="ctr"/>
                      <a:endParaRPr lang="fr-FR"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032431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26</a:t>
            </a:fld>
            <a:endParaRPr lang="fr-FR"/>
          </a:p>
        </p:txBody>
      </p:sp>
      <p:sp>
        <p:nvSpPr>
          <p:cNvPr id="7" name="ZoneTexte 6"/>
          <p:cNvSpPr txBox="1"/>
          <p:nvPr/>
        </p:nvSpPr>
        <p:spPr>
          <a:xfrm>
            <a:off x="2054931" y="190045"/>
            <a:ext cx="9389507" cy="6617196"/>
          </a:xfrm>
          <a:prstGeom prst="rect">
            <a:avLst/>
          </a:prstGeom>
          <a:noFill/>
        </p:spPr>
        <p:txBody>
          <a:bodyPr wrap="square" rtlCol="0">
            <a:spAutoFit/>
          </a:bodyPr>
          <a:lstStyle/>
          <a:p>
            <a:pPr algn="ctr"/>
            <a:r>
              <a:rPr lang="fr-FR" sz="5400" dirty="0">
                <a:latin typeface="+mj-lt"/>
                <a:ea typeface="+mj-ea"/>
                <a:cs typeface="+mj-cs"/>
              </a:rPr>
              <a:t>Online </a:t>
            </a:r>
            <a:r>
              <a:rPr lang="fr-FR" sz="5400" dirty="0" err="1">
                <a:latin typeface="+mj-lt"/>
                <a:ea typeface="+mj-ea"/>
                <a:cs typeface="+mj-cs"/>
              </a:rPr>
              <a:t>reputation</a:t>
            </a:r>
            <a:r>
              <a:rPr lang="fr-FR" sz="5400" dirty="0">
                <a:latin typeface="+mj-lt"/>
                <a:ea typeface="+mj-ea"/>
                <a:cs typeface="+mj-cs"/>
              </a:rPr>
              <a:t> management (ORM) </a:t>
            </a:r>
          </a:p>
          <a:p>
            <a:pPr algn="ctr"/>
            <a:endParaRPr lang="fr-FR" sz="5400" dirty="0">
              <a:latin typeface="+mj-lt"/>
              <a:ea typeface="+mj-ea"/>
              <a:cs typeface="+mj-cs"/>
            </a:endParaRPr>
          </a:p>
          <a:p>
            <a:pPr algn="ctr"/>
            <a:r>
              <a:rPr lang="fr-FR" sz="2800" dirty="0"/>
              <a:t>/ </a:t>
            </a:r>
            <a:r>
              <a:rPr lang="fr-FR" sz="2800" dirty="0" err="1"/>
              <a:t>Guest</a:t>
            </a:r>
            <a:r>
              <a:rPr lang="fr-FR" sz="2800" dirty="0"/>
              <a:t> Feedback </a:t>
            </a:r>
            <a:r>
              <a:rPr lang="fr-FR" sz="2800" dirty="0" err="1"/>
              <a:t>platform</a:t>
            </a:r>
            <a:r>
              <a:rPr lang="fr-FR" sz="2800" dirty="0"/>
              <a:t> </a:t>
            </a:r>
            <a:r>
              <a:rPr lang="fr-FR" dirty="0"/>
              <a:t>or web </a:t>
            </a:r>
            <a:r>
              <a:rPr lang="fr-FR" dirty="0" err="1"/>
              <a:t>reputation</a:t>
            </a:r>
            <a:r>
              <a:rPr lang="fr-FR" dirty="0"/>
              <a:t>, </a:t>
            </a:r>
            <a:r>
              <a:rPr lang="fr-FR" dirty="0" err="1"/>
              <a:t>reputation</a:t>
            </a:r>
            <a:r>
              <a:rPr lang="fr-FR" dirty="0"/>
              <a:t> </a:t>
            </a:r>
            <a:r>
              <a:rPr lang="fr-FR" dirty="0" err="1"/>
              <a:t>managment</a:t>
            </a:r>
            <a:r>
              <a:rPr lang="fr-FR" dirty="0"/>
              <a:t> or e-</a:t>
            </a:r>
            <a:r>
              <a:rPr lang="fr-FR" dirty="0" err="1"/>
              <a:t>reputation</a:t>
            </a:r>
            <a:endParaRPr lang="fr-FR" dirty="0"/>
          </a:p>
          <a:p>
            <a:pPr algn="ctr"/>
            <a:endParaRPr lang="fr-FR" dirty="0"/>
          </a:p>
          <a:p>
            <a:pPr marL="285750" indent="-285750" algn="ctr">
              <a:buFontTx/>
              <a:buChar char="-"/>
            </a:pPr>
            <a:r>
              <a:rPr lang="fr-FR" dirty="0"/>
              <a:t>Google </a:t>
            </a:r>
            <a:r>
              <a:rPr lang="fr-FR" dirty="0" err="1"/>
              <a:t>alert</a:t>
            </a:r>
            <a:r>
              <a:rPr lang="fr-FR" dirty="0"/>
              <a:t> (not for social media)</a:t>
            </a:r>
          </a:p>
          <a:p>
            <a:pPr marL="285750" indent="-285750" algn="ctr">
              <a:buFontTx/>
              <a:buChar char="-"/>
            </a:pPr>
            <a:r>
              <a:rPr lang="fr-FR" dirty="0"/>
              <a:t>Mention</a:t>
            </a:r>
          </a:p>
          <a:p>
            <a:pPr marL="285750" indent="-285750" algn="ctr">
              <a:buFontTx/>
              <a:buChar char="-"/>
            </a:pPr>
            <a:r>
              <a:rPr lang="fr-FR" dirty="0" err="1"/>
              <a:t>Webmii</a:t>
            </a:r>
            <a:endParaRPr lang="fr-FR" dirty="0"/>
          </a:p>
          <a:p>
            <a:pPr marL="285750" indent="-285750" algn="ctr">
              <a:buFontTx/>
              <a:buChar char="-"/>
            </a:pPr>
            <a:r>
              <a:rPr lang="fr-FR" dirty="0" err="1"/>
              <a:t>Owler</a:t>
            </a:r>
            <a:r>
              <a:rPr lang="fr-FR" dirty="0"/>
              <a:t>…</a:t>
            </a:r>
          </a:p>
          <a:p>
            <a:pPr marL="285750" indent="-285750" algn="ctr">
              <a:buFontTx/>
              <a:buChar char="-"/>
            </a:pPr>
            <a:endParaRPr lang="fr-FR" dirty="0"/>
          </a:p>
          <a:p>
            <a:pPr marL="285750" indent="-285750" algn="ctr">
              <a:buFontTx/>
              <a:buChar char="-"/>
            </a:pPr>
            <a:endParaRPr lang="fr-FR" dirty="0"/>
          </a:p>
          <a:p>
            <a:pPr marL="285750" indent="-285750" algn="ctr">
              <a:buFontTx/>
              <a:buChar char="-"/>
            </a:pPr>
            <a:r>
              <a:rPr lang="fr-FR" dirty="0"/>
              <a:t>Trust </a:t>
            </a:r>
            <a:r>
              <a:rPr lang="fr-FR" dirty="0" err="1"/>
              <a:t>you</a:t>
            </a:r>
            <a:r>
              <a:rPr lang="fr-FR" dirty="0"/>
              <a:t>, </a:t>
            </a:r>
            <a:r>
              <a:rPr lang="fr-FR" dirty="0" err="1"/>
              <a:t>Medallia</a:t>
            </a:r>
            <a:r>
              <a:rPr lang="fr-FR" dirty="0"/>
              <a:t>, </a:t>
            </a:r>
            <a:r>
              <a:rPr lang="fr-FR" dirty="0" err="1"/>
              <a:t>Review</a:t>
            </a:r>
            <a:r>
              <a:rPr lang="fr-FR" dirty="0"/>
              <a:t> pro…</a:t>
            </a:r>
          </a:p>
          <a:p>
            <a:pPr marL="285750" indent="-285750" algn="ctr">
              <a:buFontTx/>
              <a:buChar char="-"/>
            </a:pPr>
            <a:endParaRPr lang="fr-FR" dirty="0"/>
          </a:p>
          <a:p>
            <a:pPr marL="285750" indent="-285750" algn="ctr">
              <a:buFontTx/>
              <a:buChar char="-"/>
            </a:pPr>
            <a:r>
              <a:rPr lang="fr-FR" dirty="0" err="1"/>
              <a:t>Tripadvisor</a:t>
            </a:r>
            <a:r>
              <a:rPr lang="fr-FR" dirty="0"/>
              <a:t>  (</a:t>
            </a:r>
            <a:r>
              <a:rPr lang="fr-FR" dirty="0">
                <a:hlinkClick r:id="rId2"/>
              </a:rPr>
              <a:t>jj@cariou.gmail.com</a:t>
            </a:r>
            <a:r>
              <a:rPr lang="fr-FR" dirty="0"/>
              <a:t>    XXXXXXXX )</a:t>
            </a:r>
          </a:p>
          <a:p>
            <a:pPr marL="285750" indent="-285750" algn="ctr">
              <a:buFontTx/>
              <a:buChar char="-"/>
            </a:pPr>
            <a:r>
              <a:rPr lang="fr-FR" dirty="0" err="1"/>
              <a:t>Booking</a:t>
            </a:r>
            <a:r>
              <a:rPr lang="fr-FR" dirty="0"/>
              <a:t>…</a:t>
            </a:r>
          </a:p>
          <a:p>
            <a:pPr algn="ctr"/>
            <a:endParaRPr lang="fr-FR" dirty="0"/>
          </a:p>
        </p:txBody>
      </p:sp>
      <p:sp>
        <p:nvSpPr>
          <p:cNvPr id="9" name="Rectangle 8">
            <a:extLst>
              <a:ext uri="{FF2B5EF4-FFF2-40B4-BE49-F238E27FC236}">
                <a16:creationId xmlns:a16="http://schemas.microsoft.com/office/drawing/2014/main" id="{76814801-9B95-44F3-A243-4FF08F04CC2D}"/>
              </a:ext>
            </a:extLst>
          </p:cNvPr>
          <p:cNvSpPr/>
          <p:nvPr/>
        </p:nvSpPr>
        <p:spPr>
          <a:xfrm>
            <a:off x="0" y="0"/>
            <a:ext cx="1639019" cy="684573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r>
              <a:rPr lang="fr-FR" dirty="0"/>
              <a:t>2 Web </a:t>
            </a:r>
            <a:r>
              <a:rPr lang="fr-FR" dirty="0" err="1"/>
              <a:t>analytics</a:t>
            </a:r>
            <a:r>
              <a:rPr lang="fr-FR" dirty="0"/>
              <a:t>, </a:t>
            </a:r>
            <a:r>
              <a:rPr lang="fr-FR" dirty="0" err="1"/>
              <a:t>search</a:t>
            </a:r>
            <a:r>
              <a:rPr lang="fr-FR" dirty="0"/>
              <a:t> console, </a:t>
            </a:r>
            <a:r>
              <a:rPr lang="fr-FR" dirty="0" err="1"/>
              <a:t>dashboard</a:t>
            </a:r>
            <a:endParaRPr lang="fr-FR" dirty="0"/>
          </a:p>
          <a:p>
            <a:pPr algn="ctr"/>
            <a:endParaRPr lang="fr-FR" dirty="0"/>
          </a:p>
          <a:p>
            <a:pPr algn="ctr"/>
            <a:r>
              <a:rPr lang="fr-FR" b="1" dirty="0">
                <a:solidFill>
                  <a:srgbClr val="FFC000"/>
                </a:solidFill>
              </a:rPr>
              <a:t>3 Online </a:t>
            </a:r>
            <a:r>
              <a:rPr lang="fr-FR" b="1" dirty="0" err="1">
                <a:solidFill>
                  <a:srgbClr val="FFC000"/>
                </a:solidFill>
              </a:rPr>
              <a:t>reputation</a:t>
            </a:r>
            <a:r>
              <a:rPr lang="fr-FR" b="1" dirty="0">
                <a:solidFill>
                  <a:srgbClr val="FFC000"/>
                </a:solidFill>
              </a:rPr>
              <a:t> management (ORM) </a:t>
            </a:r>
          </a:p>
          <a:p>
            <a:pPr algn="ctr"/>
            <a:endParaRPr lang="fr-FR" dirty="0"/>
          </a:p>
          <a:p>
            <a:pPr algn="ctr"/>
            <a:r>
              <a:rPr lang="fr-FR" dirty="0"/>
              <a:t>4 Social media </a:t>
            </a:r>
            <a:r>
              <a:rPr lang="fr-FR" dirty="0" err="1"/>
              <a:t>optimization</a:t>
            </a:r>
            <a:endParaRPr lang="fr-FR" dirty="0"/>
          </a:p>
          <a:p>
            <a:pPr algn="ctr"/>
            <a:endParaRPr lang="fr-FR" dirty="0"/>
          </a:p>
          <a:p>
            <a:pPr algn="ctr"/>
            <a:r>
              <a:rPr lang="fr-FR" dirty="0"/>
              <a:t>5- e-commerce</a:t>
            </a:r>
          </a:p>
          <a:p>
            <a:pPr algn="ctr"/>
            <a:endParaRPr lang="fr-FR" dirty="0"/>
          </a:p>
          <a:p>
            <a:pPr algn="ctr"/>
            <a:r>
              <a:rPr lang="fr-FR" dirty="0"/>
              <a:t>6 e-mailing / news </a:t>
            </a:r>
            <a:r>
              <a:rPr lang="fr-FR" dirty="0" err="1"/>
              <a:t>letters</a:t>
            </a: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Tree>
    <p:extLst>
      <p:ext uri="{BB962C8B-B14F-4D97-AF65-F5344CB8AC3E}">
        <p14:creationId xmlns:p14="http://schemas.microsoft.com/office/powerpoint/2010/main" val="2662795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27</a:t>
            </a:fld>
            <a:endParaRPr lang="fr-FR"/>
          </a:p>
        </p:txBody>
      </p:sp>
      <p:pic>
        <p:nvPicPr>
          <p:cNvPr id="2" name="Image 1"/>
          <p:cNvPicPr>
            <a:picLocks noChangeAspect="1"/>
          </p:cNvPicPr>
          <p:nvPr/>
        </p:nvPicPr>
        <p:blipFill>
          <a:blip r:embed="rId2"/>
          <a:stretch>
            <a:fillRect/>
          </a:stretch>
        </p:blipFill>
        <p:spPr>
          <a:xfrm>
            <a:off x="1390735" y="0"/>
            <a:ext cx="9410529" cy="6858000"/>
          </a:xfrm>
          <a:prstGeom prst="rect">
            <a:avLst/>
          </a:prstGeom>
        </p:spPr>
      </p:pic>
      <p:sp>
        <p:nvSpPr>
          <p:cNvPr id="3" name="Ellipse 2"/>
          <p:cNvSpPr/>
          <p:nvPr/>
        </p:nvSpPr>
        <p:spPr>
          <a:xfrm>
            <a:off x="1809549" y="712269"/>
            <a:ext cx="6805062" cy="561152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8149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28</a:t>
            </a:fld>
            <a:endParaRPr lang="fr-FR"/>
          </a:p>
        </p:txBody>
      </p:sp>
      <p:pic>
        <p:nvPicPr>
          <p:cNvPr id="7" name="Image 6"/>
          <p:cNvPicPr>
            <a:picLocks noChangeAspect="1"/>
          </p:cNvPicPr>
          <p:nvPr/>
        </p:nvPicPr>
        <p:blipFill>
          <a:blip r:embed="rId2"/>
          <a:stretch>
            <a:fillRect/>
          </a:stretch>
        </p:blipFill>
        <p:spPr>
          <a:xfrm>
            <a:off x="0" y="0"/>
            <a:ext cx="7372205" cy="3713407"/>
          </a:xfrm>
          <a:prstGeom prst="rect">
            <a:avLst/>
          </a:prstGeom>
        </p:spPr>
      </p:pic>
      <p:pic>
        <p:nvPicPr>
          <p:cNvPr id="8" name="Image 7"/>
          <p:cNvPicPr>
            <a:picLocks noChangeAspect="1"/>
          </p:cNvPicPr>
          <p:nvPr/>
        </p:nvPicPr>
        <p:blipFill>
          <a:blip r:embed="rId3"/>
          <a:stretch>
            <a:fillRect/>
          </a:stretch>
        </p:blipFill>
        <p:spPr>
          <a:xfrm>
            <a:off x="5626039" y="2699217"/>
            <a:ext cx="6565961" cy="4194412"/>
          </a:xfrm>
          <a:prstGeom prst="rect">
            <a:avLst/>
          </a:prstGeom>
        </p:spPr>
      </p:pic>
    </p:spTree>
    <p:extLst>
      <p:ext uri="{BB962C8B-B14F-4D97-AF65-F5344CB8AC3E}">
        <p14:creationId xmlns:p14="http://schemas.microsoft.com/office/powerpoint/2010/main" val="1024547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29</a:t>
            </a:fld>
            <a:endParaRPr lang="fr-FR"/>
          </a:p>
        </p:txBody>
      </p:sp>
      <p:pic>
        <p:nvPicPr>
          <p:cNvPr id="8" name="Image 7"/>
          <p:cNvPicPr>
            <a:picLocks noChangeAspect="1"/>
          </p:cNvPicPr>
          <p:nvPr/>
        </p:nvPicPr>
        <p:blipFill>
          <a:blip r:embed="rId2"/>
          <a:stretch>
            <a:fillRect/>
          </a:stretch>
        </p:blipFill>
        <p:spPr>
          <a:xfrm>
            <a:off x="587141" y="4071485"/>
            <a:ext cx="10791295" cy="2098307"/>
          </a:xfrm>
          <a:prstGeom prst="rect">
            <a:avLst/>
          </a:prstGeom>
        </p:spPr>
      </p:pic>
      <p:sp>
        <p:nvSpPr>
          <p:cNvPr id="9" name="Ellipse 8"/>
          <p:cNvSpPr/>
          <p:nvPr/>
        </p:nvSpPr>
        <p:spPr>
          <a:xfrm>
            <a:off x="4215865" y="4687503"/>
            <a:ext cx="2849078" cy="11454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stretch>
            <a:fillRect/>
          </a:stretch>
        </p:blipFill>
        <p:spPr>
          <a:xfrm>
            <a:off x="0" y="0"/>
            <a:ext cx="5687674" cy="3066195"/>
          </a:xfrm>
          <a:prstGeom prst="rect">
            <a:avLst/>
          </a:prstGeom>
        </p:spPr>
      </p:pic>
      <p:pic>
        <p:nvPicPr>
          <p:cNvPr id="11" name="Image 10"/>
          <p:cNvPicPr>
            <a:picLocks noChangeAspect="1"/>
          </p:cNvPicPr>
          <p:nvPr/>
        </p:nvPicPr>
        <p:blipFill>
          <a:blip r:embed="rId4"/>
          <a:stretch>
            <a:fillRect/>
          </a:stretch>
        </p:blipFill>
        <p:spPr>
          <a:xfrm>
            <a:off x="6835057" y="0"/>
            <a:ext cx="5356944" cy="3888606"/>
          </a:xfrm>
          <a:prstGeom prst="rect">
            <a:avLst/>
          </a:prstGeom>
        </p:spPr>
      </p:pic>
      <p:pic>
        <p:nvPicPr>
          <p:cNvPr id="12" name="Image 11"/>
          <p:cNvPicPr>
            <a:picLocks noChangeAspect="1"/>
          </p:cNvPicPr>
          <p:nvPr/>
        </p:nvPicPr>
        <p:blipFill>
          <a:blip r:embed="rId5"/>
          <a:stretch>
            <a:fillRect/>
          </a:stretch>
        </p:blipFill>
        <p:spPr>
          <a:xfrm>
            <a:off x="2231173" y="953927"/>
            <a:ext cx="2859272" cy="1158340"/>
          </a:xfrm>
          <a:prstGeom prst="rect">
            <a:avLst/>
          </a:prstGeom>
        </p:spPr>
      </p:pic>
      <p:pic>
        <p:nvPicPr>
          <p:cNvPr id="13" name="Image 12"/>
          <p:cNvPicPr>
            <a:picLocks noChangeAspect="1"/>
          </p:cNvPicPr>
          <p:nvPr/>
        </p:nvPicPr>
        <p:blipFill>
          <a:blip r:embed="rId5"/>
          <a:stretch>
            <a:fillRect/>
          </a:stretch>
        </p:blipFill>
        <p:spPr>
          <a:xfrm>
            <a:off x="9531460" y="472390"/>
            <a:ext cx="2859272" cy="1158340"/>
          </a:xfrm>
          <a:prstGeom prst="rect">
            <a:avLst/>
          </a:prstGeom>
        </p:spPr>
      </p:pic>
    </p:spTree>
    <p:extLst>
      <p:ext uri="{BB962C8B-B14F-4D97-AF65-F5344CB8AC3E}">
        <p14:creationId xmlns:p14="http://schemas.microsoft.com/office/powerpoint/2010/main" val="794628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3</a:t>
            </a:fld>
            <a:endParaRPr lang="fr-FR"/>
          </a:p>
        </p:txBody>
      </p:sp>
      <p:sp>
        <p:nvSpPr>
          <p:cNvPr id="7" name="Rectangle 6"/>
          <p:cNvSpPr/>
          <p:nvPr/>
        </p:nvSpPr>
        <p:spPr>
          <a:xfrm>
            <a:off x="0" y="2699888"/>
            <a:ext cx="5727934" cy="395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dirty="0"/>
              <a:t>For </a:t>
            </a:r>
            <a:r>
              <a:rPr lang="en-US" sz="2000" b="1" u="sng" dirty="0"/>
              <a:t>BAIDU</a:t>
            </a:r>
          </a:p>
          <a:p>
            <a:pPr marL="285750" indent="-285750" algn="just">
              <a:buFontTx/>
              <a:buChar char="-"/>
            </a:pPr>
            <a:r>
              <a:rPr lang="en-US" sz="1600" dirty="0"/>
              <a:t>It is essential to use a native person to transcribe your content, otherwise they will be incomprehensible to locals. </a:t>
            </a:r>
          </a:p>
          <a:p>
            <a:pPr marL="285750" indent="-285750" algn="just">
              <a:buFontTx/>
              <a:buChar char="-"/>
            </a:pPr>
            <a:r>
              <a:rPr lang="en-US" sz="1600" dirty="0"/>
              <a:t>The use of Simplified Chinese is also recommended as it is favored by Baidu over traditional Chinese.</a:t>
            </a:r>
          </a:p>
          <a:p>
            <a:pPr marL="285750" indent="-285750" algn="just">
              <a:buFontTx/>
              <a:buChar char="-"/>
            </a:pPr>
            <a:r>
              <a:rPr lang="en-US" sz="1600" dirty="0"/>
              <a:t>Mobile optimization is therefore crucial and, of course, taken into account in the engine algorithm. Design = Responsible or Mobile first. Use MIP: mobile instant pages by </a:t>
            </a:r>
            <a:r>
              <a:rPr lang="en-US" sz="1600" dirty="0" err="1"/>
              <a:t>Baïdu</a:t>
            </a:r>
            <a:r>
              <a:rPr lang="en-US" sz="1600" dirty="0"/>
              <a:t> and not AMP (accelerated mobile pages by Google)</a:t>
            </a:r>
          </a:p>
          <a:p>
            <a:pPr marL="285750" indent="-285750" algn="just">
              <a:buFontTx/>
              <a:buChar char="-"/>
            </a:pPr>
            <a:r>
              <a:rPr lang="en-US" sz="1600" dirty="0"/>
              <a:t>Use HTTPS and Baidu Webmaster Tools (you need to create a Baidu account and login to Baidu </a:t>
            </a:r>
            <a:r>
              <a:rPr lang="en-US" sz="1600" dirty="0" err="1"/>
              <a:t>webmastool</a:t>
            </a:r>
            <a:r>
              <a:rPr lang="en-US" sz="1600" dirty="0"/>
              <a:t> </a:t>
            </a:r>
            <a:r>
              <a:rPr lang="en-US" sz="1600" dirty="0" err="1"/>
              <a:t>moreless</a:t>
            </a:r>
            <a:r>
              <a:rPr lang="en-US" sz="1600" dirty="0"/>
              <a:t> as you did for Google search engine) </a:t>
            </a:r>
          </a:p>
          <a:p>
            <a:pPr marL="285750" indent="-285750">
              <a:buFontTx/>
              <a:buChar char="-"/>
            </a:pPr>
            <a:endParaRPr lang="en-US" sz="1600" dirty="0"/>
          </a:p>
          <a:p>
            <a:r>
              <a:rPr lang="en-US" sz="2000" dirty="0"/>
              <a:t>And, of course:</a:t>
            </a:r>
          </a:p>
          <a:p>
            <a:pPr marL="285750" indent="-285750">
              <a:buFontTx/>
              <a:buChar char="-"/>
            </a:pPr>
            <a:r>
              <a:rPr lang="en-US" sz="2000" dirty="0"/>
              <a:t>Have a good contend (not a lot of ads)</a:t>
            </a:r>
          </a:p>
          <a:p>
            <a:pPr marL="285750" indent="-285750">
              <a:buFontTx/>
              <a:buChar char="-"/>
            </a:pPr>
            <a:r>
              <a:rPr lang="en-US" sz="2000" dirty="0"/>
              <a:t>A lot of back links</a:t>
            </a:r>
          </a:p>
          <a:p>
            <a:pPr marL="285750" indent="-285750">
              <a:buFontTx/>
              <a:buChar char="-"/>
            </a:pPr>
            <a:r>
              <a:rPr lang="en-US" sz="2000" dirty="0"/>
              <a:t>Nice HTML tags (title, description…)</a:t>
            </a:r>
            <a:endParaRPr lang="fr-FR" sz="1600" dirty="0"/>
          </a:p>
        </p:txBody>
      </p:sp>
      <p:sp>
        <p:nvSpPr>
          <p:cNvPr id="8" name="Rectangle 7"/>
          <p:cNvSpPr/>
          <p:nvPr/>
        </p:nvSpPr>
        <p:spPr>
          <a:xfrm>
            <a:off x="490889" y="-102558"/>
            <a:ext cx="10953549" cy="741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t>We’ll</a:t>
            </a:r>
            <a:r>
              <a:rPr lang="fr-FR" sz="2400" dirty="0"/>
              <a:t> </a:t>
            </a:r>
            <a:r>
              <a:rPr lang="fr-FR" sz="2400" dirty="0" err="1"/>
              <a:t>work</a:t>
            </a:r>
            <a:r>
              <a:rPr lang="fr-FR" sz="2400" dirty="0"/>
              <a:t> in a </a:t>
            </a:r>
            <a:r>
              <a:rPr lang="fr-FR" sz="2800" b="1" u="sng" dirty="0"/>
              <a:t>Google</a:t>
            </a:r>
            <a:r>
              <a:rPr lang="fr-FR" sz="2400" dirty="0"/>
              <a:t> </a:t>
            </a:r>
            <a:r>
              <a:rPr lang="fr-FR" sz="2400" dirty="0" err="1"/>
              <a:t>context</a:t>
            </a:r>
            <a:r>
              <a:rPr lang="fr-FR" sz="2400" dirty="0"/>
              <a:t> but…</a:t>
            </a:r>
          </a:p>
        </p:txBody>
      </p:sp>
      <p:sp>
        <p:nvSpPr>
          <p:cNvPr id="9" name="Rectangle 8"/>
          <p:cNvSpPr/>
          <p:nvPr/>
        </p:nvSpPr>
        <p:spPr>
          <a:xfrm>
            <a:off x="0" y="924226"/>
            <a:ext cx="6108834" cy="1309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For </a:t>
            </a:r>
            <a:r>
              <a:rPr lang="fr-FR" sz="2400" b="1" u="sng" dirty="0"/>
              <a:t>BING/YAHOO</a:t>
            </a:r>
            <a:r>
              <a:rPr lang="fr-FR" dirty="0"/>
              <a:t> and/or </a:t>
            </a:r>
            <a:r>
              <a:rPr lang="fr-FR" sz="2400" b="1" u="sng" dirty="0"/>
              <a:t>YANDEX </a:t>
            </a:r>
            <a:r>
              <a:rPr lang="fr-FR" sz="2400" dirty="0"/>
              <a:t>and/or </a:t>
            </a:r>
            <a:r>
              <a:rPr lang="fr-FR" sz="2400" b="1" u="sng" dirty="0"/>
              <a:t>BAIDU </a:t>
            </a:r>
          </a:p>
          <a:p>
            <a:pPr marL="285750" indent="-285750" algn="just">
              <a:buFontTx/>
              <a:buChar char="-"/>
            </a:pPr>
            <a:r>
              <a:rPr lang="fr-FR" dirty="0" err="1"/>
              <a:t>With</a:t>
            </a:r>
            <a:r>
              <a:rPr lang="fr-FR" dirty="0"/>
              <a:t> </a:t>
            </a:r>
            <a:r>
              <a:rPr lang="fr-FR" dirty="0" err="1"/>
              <a:t>Yoast</a:t>
            </a:r>
            <a:r>
              <a:rPr lang="fr-FR" dirty="0"/>
              <a:t> in « </a:t>
            </a:r>
            <a:r>
              <a:rPr lang="fr-FR" dirty="0" err="1"/>
              <a:t>dashboard</a:t>
            </a:r>
            <a:r>
              <a:rPr lang="fr-FR" dirty="0"/>
              <a:t> » and « webmaster </a:t>
            </a:r>
            <a:r>
              <a:rPr lang="fr-FR" dirty="0" err="1"/>
              <a:t>tools</a:t>
            </a:r>
            <a:r>
              <a:rPr lang="fr-FR" dirty="0"/>
              <a:t> » </a:t>
            </a:r>
            <a:r>
              <a:rPr lang="fr-FR" dirty="0" err="1"/>
              <a:t>you</a:t>
            </a:r>
            <a:r>
              <a:rPr lang="fr-FR" dirty="0"/>
              <a:t> can </a:t>
            </a:r>
            <a:r>
              <a:rPr lang="fr-FR" dirty="0" err="1"/>
              <a:t>connect</a:t>
            </a:r>
            <a:r>
              <a:rPr lang="fr-FR" dirty="0"/>
              <a:t> </a:t>
            </a:r>
            <a:r>
              <a:rPr lang="fr-FR" dirty="0" err="1"/>
              <a:t>with</a:t>
            </a:r>
            <a:r>
              <a:rPr lang="fr-FR" dirty="0"/>
              <a:t> BING Webmaster , « </a:t>
            </a:r>
            <a:r>
              <a:rPr lang="fr-FR" dirty="0" err="1"/>
              <a:t>Yandex</a:t>
            </a:r>
            <a:r>
              <a:rPr lang="fr-FR" dirty="0"/>
              <a:t> Webmaster Tools », </a:t>
            </a:r>
          </a:p>
          <a:p>
            <a:pPr marL="285750" indent="-285750" algn="just">
              <a:buFontTx/>
              <a:buChar char="-"/>
            </a:pPr>
            <a:r>
              <a:rPr lang="fr-FR" dirty="0"/>
              <a:t>Note </a:t>
            </a:r>
            <a:r>
              <a:rPr lang="fr-FR" dirty="0" err="1"/>
              <a:t>that</a:t>
            </a:r>
            <a:r>
              <a:rPr lang="fr-FR" dirty="0"/>
              <a:t> Bing and Yahoo have a </a:t>
            </a:r>
            <a:r>
              <a:rPr lang="fr-FR" dirty="0" err="1"/>
              <a:t>partnership</a:t>
            </a:r>
            <a:r>
              <a:rPr lang="fr-FR" dirty="0"/>
              <a:t> </a:t>
            </a:r>
            <a:r>
              <a:rPr lang="fr-FR" dirty="0" err="1"/>
              <a:t>agrement</a:t>
            </a:r>
            <a:r>
              <a:rPr lang="fr-FR" dirty="0"/>
              <a:t>: Yahoo site explorer </a:t>
            </a:r>
            <a:r>
              <a:rPr lang="fr-FR" dirty="0" err="1"/>
              <a:t>is</a:t>
            </a:r>
            <a:r>
              <a:rPr lang="fr-FR" dirty="0"/>
              <a:t> in Bing Webmaster </a:t>
            </a:r>
            <a:r>
              <a:rPr lang="fr-FR" dirty="0" err="1"/>
              <a:t>tools</a:t>
            </a:r>
            <a:r>
              <a:rPr lang="fr-FR" dirty="0"/>
              <a:t>. </a:t>
            </a:r>
            <a:r>
              <a:rPr lang="en-US" dirty="0"/>
              <a:t>they use the same technologies and share the same algorithms</a:t>
            </a:r>
            <a:endParaRPr lang="fr-FR" dirty="0"/>
          </a:p>
        </p:txBody>
      </p:sp>
      <p:sp>
        <p:nvSpPr>
          <p:cNvPr id="10" name="Rectangle 9"/>
          <p:cNvSpPr/>
          <p:nvPr/>
        </p:nvSpPr>
        <p:spPr>
          <a:xfrm>
            <a:off x="10200291" y="1"/>
            <a:ext cx="1991710" cy="268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pic>
        <p:nvPicPr>
          <p:cNvPr id="2" name="Image 1">
            <a:extLst>
              <a:ext uri="{FF2B5EF4-FFF2-40B4-BE49-F238E27FC236}">
                <a16:creationId xmlns:a16="http://schemas.microsoft.com/office/drawing/2014/main" id="{CBBC3FC9-0C9A-4B29-B604-DBA4D6326845}"/>
              </a:ext>
            </a:extLst>
          </p:cNvPr>
          <p:cNvPicPr>
            <a:picLocks noChangeAspect="1"/>
          </p:cNvPicPr>
          <p:nvPr/>
        </p:nvPicPr>
        <p:blipFill>
          <a:blip r:embed="rId2"/>
          <a:stretch>
            <a:fillRect/>
          </a:stretch>
        </p:blipFill>
        <p:spPr>
          <a:xfrm>
            <a:off x="6096000" y="602036"/>
            <a:ext cx="6693365" cy="5715000"/>
          </a:xfrm>
          <a:prstGeom prst="rect">
            <a:avLst/>
          </a:prstGeom>
        </p:spPr>
      </p:pic>
      <p:sp>
        <p:nvSpPr>
          <p:cNvPr id="3" name="Ellipse 2">
            <a:extLst>
              <a:ext uri="{FF2B5EF4-FFF2-40B4-BE49-F238E27FC236}">
                <a16:creationId xmlns:a16="http://schemas.microsoft.com/office/drawing/2014/main" id="{18DF3B1C-43D1-49B3-9599-CED2BCEFFD54}"/>
              </a:ext>
            </a:extLst>
          </p:cNvPr>
          <p:cNvSpPr/>
          <p:nvPr/>
        </p:nvSpPr>
        <p:spPr>
          <a:xfrm>
            <a:off x="5967663" y="3838575"/>
            <a:ext cx="785562" cy="571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10288D56-7632-41E2-ADBF-AE6F83AB3575}"/>
              </a:ext>
            </a:extLst>
          </p:cNvPr>
          <p:cNvPicPr>
            <a:picLocks noChangeAspect="1"/>
          </p:cNvPicPr>
          <p:nvPr/>
        </p:nvPicPr>
        <p:blipFill>
          <a:blip r:embed="rId3"/>
          <a:stretch>
            <a:fillRect/>
          </a:stretch>
        </p:blipFill>
        <p:spPr>
          <a:xfrm>
            <a:off x="8494359" y="1873567"/>
            <a:ext cx="1174556" cy="359695"/>
          </a:xfrm>
          <a:prstGeom prst="rect">
            <a:avLst/>
          </a:prstGeom>
        </p:spPr>
      </p:pic>
      <p:sp>
        <p:nvSpPr>
          <p:cNvPr id="12" name="Ellipse 11">
            <a:extLst>
              <a:ext uri="{FF2B5EF4-FFF2-40B4-BE49-F238E27FC236}">
                <a16:creationId xmlns:a16="http://schemas.microsoft.com/office/drawing/2014/main" id="{BD946D04-1BCA-4424-844B-6F469B3540B7}"/>
              </a:ext>
            </a:extLst>
          </p:cNvPr>
          <p:cNvSpPr/>
          <p:nvPr/>
        </p:nvSpPr>
        <p:spPr>
          <a:xfrm>
            <a:off x="7158288" y="2860419"/>
            <a:ext cx="785562" cy="323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5AAF830C-17FE-448A-8E37-7164A57F3F1A}"/>
              </a:ext>
            </a:extLst>
          </p:cNvPr>
          <p:cNvSpPr/>
          <p:nvPr/>
        </p:nvSpPr>
        <p:spPr>
          <a:xfrm>
            <a:off x="7158288" y="4675473"/>
            <a:ext cx="785562" cy="323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CB7B0639-831A-40F8-8908-9D95C8E3CD82}"/>
              </a:ext>
            </a:extLst>
          </p:cNvPr>
          <p:cNvSpPr/>
          <p:nvPr/>
        </p:nvSpPr>
        <p:spPr>
          <a:xfrm>
            <a:off x="7158288" y="4077246"/>
            <a:ext cx="785562" cy="323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AEB14080-7F4E-4E8D-8EBA-2569696AA2EE}"/>
              </a:ext>
            </a:extLst>
          </p:cNvPr>
          <p:cNvSpPr/>
          <p:nvPr/>
        </p:nvSpPr>
        <p:spPr>
          <a:xfrm>
            <a:off x="7158288" y="3429000"/>
            <a:ext cx="785562" cy="323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5141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30</a:t>
            </a:fld>
            <a:endParaRPr lang="fr-FR"/>
          </a:p>
        </p:txBody>
      </p:sp>
      <p:pic>
        <p:nvPicPr>
          <p:cNvPr id="7" name="Image 6"/>
          <p:cNvPicPr>
            <a:picLocks noChangeAspect="1"/>
          </p:cNvPicPr>
          <p:nvPr/>
        </p:nvPicPr>
        <p:blipFill>
          <a:blip r:embed="rId2"/>
          <a:stretch>
            <a:fillRect/>
          </a:stretch>
        </p:blipFill>
        <p:spPr>
          <a:xfrm>
            <a:off x="1251794" y="0"/>
            <a:ext cx="9688412" cy="6858000"/>
          </a:xfrm>
          <a:prstGeom prst="rect">
            <a:avLst/>
          </a:prstGeom>
        </p:spPr>
      </p:pic>
      <p:pic>
        <p:nvPicPr>
          <p:cNvPr id="9" name="Image 8"/>
          <p:cNvPicPr>
            <a:picLocks noChangeAspect="1"/>
          </p:cNvPicPr>
          <p:nvPr/>
        </p:nvPicPr>
        <p:blipFill>
          <a:blip r:embed="rId3"/>
          <a:stretch>
            <a:fillRect/>
          </a:stretch>
        </p:blipFill>
        <p:spPr>
          <a:xfrm>
            <a:off x="587141" y="174005"/>
            <a:ext cx="2859272" cy="4017795"/>
          </a:xfrm>
          <a:prstGeom prst="rect">
            <a:avLst/>
          </a:prstGeom>
        </p:spPr>
      </p:pic>
    </p:spTree>
    <p:extLst>
      <p:ext uri="{BB962C8B-B14F-4D97-AF65-F5344CB8AC3E}">
        <p14:creationId xmlns:p14="http://schemas.microsoft.com/office/powerpoint/2010/main" val="3438997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31</a:t>
            </a:fld>
            <a:endParaRPr lang="fr-FR"/>
          </a:p>
        </p:txBody>
      </p:sp>
      <p:pic>
        <p:nvPicPr>
          <p:cNvPr id="7" name="Image 6"/>
          <p:cNvPicPr>
            <a:picLocks noChangeAspect="1"/>
          </p:cNvPicPr>
          <p:nvPr/>
        </p:nvPicPr>
        <p:blipFill>
          <a:blip r:embed="rId2"/>
          <a:stretch>
            <a:fillRect/>
          </a:stretch>
        </p:blipFill>
        <p:spPr>
          <a:xfrm>
            <a:off x="139040" y="336883"/>
            <a:ext cx="8014360" cy="6054291"/>
          </a:xfrm>
          <a:prstGeom prst="rect">
            <a:avLst/>
          </a:prstGeom>
        </p:spPr>
      </p:pic>
      <p:pic>
        <p:nvPicPr>
          <p:cNvPr id="8" name="Image 7"/>
          <p:cNvPicPr>
            <a:picLocks noChangeAspect="1"/>
          </p:cNvPicPr>
          <p:nvPr/>
        </p:nvPicPr>
        <p:blipFill>
          <a:blip r:embed="rId3"/>
          <a:stretch>
            <a:fillRect/>
          </a:stretch>
        </p:blipFill>
        <p:spPr>
          <a:xfrm>
            <a:off x="5821396" y="1579295"/>
            <a:ext cx="2859272" cy="1158340"/>
          </a:xfrm>
          <a:prstGeom prst="rect">
            <a:avLst/>
          </a:prstGeom>
        </p:spPr>
      </p:pic>
      <p:sp>
        <p:nvSpPr>
          <p:cNvPr id="9" name="Ellipse 8"/>
          <p:cNvSpPr/>
          <p:nvPr/>
        </p:nvSpPr>
        <p:spPr>
          <a:xfrm>
            <a:off x="5746282" y="4485372"/>
            <a:ext cx="2849078" cy="11454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79351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32</a:t>
            </a:fld>
            <a:endParaRPr lang="fr-FR"/>
          </a:p>
        </p:txBody>
      </p:sp>
      <p:grpSp>
        <p:nvGrpSpPr>
          <p:cNvPr id="9" name="Groupe 8"/>
          <p:cNvGrpSpPr/>
          <p:nvPr/>
        </p:nvGrpSpPr>
        <p:grpSpPr>
          <a:xfrm>
            <a:off x="3377681" y="471637"/>
            <a:ext cx="8582023" cy="5799221"/>
            <a:chOff x="3377681" y="471637"/>
            <a:chExt cx="8582023" cy="5799221"/>
          </a:xfrm>
        </p:grpSpPr>
        <p:pic>
          <p:nvPicPr>
            <p:cNvPr id="7" name="Image 6"/>
            <p:cNvPicPr>
              <a:picLocks noChangeAspect="1"/>
            </p:cNvPicPr>
            <p:nvPr/>
          </p:nvPicPr>
          <p:blipFill>
            <a:blip r:embed="rId2"/>
            <a:stretch>
              <a:fillRect/>
            </a:stretch>
          </p:blipFill>
          <p:spPr>
            <a:xfrm>
              <a:off x="3377681" y="471637"/>
              <a:ext cx="8582023" cy="5799221"/>
            </a:xfrm>
            <a:prstGeom prst="rect">
              <a:avLst/>
            </a:prstGeom>
          </p:spPr>
        </p:pic>
        <p:pic>
          <p:nvPicPr>
            <p:cNvPr id="8" name="Image 7"/>
            <p:cNvPicPr>
              <a:picLocks noChangeAspect="1"/>
            </p:cNvPicPr>
            <p:nvPr/>
          </p:nvPicPr>
          <p:blipFill>
            <a:blip r:embed="rId3"/>
            <a:stretch>
              <a:fillRect/>
            </a:stretch>
          </p:blipFill>
          <p:spPr>
            <a:xfrm>
              <a:off x="5810973" y="4243572"/>
              <a:ext cx="2572109" cy="155173"/>
            </a:xfrm>
            <a:prstGeom prst="rect">
              <a:avLst/>
            </a:prstGeom>
          </p:spPr>
        </p:pic>
      </p:grpSp>
    </p:spTree>
    <p:extLst>
      <p:ext uri="{BB962C8B-B14F-4D97-AF65-F5344CB8AC3E}">
        <p14:creationId xmlns:p14="http://schemas.microsoft.com/office/powerpoint/2010/main" val="2992319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4" descr="http://mag.welovesaas.com/wp-content/uploads/2012/11/guestback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26" y="120418"/>
            <a:ext cx="6382021" cy="457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3"/>
          <a:stretch>
            <a:fillRect/>
          </a:stretch>
        </p:blipFill>
        <p:spPr>
          <a:xfrm>
            <a:off x="6670306" y="2821753"/>
            <a:ext cx="5521693" cy="4061998"/>
          </a:xfrm>
          <a:prstGeom prst="rect">
            <a:avLst/>
          </a:prstGeom>
        </p:spPr>
      </p:pic>
      <p:sp>
        <p:nvSpPr>
          <p:cNvPr id="5" name="Ellipse 4"/>
          <p:cNvSpPr/>
          <p:nvPr/>
        </p:nvSpPr>
        <p:spPr>
          <a:xfrm>
            <a:off x="2512194" y="1318661"/>
            <a:ext cx="1068404" cy="6545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2512194" y="2295624"/>
            <a:ext cx="1068404" cy="6545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2512194" y="3496376"/>
            <a:ext cx="1068404" cy="6545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5417197" y="1185527"/>
            <a:ext cx="1155030" cy="3667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55754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0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163" y="738189"/>
            <a:ext cx="8001000"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838" y="889001"/>
            <a:ext cx="8001000"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575" y="1052514"/>
            <a:ext cx="8001000"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35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164" y="53975"/>
            <a:ext cx="2162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958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1"/>
          <p:cNvSpPr>
            <a:spLocks noChangeArrowheads="1"/>
          </p:cNvSpPr>
          <p:nvPr/>
        </p:nvSpPr>
        <p:spPr bwMode="auto">
          <a:xfrm>
            <a:off x="2366964" y="187326"/>
            <a:ext cx="7489825" cy="4176713"/>
          </a:xfrm>
          <a:prstGeom prst="rect">
            <a:avLst/>
          </a:prstGeom>
          <a:noFill/>
          <a:ln w="9525" algn="ctr">
            <a:no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r>
              <a:rPr lang="fr-FR" altLang="fr-FR" dirty="0"/>
              <a:t>Trust You </a:t>
            </a:r>
            <a:r>
              <a:rPr lang="fr-FR" altLang="fr-FR" dirty="0" err="1"/>
              <a:t>allows</a:t>
            </a:r>
            <a:r>
              <a:rPr lang="fr-FR" altLang="fr-FR" dirty="0"/>
              <a:t> </a:t>
            </a:r>
            <a:r>
              <a:rPr lang="fr-FR" altLang="fr-FR" dirty="0" err="1"/>
              <a:t>you</a:t>
            </a:r>
            <a:r>
              <a:rPr lang="fr-FR" altLang="fr-FR" dirty="0"/>
              <a:t> to </a:t>
            </a:r>
            <a:r>
              <a:rPr lang="fr-FR" altLang="fr-FR" dirty="0" err="1"/>
              <a:t>collect</a:t>
            </a:r>
            <a:r>
              <a:rPr lang="fr-FR" altLang="fr-FR" dirty="0"/>
              <a:t> and </a:t>
            </a:r>
            <a:r>
              <a:rPr lang="fr-FR" altLang="fr-FR" dirty="0" err="1"/>
              <a:t>dispatch</a:t>
            </a:r>
            <a:r>
              <a:rPr lang="fr-FR" altLang="fr-FR" dirty="0"/>
              <a:t> to Google, Kayak… </a:t>
            </a:r>
            <a:r>
              <a:rPr lang="fr-FR" altLang="fr-FR" dirty="0" err="1"/>
              <a:t>your</a:t>
            </a:r>
            <a:r>
              <a:rPr lang="fr-FR" altLang="fr-FR" dirty="0"/>
              <a:t> </a:t>
            </a:r>
            <a:r>
              <a:rPr lang="fr-FR" altLang="fr-FR" dirty="0" err="1"/>
              <a:t>own</a:t>
            </a:r>
            <a:r>
              <a:rPr lang="fr-FR" altLang="fr-FR" dirty="0"/>
              <a:t> </a:t>
            </a:r>
            <a:r>
              <a:rPr lang="fr-FR" altLang="fr-FR" dirty="0" err="1"/>
              <a:t>website</a:t>
            </a:r>
            <a:r>
              <a:rPr lang="fr-FR" altLang="fr-FR" dirty="0"/>
              <a:t>…)</a:t>
            </a:r>
          </a:p>
        </p:txBody>
      </p:sp>
      <p:pic>
        <p:nvPicPr>
          <p:cNvPr id="369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765175"/>
            <a:ext cx="7781925" cy="56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96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488" y="1052513"/>
            <a:ext cx="7734300" cy="602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96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1052513"/>
            <a:ext cx="8091488"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llipse 2"/>
          <p:cNvSpPr>
            <a:spLocks noChangeArrowheads="1"/>
          </p:cNvSpPr>
          <p:nvPr/>
        </p:nvSpPr>
        <p:spPr bwMode="auto">
          <a:xfrm>
            <a:off x="5810251" y="3644901"/>
            <a:ext cx="2589213" cy="1439863"/>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fr-FR" altLang="fr-FR"/>
          </a:p>
        </p:txBody>
      </p:sp>
    </p:spTree>
    <p:extLst>
      <p:ext uri="{BB962C8B-B14F-4D97-AF65-F5344CB8AC3E}">
        <p14:creationId xmlns:p14="http://schemas.microsoft.com/office/powerpoint/2010/main" val="3505378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96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96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966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36</a:t>
            </a:fld>
            <a:endParaRPr lang="fr-FR"/>
          </a:p>
        </p:txBody>
      </p:sp>
      <p:sp>
        <p:nvSpPr>
          <p:cNvPr id="7" name="ZoneTexte 6"/>
          <p:cNvSpPr txBox="1"/>
          <p:nvPr/>
        </p:nvSpPr>
        <p:spPr>
          <a:xfrm>
            <a:off x="2380891" y="2290814"/>
            <a:ext cx="9253983" cy="2708434"/>
          </a:xfrm>
          <a:prstGeom prst="rect">
            <a:avLst/>
          </a:prstGeom>
          <a:noFill/>
        </p:spPr>
        <p:txBody>
          <a:bodyPr wrap="square" rtlCol="0">
            <a:spAutoFit/>
          </a:bodyPr>
          <a:lstStyle/>
          <a:p>
            <a:pPr algn="ctr"/>
            <a:r>
              <a:rPr lang="fr-FR" sz="5400" dirty="0">
                <a:latin typeface="+mj-lt"/>
                <a:ea typeface="+mj-ea"/>
                <a:cs typeface="+mj-cs"/>
              </a:rPr>
              <a:t>SMO</a:t>
            </a:r>
          </a:p>
          <a:p>
            <a:pPr algn="ctr"/>
            <a:endParaRPr lang="fr-FR" sz="6000" dirty="0"/>
          </a:p>
          <a:p>
            <a:pPr algn="ctr"/>
            <a:r>
              <a:rPr lang="fr-FR" sz="2800" dirty="0" err="1"/>
              <a:t>Only</a:t>
            </a:r>
            <a:r>
              <a:rPr lang="fr-FR" sz="2800" dirty="0"/>
              <a:t> Facebook and </a:t>
            </a:r>
            <a:r>
              <a:rPr lang="fr-FR" sz="2800" dirty="0" err="1"/>
              <a:t>then</a:t>
            </a:r>
            <a:r>
              <a:rPr lang="fr-FR" sz="2800" dirty="0"/>
              <a:t> </a:t>
            </a:r>
            <a:r>
              <a:rPr lang="fr-FR" sz="2800" dirty="0" err="1"/>
              <a:t>you’ll</a:t>
            </a:r>
            <a:r>
              <a:rPr lang="fr-FR" sz="2800" dirty="0"/>
              <a:t> </a:t>
            </a:r>
            <a:r>
              <a:rPr lang="fr-FR" sz="2800" dirty="0" err="1"/>
              <a:t>choose</a:t>
            </a:r>
            <a:r>
              <a:rPr lang="fr-FR" sz="2800" dirty="0"/>
              <a:t> one or </a:t>
            </a:r>
            <a:r>
              <a:rPr lang="fr-FR" sz="2800" dirty="0" err="1"/>
              <a:t>two</a:t>
            </a:r>
            <a:r>
              <a:rPr lang="fr-FR" sz="2800" dirty="0"/>
              <a:t> </a:t>
            </a:r>
            <a:r>
              <a:rPr lang="fr-FR" sz="2800" dirty="0" err="1"/>
              <a:t>others</a:t>
            </a:r>
            <a:r>
              <a:rPr lang="fr-FR" sz="2800" dirty="0"/>
              <a:t> social medias </a:t>
            </a:r>
          </a:p>
        </p:txBody>
      </p:sp>
      <p:sp>
        <p:nvSpPr>
          <p:cNvPr id="9" name="Rectangle 8">
            <a:extLst>
              <a:ext uri="{FF2B5EF4-FFF2-40B4-BE49-F238E27FC236}">
                <a16:creationId xmlns:a16="http://schemas.microsoft.com/office/drawing/2014/main" id="{7F98BE7B-2956-4E97-9129-1B04BE7D3025}"/>
              </a:ext>
            </a:extLst>
          </p:cNvPr>
          <p:cNvSpPr/>
          <p:nvPr/>
        </p:nvSpPr>
        <p:spPr>
          <a:xfrm>
            <a:off x="0" y="0"/>
            <a:ext cx="1639019" cy="684573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r>
              <a:rPr lang="fr-FR" dirty="0"/>
              <a:t>2 Web </a:t>
            </a:r>
            <a:r>
              <a:rPr lang="fr-FR" dirty="0" err="1"/>
              <a:t>analytics</a:t>
            </a:r>
            <a:r>
              <a:rPr lang="fr-FR" dirty="0"/>
              <a:t>, </a:t>
            </a:r>
            <a:r>
              <a:rPr lang="fr-FR" dirty="0" err="1"/>
              <a:t>search</a:t>
            </a:r>
            <a:r>
              <a:rPr lang="fr-FR" dirty="0"/>
              <a:t> console, </a:t>
            </a:r>
            <a:r>
              <a:rPr lang="fr-FR" dirty="0" err="1"/>
              <a:t>dashboard</a:t>
            </a:r>
            <a:endParaRPr lang="fr-FR" dirty="0"/>
          </a:p>
          <a:p>
            <a:pPr algn="ctr"/>
            <a:endParaRPr lang="fr-FR" dirty="0"/>
          </a:p>
          <a:p>
            <a:pPr algn="ctr"/>
            <a:r>
              <a:rPr lang="fr-FR" dirty="0"/>
              <a:t>3 Online </a:t>
            </a:r>
            <a:r>
              <a:rPr lang="fr-FR" dirty="0" err="1"/>
              <a:t>reputation</a:t>
            </a:r>
            <a:r>
              <a:rPr lang="fr-FR" dirty="0"/>
              <a:t> management (ORM) </a:t>
            </a:r>
          </a:p>
          <a:p>
            <a:pPr algn="ctr"/>
            <a:endParaRPr lang="fr-FR" dirty="0"/>
          </a:p>
          <a:p>
            <a:pPr algn="ctr"/>
            <a:r>
              <a:rPr lang="fr-FR" b="1" dirty="0">
                <a:solidFill>
                  <a:srgbClr val="FFC000"/>
                </a:solidFill>
              </a:rPr>
              <a:t>4 Social media </a:t>
            </a:r>
            <a:r>
              <a:rPr lang="fr-FR" b="1" dirty="0" err="1">
                <a:solidFill>
                  <a:srgbClr val="FFC000"/>
                </a:solidFill>
              </a:rPr>
              <a:t>optimization</a:t>
            </a:r>
            <a:endParaRPr lang="fr-FR" b="1" dirty="0">
              <a:solidFill>
                <a:srgbClr val="FFC000"/>
              </a:solidFill>
            </a:endParaRPr>
          </a:p>
          <a:p>
            <a:pPr algn="ctr"/>
            <a:endParaRPr lang="fr-FR" dirty="0"/>
          </a:p>
          <a:p>
            <a:pPr algn="ctr"/>
            <a:r>
              <a:rPr lang="fr-FR" dirty="0"/>
              <a:t>5- e-commerce</a:t>
            </a:r>
          </a:p>
          <a:p>
            <a:pPr algn="ctr"/>
            <a:endParaRPr lang="fr-FR" dirty="0"/>
          </a:p>
          <a:p>
            <a:pPr algn="ctr"/>
            <a:r>
              <a:rPr lang="fr-FR" dirty="0"/>
              <a:t>6 e-mailing / news </a:t>
            </a:r>
            <a:r>
              <a:rPr lang="fr-FR" dirty="0" err="1"/>
              <a:t>letters</a:t>
            </a: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Tree>
    <p:extLst>
      <p:ext uri="{BB962C8B-B14F-4D97-AF65-F5344CB8AC3E}">
        <p14:creationId xmlns:p14="http://schemas.microsoft.com/office/powerpoint/2010/main" val="1065760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37</a:t>
            </a:fld>
            <a:endParaRPr lang="fr-FR"/>
          </a:p>
        </p:txBody>
      </p:sp>
      <p:sp>
        <p:nvSpPr>
          <p:cNvPr id="7" name="ZoneTexte 6"/>
          <p:cNvSpPr txBox="1"/>
          <p:nvPr/>
        </p:nvSpPr>
        <p:spPr>
          <a:xfrm>
            <a:off x="1578544" y="972151"/>
            <a:ext cx="2233688" cy="369332"/>
          </a:xfrm>
          <a:prstGeom prst="rect">
            <a:avLst/>
          </a:prstGeom>
          <a:noFill/>
        </p:spPr>
        <p:txBody>
          <a:bodyPr wrap="none" rtlCol="0">
            <a:spAutoFit/>
          </a:bodyPr>
          <a:lstStyle/>
          <a:p>
            <a:r>
              <a:rPr lang="fr-FR" dirty="0" err="1"/>
              <a:t>Your</a:t>
            </a:r>
            <a:r>
              <a:rPr lang="fr-FR" dirty="0"/>
              <a:t> guideline / SMO:</a:t>
            </a:r>
          </a:p>
        </p:txBody>
      </p:sp>
      <p:sp>
        <p:nvSpPr>
          <p:cNvPr id="9" name="Rectangle 8"/>
          <p:cNvSpPr/>
          <p:nvPr/>
        </p:nvSpPr>
        <p:spPr>
          <a:xfrm>
            <a:off x="1665170" y="1766253"/>
            <a:ext cx="9423131" cy="3139321"/>
          </a:xfrm>
          <a:prstGeom prst="rect">
            <a:avLst/>
          </a:prstGeom>
        </p:spPr>
        <p:txBody>
          <a:bodyPr wrap="square">
            <a:spAutoFit/>
          </a:bodyPr>
          <a:lstStyle/>
          <a:p>
            <a:r>
              <a:rPr lang="en-US" dirty="0"/>
              <a:t>1 Community Focus: </a:t>
            </a:r>
            <a:r>
              <a:rPr lang="en-US" sz="1400" dirty="0"/>
              <a:t>The target audience for your social media community building</a:t>
            </a:r>
          </a:p>
          <a:p>
            <a:endParaRPr lang="en-US" dirty="0"/>
          </a:p>
          <a:p>
            <a:r>
              <a:rPr lang="en-US" dirty="0"/>
              <a:t>2 Goal:  </a:t>
            </a:r>
            <a:r>
              <a:rPr lang="en-US" sz="1400" dirty="0"/>
              <a:t>The overall mission and purpose of your social media activity….in link with your communication </a:t>
            </a:r>
            <a:r>
              <a:rPr lang="en-US" sz="1400" dirty="0" err="1"/>
              <a:t>stategy</a:t>
            </a:r>
            <a:r>
              <a:rPr lang="en-US" sz="1400" dirty="0"/>
              <a:t> (web site…)</a:t>
            </a:r>
            <a:endParaRPr lang="en-US" dirty="0"/>
          </a:p>
          <a:p>
            <a:endParaRPr lang="en-US" dirty="0"/>
          </a:p>
          <a:p>
            <a:r>
              <a:rPr lang="en-US" dirty="0"/>
              <a:t>3 Values: </a:t>
            </a:r>
            <a:r>
              <a:rPr lang="en-US" sz="1400" dirty="0"/>
              <a:t>The values that you wish to express and present through social media</a:t>
            </a:r>
            <a:endParaRPr lang="en-US" dirty="0"/>
          </a:p>
          <a:p>
            <a:endParaRPr lang="en-US" dirty="0"/>
          </a:p>
          <a:p>
            <a:r>
              <a:rPr lang="en-US" dirty="0"/>
              <a:t>4 Tone: </a:t>
            </a:r>
            <a:r>
              <a:rPr lang="en-US" sz="1400" dirty="0"/>
              <a:t>The style of communication</a:t>
            </a:r>
          </a:p>
          <a:p>
            <a:endParaRPr lang="en-US" dirty="0"/>
          </a:p>
          <a:p>
            <a:r>
              <a:rPr lang="en-US" dirty="0"/>
              <a:t>5 Posting Frequency: </a:t>
            </a:r>
            <a:r>
              <a:rPr lang="en-US" sz="1400" dirty="0"/>
              <a:t>How often you will create and reply to social media posts</a:t>
            </a:r>
            <a:endParaRPr lang="en-US" dirty="0"/>
          </a:p>
          <a:p>
            <a:endParaRPr lang="en-US" dirty="0"/>
          </a:p>
          <a:p>
            <a:r>
              <a:rPr lang="en-US" dirty="0"/>
              <a:t>6 Services and Resources: </a:t>
            </a:r>
            <a:r>
              <a:rPr lang="en-US" sz="1400" dirty="0"/>
              <a:t>The specific services and resources you wish highlight/amplify through social media</a:t>
            </a:r>
          </a:p>
        </p:txBody>
      </p:sp>
      <p:sp>
        <p:nvSpPr>
          <p:cNvPr id="10" name="Rectangle 9">
            <a:hlinkClick r:id="rId2"/>
          </p:cNvPr>
          <p:cNvSpPr/>
          <p:nvPr/>
        </p:nvSpPr>
        <p:spPr>
          <a:xfrm>
            <a:off x="4225491" y="5342021"/>
            <a:ext cx="3253338" cy="741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Click here to </a:t>
            </a:r>
            <a:r>
              <a:rPr lang="fr-FR" dirty="0" err="1"/>
              <a:t>complete</a:t>
            </a:r>
            <a:r>
              <a:rPr lang="fr-FR" dirty="0"/>
              <a:t> the FORM</a:t>
            </a:r>
          </a:p>
        </p:txBody>
      </p:sp>
    </p:spTree>
    <p:extLst>
      <p:ext uri="{BB962C8B-B14F-4D97-AF65-F5344CB8AC3E}">
        <p14:creationId xmlns:p14="http://schemas.microsoft.com/office/powerpoint/2010/main" val="1893777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38</a:t>
            </a:fld>
            <a:endParaRPr lang="fr-FR"/>
          </a:p>
        </p:txBody>
      </p:sp>
      <p:sp>
        <p:nvSpPr>
          <p:cNvPr id="7" name="ZoneTexte 6"/>
          <p:cNvSpPr txBox="1"/>
          <p:nvPr/>
        </p:nvSpPr>
        <p:spPr>
          <a:xfrm>
            <a:off x="-163901" y="47814"/>
            <a:ext cx="11181619" cy="5632311"/>
          </a:xfrm>
          <a:prstGeom prst="rect">
            <a:avLst/>
          </a:prstGeom>
          <a:noFill/>
        </p:spPr>
        <p:txBody>
          <a:bodyPr wrap="square" rtlCol="0">
            <a:spAutoFit/>
          </a:bodyPr>
          <a:lstStyle/>
          <a:p>
            <a:pPr marL="285750" indent="-285750">
              <a:buFontTx/>
              <a:buChar char="-"/>
            </a:pPr>
            <a:r>
              <a:rPr lang="fr-FR" dirty="0" err="1"/>
              <a:t>Create</a:t>
            </a:r>
            <a:r>
              <a:rPr lang="fr-FR" dirty="0"/>
              <a:t> a </a:t>
            </a:r>
            <a:r>
              <a:rPr lang="fr-FR" dirty="0" err="1"/>
              <a:t>facebook</a:t>
            </a:r>
            <a:r>
              <a:rPr lang="fr-FR" dirty="0"/>
              <a:t> page about </a:t>
            </a:r>
            <a:r>
              <a:rPr lang="fr-FR" dirty="0" err="1"/>
              <a:t>your</a:t>
            </a:r>
            <a:r>
              <a:rPr lang="fr-FR" dirty="0"/>
              <a:t> topic</a:t>
            </a:r>
          </a:p>
          <a:p>
            <a:pPr marL="285750" indent="-285750">
              <a:buFontTx/>
              <a:buChar char="-"/>
            </a:pPr>
            <a:r>
              <a:rPr lang="fr-FR" dirty="0" err="1"/>
              <a:t>Create</a:t>
            </a:r>
            <a:r>
              <a:rPr lang="fr-FR" dirty="0"/>
              <a:t> a twitter profile (business : </a:t>
            </a:r>
            <a:r>
              <a:rPr lang="fr-FR" dirty="0">
                <a:hlinkClick r:id="rId2"/>
              </a:rPr>
              <a:t>https://business.twitter.com/</a:t>
            </a:r>
            <a:r>
              <a:rPr lang="fr-FR" dirty="0"/>
              <a:t> ) or Instagram</a:t>
            </a:r>
          </a:p>
          <a:p>
            <a:r>
              <a:rPr lang="fr-FR" dirty="0"/>
              <a:t>     (</a:t>
            </a:r>
            <a:r>
              <a:rPr lang="en-US" dirty="0"/>
              <a:t>Nominate your team member as administrator)</a:t>
            </a:r>
            <a:endParaRPr lang="fr-FR" dirty="0"/>
          </a:p>
          <a:p>
            <a:pPr marL="285750" indent="-285750">
              <a:buFontTx/>
              <a:buChar char="-"/>
            </a:pPr>
            <a:endParaRPr lang="fr-FR" dirty="0"/>
          </a:p>
          <a:p>
            <a:pPr marL="285750" indent="-285750">
              <a:buFontTx/>
              <a:buChar char="-"/>
            </a:pPr>
            <a:endParaRPr lang="fr-FR" dirty="0"/>
          </a:p>
          <a:p>
            <a:pPr marL="285750" indent="-285750">
              <a:buFontTx/>
              <a:buChar char="-"/>
            </a:pPr>
            <a:r>
              <a:rPr lang="fr-FR" dirty="0" err="1"/>
              <a:t>Create</a:t>
            </a:r>
            <a:r>
              <a:rPr lang="fr-FR" dirty="0"/>
              <a:t> links </a:t>
            </a:r>
            <a:r>
              <a:rPr lang="fr-FR" dirty="0" err="1"/>
              <a:t>from</a:t>
            </a:r>
            <a:r>
              <a:rPr lang="fr-FR" dirty="0"/>
              <a:t> </a:t>
            </a:r>
            <a:r>
              <a:rPr lang="fr-FR" dirty="0" err="1"/>
              <a:t>facebook</a:t>
            </a:r>
            <a:r>
              <a:rPr lang="fr-FR" dirty="0"/>
              <a:t>/twitter/</a:t>
            </a:r>
            <a:r>
              <a:rPr lang="fr-FR" dirty="0" err="1"/>
              <a:t>intagram</a:t>
            </a:r>
            <a:r>
              <a:rPr lang="fr-FR" dirty="0"/>
              <a:t> to </a:t>
            </a:r>
            <a:r>
              <a:rPr lang="fr-FR" dirty="0" err="1"/>
              <a:t>you</a:t>
            </a:r>
            <a:r>
              <a:rPr lang="fr-FR" dirty="0"/>
              <a:t> web site</a:t>
            </a:r>
          </a:p>
          <a:p>
            <a:pPr marL="285750" indent="-285750">
              <a:buFontTx/>
              <a:buChar char="-"/>
            </a:pPr>
            <a:endParaRPr lang="fr-FR" dirty="0"/>
          </a:p>
          <a:p>
            <a:pPr marL="285750" indent="-285750">
              <a:buFontTx/>
              <a:buChar char="-"/>
            </a:pPr>
            <a:r>
              <a:rPr lang="fr-FR" dirty="0" err="1"/>
              <a:t>Create</a:t>
            </a:r>
            <a:r>
              <a:rPr lang="fr-FR" dirty="0"/>
              <a:t> links </a:t>
            </a:r>
            <a:r>
              <a:rPr lang="fr-FR" dirty="0" err="1"/>
              <a:t>from</a:t>
            </a:r>
            <a:r>
              <a:rPr lang="fr-FR" dirty="0"/>
              <a:t> </a:t>
            </a:r>
            <a:r>
              <a:rPr lang="fr-FR" dirty="0" err="1"/>
              <a:t>your</a:t>
            </a:r>
            <a:r>
              <a:rPr lang="fr-FR" dirty="0"/>
              <a:t> web site to </a:t>
            </a:r>
            <a:r>
              <a:rPr lang="fr-FR" dirty="0" err="1"/>
              <a:t>facebook</a:t>
            </a:r>
            <a:r>
              <a:rPr lang="fr-FR" dirty="0"/>
              <a:t>/twitter/</a:t>
            </a:r>
            <a:r>
              <a:rPr lang="fr-FR" dirty="0" err="1"/>
              <a:t>instagram</a:t>
            </a:r>
            <a:r>
              <a:rPr lang="fr-FR" dirty="0"/>
              <a:t>: </a:t>
            </a:r>
          </a:p>
          <a:p>
            <a:pPr lvl="1"/>
            <a:r>
              <a:rPr lang="fr-FR" dirty="0" err="1"/>
              <a:t>Add</a:t>
            </a:r>
            <a:r>
              <a:rPr lang="fr-FR" dirty="0"/>
              <a:t> plugin about </a:t>
            </a:r>
            <a:r>
              <a:rPr lang="fr-FR" dirty="0" err="1"/>
              <a:t>facebook</a:t>
            </a:r>
            <a:r>
              <a:rPr lang="fr-FR" dirty="0"/>
              <a:t>/twitter/</a:t>
            </a:r>
            <a:r>
              <a:rPr lang="fr-FR" dirty="0" err="1"/>
              <a:t>instagram</a:t>
            </a:r>
            <a:r>
              <a:rPr lang="fr-FR" dirty="0"/>
              <a:t> on </a:t>
            </a:r>
            <a:r>
              <a:rPr lang="fr-FR" dirty="0" err="1"/>
              <a:t>your</a:t>
            </a:r>
            <a:r>
              <a:rPr lang="fr-FR" dirty="0"/>
              <a:t> web site: </a:t>
            </a:r>
            <a:r>
              <a:rPr lang="fr-FR" dirty="0" err="1"/>
              <a:t>Sassy</a:t>
            </a:r>
            <a:r>
              <a:rPr lang="fr-FR" dirty="0"/>
              <a:t> Social Share  (or Social </a:t>
            </a:r>
            <a:r>
              <a:rPr lang="fr-FR" dirty="0" err="1"/>
              <a:t>warfare</a:t>
            </a:r>
            <a:r>
              <a:rPr lang="fr-FR" dirty="0"/>
              <a:t> or and/or </a:t>
            </a:r>
            <a:r>
              <a:rPr lang="en-US" dirty="0" err="1"/>
              <a:t>Shareaholic</a:t>
            </a:r>
            <a:r>
              <a:rPr lang="en-US" dirty="0"/>
              <a:t> and/or </a:t>
            </a:r>
            <a:r>
              <a:rPr lang="fr-FR" dirty="0"/>
              <a:t>WP Social Sharing and/or </a:t>
            </a:r>
          </a:p>
          <a:p>
            <a:pPr lvl="2"/>
            <a:r>
              <a:rPr lang="fr-FR" dirty="0" err="1"/>
              <a:t>Sharify</a:t>
            </a:r>
            <a:r>
              <a:rPr lang="fr-FR" dirty="0"/>
              <a:t> Social Share Buttons  and/or </a:t>
            </a:r>
            <a:r>
              <a:rPr lang="en-US" dirty="0"/>
              <a:t>Custom Share Buttons with Floating </a:t>
            </a:r>
            <a:r>
              <a:rPr lang="en-US" dirty="0" err="1"/>
              <a:t>Sidbear</a:t>
            </a:r>
            <a:r>
              <a:rPr lang="en-US" dirty="0"/>
              <a:t>…)</a:t>
            </a:r>
          </a:p>
          <a:p>
            <a:pPr lvl="2"/>
            <a:endParaRPr lang="en-US" dirty="0"/>
          </a:p>
          <a:p>
            <a:pPr lvl="2"/>
            <a:r>
              <a:rPr lang="en-US" dirty="0"/>
              <a:t>(I recommend “share” buttons and not “like”. Put them at the beginning and/or end of your post on </a:t>
            </a:r>
            <a:r>
              <a:rPr lang="en-US" dirty="0" err="1"/>
              <a:t>wordpress</a:t>
            </a:r>
            <a:r>
              <a:rPr lang="en-US" dirty="0"/>
              <a:t>. Avoid official button</a:t>
            </a:r>
          </a:p>
          <a:p>
            <a:pPr lvl="2"/>
            <a:r>
              <a:rPr lang="en-US" dirty="0"/>
              <a:t>Avoid to transform your web site in a “Christmas tree” :	 limit the number of buttons)</a:t>
            </a:r>
          </a:p>
          <a:p>
            <a:r>
              <a:rPr lang="en-US" dirty="0"/>
              <a:t> </a:t>
            </a:r>
          </a:p>
          <a:p>
            <a:endParaRPr lang="en-US" dirty="0"/>
          </a:p>
          <a:p>
            <a:r>
              <a:rPr lang="en-US" dirty="0"/>
              <a:t> </a:t>
            </a:r>
          </a:p>
          <a:p>
            <a:endParaRPr lang="en-US" dirty="0"/>
          </a:p>
          <a:p>
            <a:endParaRPr lang="en-US" dirty="0"/>
          </a:p>
        </p:txBody>
      </p:sp>
      <p:pic>
        <p:nvPicPr>
          <p:cNvPr id="2" name="Image 1">
            <a:extLst>
              <a:ext uri="{FF2B5EF4-FFF2-40B4-BE49-F238E27FC236}">
                <a16:creationId xmlns:a16="http://schemas.microsoft.com/office/drawing/2014/main" id="{D1540CC1-A60A-445D-BF52-23EF668ACF66}"/>
              </a:ext>
            </a:extLst>
          </p:cNvPr>
          <p:cNvPicPr>
            <a:picLocks noChangeAspect="1"/>
          </p:cNvPicPr>
          <p:nvPr/>
        </p:nvPicPr>
        <p:blipFill>
          <a:blip r:embed="rId3"/>
          <a:stretch>
            <a:fillRect/>
          </a:stretch>
        </p:blipFill>
        <p:spPr>
          <a:xfrm>
            <a:off x="1174282" y="4615007"/>
            <a:ext cx="3758114" cy="2252618"/>
          </a:xfrm>
          <a:prstGeom prst="rect">
            <a:avLst/>
          </a:prstGeom>
        </p:spPr>
      </p:pic>
      <p:pic>
        <p:nvPicPr>
          <p:cNvPr id="11" name="Image 10">
            <a:extLst>
              <a:ext uri="{FF2B5EF4-FFF2-40B4-BE49-F238E27FC236}">
                <a16:creationId xmlns:a16="http://schemas.microsoft.com/office/drawing/2014/main" id="{E55EF2AB-3653-4FA1-9367-E84D8533FEEA}"/>
              </a:ext>
            </a:extLst>
          </p:cNvPr>
          <p:cNvPicPr>
            <a:picLocks noChangeAspect="1"/>
          </p:cNvPicPr>
          <p:nvPr/>
        </p:nvPicPr>
        <p:blipFill>
          <a:blip r:embed="rId4"/>
          <a:stretch>
            <a:fillRect/>
          </a:stretch>
        </p:blipFill>
        <p:spPr>
          <a:xfrm>
            <a:off x="6197678" y="4612859"/>
            <a:ext cx="3725179" cy="2232877"/>
          </a:xfrm>
          <a:prstGeom prst="rect">
            <a:avLst/>
          </a:prstGeom>
        </p:spPr>
      </p:pic>
    </p:spTree>
    <p:extLst>
      <p:ext uri="{BB962C8B-B14F-4D97-AF65-F5344CB8AC3E}">
        <p14:creationId xmlns:p14="http://schemas.microsoft.com/office/powerpoint/2010/main" val="1594303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39</a:t>
            </a:fld>
            <a:endParaRPr lang="fr-FR"/>
          </a:p>
        </p:txBody>
      </p:sp>
      <p:sp>
        <p:nvSpPr>
          <p:cNvPr id="7" name="ZoneTexte 6"/>
          <p:cNvSpPr txBox="1"/>
          <p:nvPr/>
        </p:nvSpPr>
        <p:spPr>
          <a:xfrm>
            <a:off x="3740217" y="1944303"/>
            <a:ext cx="5859489" cy="3416320"/>
          </a:xfrm>
          <a:prstGeom prst="rect">
            <a:avLst/>
          </a:prstGeom>
          <a:noFill/>
        </p:spPr>
        <p:txBody>
          <a:bodyPr wrap="none" rtlCol="0">
            <a:spAutoFit/>
          </a:bodyPr>
          <a:lstStyle/>
          <a:p>
            <a:r>
              <a:rPr lang="fr-FR" dirty="0"/>
              <a:t>To compare </a:t>
            </a:r>
            <a:r>
              <a:rPr lang="fr-FR" dirty="0" err="1"/>
              <a:t>with</a:t>
            </a:r>
            <a:r>
              <a:rPr lang="fr-FR" dirty="0"/>
              <a:t> </a:t>
            </a:r>
            <a:r>
              <a:rPr lang="fr-FR" dirty="0" err="1"/>
              <a:t>competitors</a:t>
            </a:r>
            <a:r>
              <a:rPr lang="fr-FR" dirty="0"/>
              <a:t>, use (</a:t>
            </a:r>
            <a:r>
              <a:rPr lang="fr-FR" dirty="0" err="1"/>
              <a:t>e,g</a:t>
            </a:r>
            <a:r>
              <a:rPr lang="fr-FR" dirty="0"/>
              <a:t>):</a:t>
            </a:r>
          </a:p>
          <a:p>
            <a:endParaRPr lang="fr-FR" dirty="0"/>
          </a:p>
          <a:p>
            <a:pPr marL="285750" indent="-285750">
              <a:buFontTx/>
              <a:buChar char="-"/>
            </a:pPr>
            <a:r>
              <a:rPr lang="fr-FR" dirty="0" err="1"/>
              <a:t>LikeAlyzer</a:t>
            </a:r>
            <a:r>
              <a:rPr lang="fr-FR" dirty="0"/>
              <a:t>: </a:t>
            </a:r>
            <a:r>
              <a:rPr lang="fr-FR" dirty="0">
                <a:hlinkClick r:id="rId2"/>
              </a:rPr>
              <a:t>http://likealyzer.com/</a:t>
            </a:r>
            <a:r>
              <a:rPr lang="fr-FR" dirty="0"/>
              <a:t> </a:t>
            </a:r>
          </a:p>
          <a:p>
            <a:pPr marL="285750" indent="-285750">
              <a:buFontTx/>
              <a:buChar char="-"/>
            </a:pPr>
            <a:endParaRPr lang="fr-FR" dirty="0"/>
          </a:p>
          <a:p>
            <a:pPr marL="285750" indent="-285750">
              <a:buFontTx/>
              <a:buChar char="-"/>
            </a:pPr>
            <a:r>
              <a:rPr lang="fr-FR" dirty="0"/>
              <a:t>And/or </a:t>
            </a:r>
            <a:r>
              <a:rPr lang="fr-FR" dirty="0" err="1"/>
              <a:t>Fanpage</a:t>
            </a:r>
            <a:r>
              <a:rPr lang="fr-FR" dirty="0"/>
              <a:t> Karma : http://www.fanpagekarma.com/</a:t>
            </a:r>
          </a:p>
          <a:p>
            <a:pPr marL="285750" indent="-285750">
              <a:buFontTx/>
              <a:buChar char="-"/>
            </a:pPr>
            <a:endParaRPr lang="fr-FR" dirty="0"/>
          </a:p>
          <a:p>
            <a:pPr marL="285750" indent="-285750">
              <a:buFontTx/>
              <a:buChar char="-"/>
            </a:pPr>
            <a:r>
              <a:rPr lang="fr-FR" dirty="0"/>
              <a:t>And/or </a:t>
            </a:r>
            <a:r>
              <a:rPr lang="fr-FR" dirty="0" err="1"/>
              <a:t>Klear</a:t>
            </a:r>
            <a:r>
              <a:rPr lang="fr-FR" dirty="0"/>
              <a:t>: https://klear.com/</a:t>
            </a:r>
          </a:p>
          <a:p>
            <a:pPr marL="285750" indent="-285750">
              <a:buFontTx/>
              <a:buChar char="-"/>
            </a:pPr>
            <a:endParaRPr lang="fr-FR" dirty="0"/>
          </a:p>
          <a:p>
            <a:pPr marL="285750" indent="-285750">
              <a:buFontTx/>
              <a:buChar char="-"/>
            </a:pPr>
            <a:r>
              <a:rPr lang="fr-FR" dirty="0"/>
              <a:t>And/or </a:t>
            </a:r>
            <a:r>
              <a:rPr lang="fr-FR" dirty="0" err="1"/>
              <a:t>Quintly</a:t>
            </a:r>
            <a:r>
              <a:rPr lang="fr-FR" dirty="0"/>
              <a:t> : https://www.quintly.com/</a:t>
            </a:r>
          </a:p>
          <a:p>
            <a:pPr marL="285750" indent="-285750">
              <a:buFontTx/>
              <a:buChar char="-"/>
            </a:pPr>
            <a:endParaRPr lang="fr-FR" dirty="0"/>
          </a:p>
          <a:p>
            <a:endParaRPr lang="fr-FR" dirty="0"/>
          </a:p>
          <a:p>
            <a:endParaRPr lang="fr-FR" dirty="0"/>
          </a:p>
        </p:txBody>
      </p:sp>
    </p:spTree>
    <p:extLst>
      <p:ext uri="{BB962C8B-B14F-4D97-AF65-F5344CB8AC3E}">
        <p14:creationId xmlns:p14="http://schemas.microsoft.com/office/powerpoint/2010/main" val="4150928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4</a:t>
            </a:fld>
            <a:endParaRPr lang="fr-FR"/>
          </a:p>
        </p:txBody>
      </p:sp>
      <p:sp>
        <p:nvSpPr>
          <p:cNvPr id="7" name="ZoneTexte 6"/>
          <p:cNvSpPr txBox="1"/>
          <p:nvPr/>
        </p:nvSpPr>
        <p:spPr>
          <a:xfrm>
            <a:off x="888778" y="847029"/>
            <a:ext cx="10674417" cy="5786199"/>
          </a:xfrm>
          <a:prstGeom prst="rect">
            <a:avLst/>
          </a:prstGeom>
          <a:noFill/>
        </p:spPr>
        <p:txBody>
          <a:bodyPr wrap="square" rtlCol="0">
            <a:spAutoFit/>
          </a:bodyPr>
          <a:lstStyle/>
          <a:p>
            <a:r>
              <a:rPr lang="fr-FR" sz="2800" dirty="0"/>
              <a:t>Google </a:t>
            </a:r>
            <a:r>
              <a:rPr lang="fr-FR" sz="2800" dirty="0" err="1"/>
              <a:t>Search</a:t>
            </a:r>
            <a:r>
              <a:rPr lang="fr-FR" sz="2800" dirty="0"/>
              <a:t> Console</a:t>
            </a:r>
          </a:p>
          <a:p>
            <a:endParaRPr lang="fr-FR" dirty="0"/>
          </a:p>
          <a:p>
            <a:endParaRPr lang="fr-FR" dirty="0"/>
          </a:p>
          <a:p>
            <a:pPr marL="285750" indent="-285750">
              <a:buFontTx/>
              <a:buChar char="-"/>
            </a:pPr>
            <a:r>
              <a:rPr lang="fr-FR" dirty="0" err="1"/>
              <a:t>Connect</a:t>
            </a:r>
            <a:r>
              <a:rPr lang="fr-FR" dirty="0"/>
              <a:t> to </a:t>
            </a:r>
            <a:r>
              <a:rPr lang="fr-FR" dirty="0" err="1"/>
              <a:t>your</a:t>
            </a:r>
            <a:r>
              <a:rPr lang="fr-FR" dirty="0"/>
              <a:t> </a:t>
            </a:r>
            <a:r>
              <a:rPr lang="fr-FR" dirty="0" err="1"/>
              <a:t>google</a:t>
            </a:r>
            <a:r>
              <a:rPr lang="fr-FR" dirty="0"/>
              <a:t> </a:t>
            </a:r>
            <a:r>
              <a:rPr lang="fr-FR" dirty="0" err="1"/>
              <a:t>account</a:t>
            </a:r>
            <a:endParaRPr lang="fr-FR" dirty="0"/>
          </a:p>
          <a:p>
            <a:pPr marL="285750" indent="-285750">
              <a:buFontTx/>
              <a:buChar char="-"/>
            </a:pPr>
            <a:r>
              <a:rPr lang="fr-FR" dirty="0" err="1"/>
              <a:t>Connect</a:t>
            </a:r>
            <a:r>
              <a:rPr lang="fr-FR" dirty="0"/>
              <a:t> to « Google </a:t>
            </a:r>
            <a:r>
              <a:rPr lang="fr-FR" dirty="0" err="1"/>
              <a:t>search</a:t>
            </a:r>
            <a:r>
              <a:rPr lang="fr-FR" dirty="0"/>
              <a:t> console » (type un </a:t>
            </a:r>
            <a:r>
              <a:rPr lang="fr-FR" dirty="0" err="1"/>
              <a:t>search</a:t>
            </a:r>
            <a:r>
              <a:rPr lang="fr-FR" dirty="0"/>
              <a:t> </a:t>
            </a:r>
            <a:r>
              <a:rPr lang="fr-FR" dirty="0" err="1"/>
              <a:t>engine</a:t>
            </a:r>
            <a:r>
              <a:rPr lang="fr-FR" dirty="0"/>
              <a:t>) : </a:t>
            </a:r>
            <a:r>
              <a:rPr lang="fr-FR" dirty="0" err="1"/>
              <a:t>add</a:t>
            </a:r>
            <a:r>
              <a:rPr lang="fr-FR" dirty="0"/>
              <a:t> a </a:t>
            </a:r>
            <a:r>
              <a:rPr lang="fr-FR" dirty="0" err="1"/>
              <a:t>property</a:t>
            </a:r>
            <a:r>
              <a:rPr lang="fr-FR" dirty="0"/>
              <a:t>…</a:t>
            </a:r>
            <a:r>
              <a:rPr lang="fr-FR" dirty="0" err="1"/>
              <a:t>verify</a:t>
            </a:r>
            <a:r>
              <a:rPr lang="fr-FR" dirty="0"/>
              <a:t>…</a:t>
            </a:r>
            <a:r>
              <a:rPr lang="fr-FR" dirty="0" err="1"/>
              <a:t>alternate</a:t>
            </a:r>
            <a:r>
              <a:rPr lang="fr-FR" dirty="0"/>
              <a:t> </a:t>
            </a:r>
            <a:r>
              <a:rPr lang="fr-FR" dirty="0" err="1"/>
              <a:t>methods</a:t>
            </a:r>
            <a:r>
              <a:rPr lang="fr-FR" dirty="0"/>
              <a:t>…html tag… copy </a:t>
            </a:r>
          </a:p>
          <a:p>
            <a:pPr marL="285750" indent="-285750">
              <a:buFontTx/>
              <a:buChar char="-"/>
            </a:pPr>
            <a:r>
              <a:rPr lang="fr-FR" dirty="0" err="1"/>
              <a:t>Connect</a:t>
            </a:r>
            <a:r>
              <a:rPr lang="fr-FR" dirty="0"/>
              <a:t> to </a:t>
            </a:r>
            <a:r>
              <a:rPr lang="fr-FR" dirty="0" err="1"/>
              <a:t>word</a:t>
            </a:r>
            <a:r>
              <a:rPr lang="fr-FR" dirty="0"/>
              <a:t> </a:t>
            </a:r>
            <a:r>
              <a:rPr lang="fr-FR" dirty="0" err="1"/>
              <a:t>press</a:t>
            </a:r>
            <a:r>
              <a:rPr lang="fr-FR" dirty="0"/>
              <a:t>…</a:t>
            </a:r>
            <a:r>
              <a:rPr lang="fr-FR" dirty="0" err="1"/>
              <a:t>dashboard</a:t>
            </a:r>
            <a:r>
              <a:rPr lang="fr-FR" dirty="0"/>
              <a:t>…</a:t>
            </a:r>
            <a:r>
              <a:rPr lang="fr-FR" dirty="0" err="1"/>
              <a:t>Yoast</a:t>
            </a:r>
            <a:r>
              <a:rPr lang="fr-FR" dirty="0"/>
              <a:t>…</a:t>
            </a:r>
            <a:r>
              <a:rPr lang="fr-FR" dirty="0" err="1"/>
              <a:t>dashboard</a:t>
            </a:r>
            <a:r>
              <a:rPr lang="fr-FR" dirty="0"/>
              <a:t>…webmasters </a:t>
            </a:r>
            <a:r>
              <a:rPr lang="fr-FR" dirty="0" err="1"/>
              <a:t>tools</a:t>
            </a:r>
            <a:r>
              <a:rPr lang="fr-FR" dirty="0"/>
              <a:t>  …</a:t>
            </a:r>
            <a:r>
              <a:rPr lang="fr-FR" dirty="0" err="1"/>
              <a:t>paste</a:t>
            </a:r>
            <a:r>
              <a:rPr lang="fr-FR" dirty="0"/>
              <a:t> (</a:t>
            </a:r>
            <a:r>
              <a:rPr lang="fr-FR" dirty="0" err="1"/>
              <a:t>from</a:t>
            </a:r>
            <a:r>
              <a:rPr lang="fr-FR" dirty="0"/>
              <a:t> </a:t>
            </a:r>
            <a:r>
              <a:rPr lang="fr-FR" dirty="0" err="1"/>
              <a:t>Search</a:t>
            </a:r>
            <a:r>
              <a:rPr lang="fr-FR" dirty="0"/>
              <a:t> console)</a:t>
            </a:r>
          </a:p>
          <a:p>
            <a:pPr marL="285750" indent="-285750">
              <a:buFontTx/>
              <a:buChar char="-"/>
            </a:pPr>
            <a:r>
              <a:rPr lang="fr-FR" dirty="0"/>
              <a:t>Return to </a:t>
            </a:r>
            <a:r>
              <a:rPr lang="fr-FR" dirty="0" err="1"/>
              <a:t>search</a:t>
            </a:r>
            <a:r>
              <a:rPr lang="fr-FR" dirty="0"/>
              <a:t> console: </a:t>
            </a:r>
            <a:r>
              <a:rPr lang="fr-FR" dirty="0" err="1"/>
              <a:t>verify</a:t>
            </a:r>
            <a:r>
              <a:rPr lang="fr-FR" dirty="0"/>
              <a:t> (ok ?)</a:t>
            </a:r>
          </a:p>
          <a:p>
            <a:pPr marL="285750" indent="-285750">
              <a:buFontTx/>
              <a:buChar char="-"/>
            </a:pPr>
            <a:endParaRPr lang="fr-FR" dirty="0"/>
          </a:p>
          <a:p>
            <a:pPr marL="285750" indent="-285750">
              <a:buFontTx/>
              <a:buChar char="-"/>
            </a:pPr>
            <a:r>
              <a:rPr lang="fr-FR" dirty="0" err="1"/>
              <a:t>Declare</a:t>
            </a:r>
            <a:r>
              <a:rPr lang="fr-FR" dirty="0"/>
              <a:t> </a:t>
            </a:r>
            <a:r>
              <a:rPr lang="fr-FR" dirty="0" err="1"/>
              <a:t>your</a:t>
            </a:r>
            <a:r>
              <a:rPr lang="fr-FR" dirty="0"/>
              <a:t> </a:t>
            </a:r>
            <a:r>
              <a:rPr lang="fr-FR" dirty="0" err="1"/>
              <a:t>website</a:t>
            </a:r>
            <a:r>
              <a:rPr lang="fr-FR" dirty="0"/>
              <a:t> to google / </a:t>
            </a:r>
            <a:r>
              <a:rPr lang="fr-FR" dirty="0" err="1"/>
              <a:t>Send</a:t>
            </a:r>
            <a:r>
              <a:rPr lang="fr-FR" dirty="0"/>
              <a:t> a site </a:t>
            </a:r>
            <a:r>
              <a:rPr lang="fr-FR" dirty="0" err="1"/>
              <a:t>map</a:t>
            </a:r>
            <a:r>
              <a:rPr lang="fr-FR" dirty="0"/>
              <a:t> to </a:t>
            </a:r>
            <a:r>
              <a:rPr lang="fr-FR" dirty="0" err="1"/>
              <a:t>search</a:t>
            </a:r>
            <a:r>
              <a:rPr lang="fr-FR" dirty="0"/>
              <a:t> console…  </a:t>
            </a:r>
            <a:r>
              <a:rPr lang="fr-FR" dirty="0" err="1"/>
              <a:t>wordpress</a:t>
            </a:r>
            <a:r>
              <a:rPr lang="fr-FR" dirty="0"/>
              <a:t>…</a:t>
            </a:r>
            <a:r>
              <a:rPr lang="fr-FR" dirty="0" err="1"/>
              <a:t>dashboard</a:t>
            </a:r>
            <a:r>
              <a:rPr lang="fr-FR" dirty="0"/>
              <a:t>…</a:t>
            </a:r>
            <a:r>
              <a:rPr lang="fr-FR" dirty="0" err="1"/>
              <a:t>YoastSEO</a:t>
            </a:r>
            <a:r>
              <a:rPr lang="fr-FR" dirty="0"/>
              <a:t>…</a:t>
            </a:r>
            <a:r>
              <a:rPr lang="fr-FR" dirty="0" err="1"/>
              <a:t>XMLSitemaps</a:t>
            </a:r>
            <a:r>
              <a:rPr lang="fr-FR" dirty="0"/>
              <a:t> </a:t>
            </a:r>
            <a:r>
              <a:rPr lang="fr-FR" sz="1400" baseline="30000" dirty="0"/>
              <a:t>(1)</a:t>
            </a:r>
            <a:r>
              <a:rPr lang="fr-FR" dirty="0"/>
              <a:t>…General…  « </a:t>
            </a:r>
            <a:r>
              <a:rPr lang="fr-FR" dirty="0" err="1"/>
              <a:t>you</a:t>
            </a:r>
            <a:r>
              <a:rPr lang="fr-FR" dirty="0"/>
              <a:t> can </a:t>
            </a:r>
            <a:r>
              <a:rPr lang="fr-FR" dirty="0" err="1"/>
              <a:t>find</a:t>
            </a:r>
            <a:r>
              <a:rPr lang="fr-FR" dirty="0"/>
              <a:t> </a:t>
            </a:r>
            <a:r>
              <a:rPr lang="fr-FR" dirty="0" err="1"/>
              <a:t>your</a:t>
            </a:r>
            <a:r>
              <a:rPr lang="fr-FR" dirty="0"/>
              <a:t> xml </a:t>
            </a:r>
            <a:r>
              <a:rPr lang="fr-FR" dirty="0" err="1"/>
              <a:t>sitemap</a:t>
            </a:r>
            <a:r>
              <a:rPr lang="fr-FR" dirty="0"/>
              <a:t> here : click »… copy the </a:t>
            </a:r>
            <a:r>
              <a:rPr lang="fr-FR" dirty="0" err="1"/>
              <a:t>adress</a:t>
            </a:r>
            <a:r>
              <a:rPr lang="fr-FR" dirty="0"/>
              <a:t> (</a:t>
            </a:r>
            <a:r>
              <a:rPr lang="fr-FR" dirty="0">
                <a:hlinkClick r:id="rId2"/>
              </a:rPr>
              <a:t>http://winetourX.cariou.eu/sitemap_index.xml</a:t>
            </a:r>
            <a:r>
              <a:rPr lang="fr-FR" dirty="0"/>
              <a:t>) …go to </a:t>
            </a:r>
            <a:r>
              <a:rPr lang="fr-FR" dirty="0" err="1"/>
              <a:t>search</a:t>
            </a:r>
            <a:r>
              <a:rPr lang="fr-FR" dirty="0"/>
              <a:t> console…crawl…</a:t>
            </a:r>
            <a:r>
              <a:rPr lang="fr-FR" dirty="0" err="1"/>
              <a:t>sitemaps</a:t>
            </a:r>
            <a:r>
              <a:rPr lang="fr-FR" dirty="0"/>
              <a:t>…</a:t>
            </a:r>
            <a:r>
              <a:rPr lang="fr-FR" dirty="0" err="1"/>
              <a:t>add</a:t>
            </a:r>
            <a:r>
              <a:rPr lang="fr-FR" dirty="0"/>
              <a:t>/test </a:t>
            </a:r>
            <a:r>
              <a:rPr lang="fr-FR" dirty="0" err="1"/>
              <a:t>sitemaps</a:t>
            </a:r>
            <a:r>
              <a:rPr lang="fr-FR" dirty="0"/>
              <a:t>… paste the </a:t>
            </a:r>
            <a:r>
              <a:rPr lang="fr-FR" dirty="0" err="1"/>
              <a:t>adress</a:t>
            </a:r>
            <a:r>
              <a:rPr lang="fr-FR" dirty="0"/>
              <a:t>…test </a:t>
            </a:r>
            <a:r>
              <a:rPr lang="fr-FR" dirty="0" err="1"/>
              <a:t>then</a:t>
            </a:r>
            <a:r>
              <a:rPr lang="fr-FR" dirty="0"/>
              <a:t> </a:t>
            </a:r>
            <a:r>
              <a:rPr lang="fr-FR" dirty="0" err="1"/>
              <a:t>submit</a:t>
            </a:r>
            <a:r>
              <a:rPr lang="fr-FR" dirty="0"/>
              <a:t> </a:t>
            </a:r>
          </a:p>
          <a:p>
            <a:pPr marL="285750" indent="-285750">
              <a:buFontTx/>
              <a:buChar char="-"/>
            </a:pPr>
            <a:r>
              <a:rPr lang="en-US" dirty="0"/>
              <a:t>Discover the features offered</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fr-FR" dirty="0"/>
          </a:p>
          <a:p>
            <a:r>
              <a:rPr lang="fr-FR" dirty="0"/>
              <a:t>(</a:t>
            </a:r>
            <a:r>
              <a:rPr lang="fr-FR" dirty="0" err="1"/>
              <a:t>you</a:t>
            </a:r>
            <a:r>
              <a:rPr lang="fr-FR" dirty="0"/>
              <a:t> </a:t>
            </a:r>
            <a:r>
              <a:rPr lang="fr-FR" dirty="0" err="1"/>
              <a:t>can</a:t>
            </a:r>
            <a:r>
              <a:rPr lang="fr-FR" dirty="0"/>
              <a:t> </a:t>
            </a:r>
            <a:r>
              <a:rPr lang="fr-FR" dirty="0" err="1"/>
              <a:t>add</a:t>
            </a:r>
            <a:r>
              <a:rPr lang="fr-FR" dirty="0"/>
              <a:t> </a:t>
            </a:r>
            <a:r>
              <a:rPr lang="fr-FR" dirty="0" err="1"/>
              <a:t>yandex</a:t>
            </a:r>
            <a:r>
              <a:rPr lang="fr-FR" dirty="0"/>
              <a:t> and bing/</a:t>
            </a:r>
            <a:r>
              <a:rPr lang="fr-FR" dirty="0" err="1"/>
              <a:t>yahoo</a:t>
            </a:r>
            <a:r>
              <a:rPr lang="fr-FR" dirty="0"/>
              <a:t> </a:t>
            </a:r>
            <a:r>
              <a:rPr lang="fr-FR" dirty="0" err="1"/>
              <a:t>with</a:t>
            </a:r>
            <a:r>
              <a:rPr lang="fr-FR" dirty="0"/>
              <a:t> a </a:t>
            </a:r>
            <a:r>
              <a:rPr lang="fr-FR" dirty="0" err="1"/>
              <a:t>similar</a:t>
            </a:r>
            <a:r>
              <a:rPr lang="fr-FR" dirty="0"/>
              <a:t> </a:t>
            </a:r>
            <a:r>
              <a:rPr lang="fr-FR" dirty="0" err="1"/>
              <a:t>process</a:t>
            </a:r>
            <a:r>
              <a:rPr lang="fr-FR" dirty="0"/>
              <a:t>)</a:t>
            </a:r>
          </a:p>
        </p:txBody>
      </p:sp>
      <p:sp>
        <p:nvSpPr>
          <p:cNvPr id="2" name="ZoneTexte 1"/>
          <p:cNvSpPr txBox="1"/>
          <p:nvPr/>
        </p:nvSpPr>
        <p:spPr>
          <a:xfrm>
            <a:off x="1023260" y="5072809"/>
            <a:ext cx="7122334" cy="276999"/>
          </a:xfrm>
          <a:prstGeom prst="rect">
            <a:avLst/>
          </a:prstGeom>
          <a:noFill/>
        </p:spPr>
        <p:txBody>
          <a:bodyPr wrap="none" rtlCol="0">
            <a:spAutoFit/>
          </a:bodyPr>
          <a:lstStyle/>
          <a:p>
            <a:r>
              <a:rPr lang="fr-FR" sz="1200" dirty="0"/>
              <a:t>(1) In </a:t>
            </a:r>
            <a:r>
              <a:rPr lang="fr-FR" sz="1200" dirty="0" err="1"/>
              <a:t>Yoast</a:t>
            </a:r>
            <a:r>
              <a:rPr lang="fr-FR" sz="1200" dirty="0"/>
              <a:t>: If </a:t>
            </a:r>
            <a:r>
              <a:rPr lang="fr-FR" sz="1200" dirty="0" err="1"/>
              <a:t>you</a:t>
            </a:r>
            <a:r>
              <a:rPr lang="fr-FR" sz="1200" dirty="0"/>
              <a:t> </a:t>
            </a:r>
            <a:r>
              <a:rPr lang="fr-FR" sz="1200" dirty="0" err="1"/>
              <a:t>don’t</a:t>
            </a:r>
            <a:r>
              <a:rPr lang="fr-FR" sz="1200" dirty="0"/>
              <a:t> </a:t>
            </a:r>
            <a:r>
              <a:rPr lang="fr-FR" sz="1200" dirty="0" err="1"/>
              <a:t>see</a:t>
            </a:r>
            <a:r>
              <a:rPr lang="fr-FR" sz="1200" dirty="0"/>
              <a:t> « </a:t>
            </a:r>
            <a:r>
              <a:rPr lang="fr-FR" sz="1200" dirty="0" err="1"/>
              <a:t>Xml</a:t>
            </a:r>
            <a:r>
              <a:rPr lang="fr-FR" sz="1200" dirty="0"/>
              <a:t> </a:t>
            </a:r>
            <a:r>
              <a:rPr lang="fr-FR" sz="1200" dirty="0" err="1"/>
              <a:t>Sitemaps</a:t>
            </a:r>
            <a:r>
              <a:rPr lang="fr-FR" sz="1200" dirty="0"/>
              <a:t>: </a:t>
            </a:r>
            <a:r>
              <a:rPr lang="fr-FR" sz="1200" dirty="0" err="1"/>
              <a:t>Yoast</a:t>
            </a:r>
            <a:r>
              <a:rPr lang="fr-FR" sz="1200" dirty="0"/>
              <a:t>…</a:t>
            </a:r>
            <a:r>
              <a:rPr lang="fr-FR" sz="1200" dirty="0" err="1"/>
              <a:t>dashboard</a:t>
            </a:r>
            <a:r>
              <a:rPr lang="fr-FR" sz="1200" dirty="0"/>
              <a:t>… </a:t>
            </a:r>
            <a:r>
              <a:rPr lang="fr-FR" sz="1200" dirty="0" err="1"/>
              <a:t>Features</a:t>
            </a:r>
            <a:r>
              <a:rPr lang="fr-FR" sz="1200" dirty="0"/>
              <a:t>… Advanced settings pages « </a:t>
            </a:r>
            <a:r>
              <a:rPr lang="fr-FR" sz="1200" dirty="0" err="1"/>
              <a:t>Enable</a:t>
            </a:r>
            <a:r>
              <a:rPr lang="fr-FR" sz="1200" dirty="0"/>
              <a:t> »</a:t>
            </a:r>
          </a:p>
        </p:txBody>
      </p:sp>
      <p:sp>
        <p:nvSpPr>
          <p:cNvPr id="8" name="Rectangle 7">
            <a:extLst>
              <a:ext uri="{FF2B5EF4-FFF2-40B4-BE49-F238E27FC236}">
                <a16:creationId xmlns:a16="http://schemas.microsoft.com/office/drawing/2014/main" id="{5CA2ADBF-2750-4D68-817E-8EF835F04853}"/>
              </a:ext>
            </a:extLst>
          </p:cNvPr>
          <p:cNvSpPr/>
          <p:nvPr/>
        </p:nvSpPr>
        <p:spPr>
          <a:xfrm>
            <a:off x="0" y="12264"/>
            <a:ext cx="1471553" cy="798753"/>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dirty="0">
                <a:solidFill>
                  <a:srgbClr val="FFC000"/>
                </a:solidFill>
              </a:rPr>
              <a:t>b) </a:t>
            </a:r>
            <a:r>
              <a:rPr lang="fr-FR" dirty="0" err="1">
                <a:solidFill>
                  <a:srgbClr val="FFC000"/>
                </a:solidFill>
              </a:rPr>
              <a:t>Search</a:t>
            </a:r>
            <a:r>
              <a:rPr lang="fr-FR" dirty="0">
                <a:solidFill>
                  <a:srgbClr val="FFC000"/>
                </a:solidFill>
              </a:rPr>
              <a:t> console</a:t>
            </a:r>
          </a:p>
        </p:txBody>
      </p:sp>
    </p:spTree>
    <p:extLst>
      <p:ext uri="{BB962C8B-B14F-4D97-AF65-F5344CB8AC3E}">
        <p14:creationId xmlns:p14="http://schemas.microsoft.com/office/powerpoint/2010/main" val="642224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40</a:t>
            </a:fld>
            <a:endParaRPr lang="fr-FR"/>
          </a:p>
        </p:txBody>
      </p:sp>
      <p:graphicFrame>
        <p:nvGraphicFramePr>
          <p:cNvPr id="9" name="Tableau 8"/>
          <p:cNvGraphicFramePr>
            <a:graphicFrameLocks noGrp="1"/>
          </p:cNvGraphicFramePr>
          <p:nvPr>
            <p:extLst>
              <p:ext uri="{D42A27DB-BD31-4B8C-83A1-F6EECF244321}">
                <p14:modId xmlns:p14="http://schemas.microsoft.com/office/powerpoint/2010/main" val="2661009582"/>
              </p:ext>
            </p:extLst>
          </p:nvPr>
        </p:nvGraphicFramePr>
        <p:xfrm>
          <a:off x="404261" y="774032"/>
          <a:ext cx="11405936" cy="5969000"/>
        </p:xfrm>
        <a:graphic>
          <a:graphicData uri="http://schemas.openxmlformats.org/drawingml/2006/table">
            <a:tbl>
              <a:tblPr firstRow="1" bandRow="1">
                <a:tableStyleId>{F5AB1C69-6EDB-4FF4-983F-18BD219EF322}</a:tableStyleId>
              </a:tblPr>
              <a:tblGrid>
                <a:gridCol w="5702968">
                  <a:extLst>
                    <a:ext uri="{9D8B030D-6E8A-4147-A177-3AD203B41FA5}">
                      <a16:colId xmlns:a16="http://schemas.microsoft.com/office/drawing/2014/main" val="20000"/>
                    </a:ext>
                  </a:extLst>
                </a:gridCol>
                <a:gridCol w="5702968">
                  <a:extLst>
                    <a:ext uri="{9D8B030D-6E8A-4147-A177-3AD203B41FA5}">
                      <a16:colId xmlns:a16="http://schemas.microsoft.com/office/drawing/2014/main" val="20001"/>
                    </a:ext>
                  </a:extLst>
                </a:gridCol>
              </a:tblGrid>
              <a:tr h="370840">
                <a:tc gridSpan="2">
                  <a:txBody>
                    <a:bodyPr/>
                    <a:lstStyle/>
                    <a:p>
                      <a:pPr algn="ctr"/>
                      <a:r>
                        <a:rPr lang="fr-FR" dirty="0"/>
                        <a:t>DO’S                               AND                          DONT’S</a:t>
                      </a:r>
                    </a:p>
                  </a:txBody>
                  <a:tcPr/>
                </a:tc>
                <a:tc hMerge="1">
                  <a:txBody>
                    <a:bodyPr/>
                    <a:lstStyle/>
                    <a:p>
                      <a:endParaRPr lang="fr-FR" dirty="0"/>
                    </a:p>
                  </a:txBody>
                  <a:tcPr/>
                </a:tc>
                <a:extLst>
                  <a:ext uri="{0D108BD9-81ED-4DB2-BD59-A6C34878D82A}">
                    <a16:rowId xmlns:a16="http://schemas.microsoft.com/office/drawing/2014/main" val="10000"/>
                  </a:ext>
                </a:extLst>
              </a:tr>
              <a:tr h="370840">
                <a:tc>
                  <a:txBody>
                    <a:bodyPr/>
                    <a:lstStyle/>
                    <a:p>
                      <a:r>
                        <a:rPr lang="fr-FR" dirty="0"/>
                        <a:t>Place logo </a:t>
                      </a:r>
                      <a:r>
                        <a:rPr lang="fr-FR" dirty="0" err="1"/>
                        <a:t>every</a:t>
                      </a:r>
                      <a:r>
                        <a:rPr lang="fr-FR" dirty="0"/>
                        <a:t> </a:t>
                      </a:r>
                      <a:r>
                        <a:rPr lang="fr-FR" dirty="0" err="1"/>
                        <a:t>where</a:t>
                      </a:r>
                      <a:r>
                        <a:rPr lang="fr-FR" dirty="0"/>
                        <a:t> </a:t>
                      </a:r>
                      <a:r>
                        <a:rPr lang="fr-FR" dirty="0" err="1"/>
                        <a:t>you</a:t>
                      </a:r>
                      <a:r>
                        <a:rPr lang="fr-FR" dirty="0"/>
                        <a:t> </a:t>
                      </a:r>
                      <a:r>
                        <a:rPr lang="fr-FR" dirty="0" err="1"/>
                        <a:t>can</a:t>
                      </a:r>
                      <a:r>
                        <a:rPr lang="fr-FR" dirty="0"/>
                        <a:t>: web site, business </a:t>
                      </a:r>
                      <a:r>
                        <a:rPr lang="fr-FR" dirty="0" err="1"/>
                        <a:t>cards</a:t>
                      </a:r>
                      <a:r>
                        <a:rPr lang="fr-FR" dirty="0"/>
                        <a:t>… </a:t>
                      </a:r>
                    </a:p>
                  </a:txBody>
                  <a:tcPr>
                    <a:solidFill>
                      <a:schemeClr val="accent4">
                        <a:lumMod val="40000"/>
                        <a:lumOff val="60000"/>
                      </a:schemeClr>
                    </a:solidFill>
                  </a:tcPr>
                </a:tc>
                <a:tc>
                  <a:txBody>
                    <a:bodyPr/>
                    <a:lstStyle/>
                    <a:p>
                      <a:r>
                        <a:rPr lang="fr-FR" dirty="0"/>
                        <a:t>Ignore </a:t>
                      </a:r>
                      <a:r>
                        <a:rPr lang="fr-FR" dirty="0" err="1"/>
                        <a:t>statistics</a:t>
                      </a:r>
                      <a:r>
                        <a:rPr lang="fr-FR" dirty="0"/>
                        <a:t> </a:t>
                      </a:r>
                      <a:r>
                        <a:rPr lang="fr-FR" dirty="0" err="1"/>
                        <a:t>tool</a:t>
                      </a:r>
                      <a:r>
                        <a:rPr lang="fr-FR" dirty="0"/>
                        <a:t> (insight/</a:t>
                      </a:r>
                      <a:r>
                        <a:rPr lang="fr-FR" dirty="0" err="1"/>
                        <a:t>facebook</a:t>
                      </a:r>
                      <a:r>
                        <a:rPr lang="fr-FR" dirty="0"/>
                        <a:t>, </a:t>
                      </a:r>
                      <a:r>
                        <a:rPr lang="fr-FR" dirty="0" err="1"/>
                        <a:t>analytics</a:t>
                      </a:r>
                      <a:r>
                        <a:rPr lang="fr-FR" dirty="0"/>
                        <a:t>…)</a:t>
                      </a:r>
                    </a:p>
                  </a:txBody>
                  <a:tcPr>
                    <a:solidFill>
                      <a:schemeClr val="accent4">
                        <a:lumMod val="75000"/>
                      </a:schemeClr>
                    </a:solidFill>
                  </a:tcPr>
                </a:tc>
                <a:extLst>
                  <a:ext uri="{0D108BD9-81ED-4DB2-BD59-A6C34878D82A}">
                    <a16:rowId xmlns:a16="http://schemas.microsoft.com/office/drawing/2014/main" val="10001"/>
                  </a:ext>
                </a:extLst>
              </a:tr>
              <a:tr h="370840">
                <a:tc>
                  <a:txBody>
                    <a:bodyPr/>
                    <a:lstStyle/>
                    <a:p>
                      <a:r>
                        <a:rPr lang="fr-FR" dirty="0" err="1"/>
                        <a:t>Improve</a:t>
                      </a:r>
                      <a:r>
                        <a:rPr lang="fr-FR" dirty="0"/>
                        <a:t> </a:t>
                      </a:r>
                      <a:r>
                        <a:rPr lang="fr-FR" dirty="0" err="1"/>
                        <a:t>your</a:t>
                      </a:r>
                      <a:r>
                        <a:rPr lang="fr-FR" dirty="0"/>
                        <a:t> </a:t>
                      </a:r>
                      <a:r>
                        <a:rPr lang="fr-FR" dirty="0" err="1"/>
                        <a:t>picture</a:t>
                      </a:r>
                      <a:r>
                        <a:rPr lang="fr-FR" dirty="0"/>
                        <a:t> design… to </a:t>
                      </a:r>
                      <a:r>
                        <a:rPr lang="fr-FR" dirty="0" err="1"/>
                        <a:t>publish</a:t>
                      </a:r>
                      <a:r>
                        <a:rPr lang="fr-FR" dirty="0"/>
                        <a:t> attractive post</a:t>
                      </a:r>
                    </a:p>
                  </a:txBody>
                  <a:tcPr/>
                </a:tc>
                <a:tc>
                  <a:txBody>
                    <a:bodyPr/>
                    <a:lstStyle/>
                    <a:p>
                      <a:r>
                        <a:rPr lang="fr-FR" dirty="0"/>
                        <a:t>Let </a:t>
                      </a:r>
                      <a:r>
                        <a:rPr lang="fr-FR" dirty="0" err="1"/>
                        <a:t>your</a:t>
                      </a:r>
                      <a:r>
                        <a:rPr lang="fr-FR" dirty="0"/>
                        <a:t> </a:t>
                      </a:r>
                      <a:r>
                        <a:rPr lang="fr-FR" dirty="0" err="1"/>
                        <a:t>custumer</a:t>
                      </a:r>
                      <a:r>
                        <a:rPr lang="fr-FR" dirty="0"/>
                        <a:t> / </a:t>
                      </a:r>
                      <a:r>
                        <a:rPr lang="fr-FR" dirty="0" err="1"/>
                        <a:t>followers</a:t>
                      </a:r>
                      <a:r>
                        <a:rPr lang="fr-FR" dirty="0"/>
                        <a:t>… </a:t>
                      </a:r>
                      <a:r>
                        <a:rPr lang="fr-FR" dirty="0" err="1"/>
                        <a:t>comments</a:t>
                      </a:r>
                      <a:r>
                        <a:rPr lang="fr-FR" baseline="0" dirty="0"/>
                        <a:t> </a:t>
                      </a:r>
                      <a:r>
                        <a:rPr lang="fr-FR" baseline="0" dirty="0" err="1"/>
                        <a:t>unanswered</a:t>
                      </a:r>
                      <a:endParaRPr lang="fr-FR" dirty="0"/>
                    </a:p>
                  </a:txBody>
                  <a:tcPr>
                    <a:solidFill>
                      <a:schemeClr val="tx1">
                        <a:lumMod val="65000"/>
                      </a:schemeClr>
                    </a:solidFill>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Write </a:t>
                      </a:r>
                      <a:r>
                        <a:rPr lang="fr-FR" dirty="0" err="1"/>
                        <a:t>attrative</a:t>
                      </a:r>
                      <a:r>
                        <a:rPr lang="fr-FR" dirty="0"/>
                        <a:t>, positive, VIRAL /</a:t>
                      </a:r>
                      <a:r>
                        <a:rPr lang="fr-FR" dirty="0" err="1"/>
                        <a:t>snowball</a:t>
                      </a:r>
                      <a:r>
                        <a:rPr lang="fr-FR" dirty="0"/>
                        <a:t> </a:t>
                      </a:r>
                      <a:r>
                        <a:rPr lang="fr-FR" dirty="0" err="1"/>
                        <a:t>posts</a:t>
                      </a:r>
                      <a:r>
                        <a:rPr lang="fr-FR" dirty="0"/>
                        <a:t> </a:t>
                      </a:r>
                      <a:r>
                        <a:rPr lang="en-US" sz="1200" dirty="0"/>
                        <a:t>Choose topics and tone that your community will like to share + </a:t>
                      </a:r>
                      <a:r>
                        <a:rPr lang="fr-FR" sz="1200" dirty="0" err="1"/>
                        <a:t>title</a:t>
                      </a:r>
                      <a:r>
                        <a:rPr lang="fr-FR" sz="1200" dirty="0"/>
                        <a:t> (</a:t>
                      </a:r>
                      <a:r>
                        <a:rPr lang="fr-FR" sz="1200" dirty="0" err="1"/>
                        <a:t>stirring</a:t>
                      </a:r>
                      <a:r>
                        <a:rPr lang="fr-FR" sz="1200" dirty="0"/>
                        <a:t> up </a:t>
                      </a:r>
                      <a:r>
                        <a:rPr lang="fr-FR" sz="1200" dirty="0" err="1"/>
                        <a:t>curiosity</a:t>
                      </a:r>
                      <a:r>
                        <a:rPr lang="fr-FR" sz="1200" dirty="0"/>
                        <a:t>, practice </a:t>
                      </a:r>
                      <a:r>
                        <a:rPr lang="fr-FR" sz="1200" dirty="0" err="1"/>
                        <a:t>humor</a:t>
                      </a:r>
                      <a:r>
                        <a:rPr lang="fr-FR" sz="1200" dirty="0"/>
                        <a:t>…) + </a:t>
                      </a:r>
                      <a:r>
                        <a:rPr lang="fr-FR" sz="1200" dirty="0" err="1"/>
                        <a:t>hook</a:t>
                      </a:r>
                      <a:r>
                        <a:rPr lang="fr-FR" sz="1200" dirty="0"/>
                        <a:t> (s</a:t>
                      </a:r>
                      <a:r>
                        <a:rPr lang="en-US" sz="1200" dirty="0"/>
                        <a:t>tart with something amazing/</a:t>
                      </a:r>
                      <a:r>
                        <a:rPr lang="en-US" sz="1200" dirty="0" err="1"/>
                        <a:t>original,,,from</a:t>
                      </a:r>
                      <a:r>
                        <a:rPr lang="en-US" sz="1200" dirty="0"/>
                        <a:t> the firsts words)</a:t>
                      </a:r>
                      <a:r>
                        <a:rPr lang="fr-FR" sz="1200" dirty="0"/>
                        <a:t> + relate/</a:t>
                      </a:r>
                      <a:r>
                        <a:rPr lang="fr-FR" sz="1200" dirty="0" err="1"/>
                        <a:t>personalized</a:t>
                      </a:r>
                      <a:r>
                        <a:rPr lang="fr-FR" sz="1200" dirty="0"/>
                        <a:t> (</a:t>
                      </a:r>
                      <a:r>
                        <a:rPr lang="fr-FR" sz="1200" baseline="0" dirty="0"/>
                        <a:t>use « </a:t>
                      </a:r>
                      <a:r>
                        <a:rPr lang="fr-FR" sz="1200" baseline="0" dirty="0" err="1"/>
                        <a:t>We</a:t>
                      </a:r>
                      <a:r>
                        <a:rPr lang="fr-FR" sz="1200" baseline="0" dirty="0"/>
                        <a:t> » and « I »…) + </a:t>
                      </a:r>
                      <a:r>
                        <a:rPr lang="fr-FR" sz="1200" baseline="0" dirty="0" err="1"/>
                        <a:t>emphasize</a:t>
                      </a:r>
                      <a:r>
                        <a:rPr lang="fr-FR" sz="1200" baseline="0" dirty="0"/>
                        <a:t>/</a:t>
                      </a:r>
                      <a:r>
                        <a:rPr lang="fr-FR" sz="1200" baseline="0" dirty="0" err="1"/>
                        <a:t>highlight</a:t>
                      </a:r>
                      <a:r>
                        <a:rPr lang="fr-FR" sz="1200" baseline="0" dirty="0"/>
                        <a:t>/</a:t>
                      </a:r>
                      <a:r>
                        <a:rPr lang="fr-FR" sz="1200" baseline="0" dirty="0" err="1"/>
                        <a:t>exaggerate</a:t>
                      </a:r>
                      <a:r>
                        <a:rPr lang="fr-FR" sz="120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dirty="0"/>
                        <a:t>More about </a:t>
                      </a:r>
                      <a:r>
                        <a:rPr lang="fr-FR" sz="1200" baseline="0" dirty="0" err="1"/>
                        <a:t>that</a:t>
                      </a:r>
                      <a:r>
                        <a:rPr lang="fr-FR" sz="1200" baseline="0" dirty="0"/>
                        <a:t>? Read: « </a:t>
                      </a:r>
                      <a:r>
                        <a:rPr lang="en-US" sz="1200" baseline="0" dirty="0"/>
                        <a:t>Jab, Jab, Jab, Right Hook: How to Tell Your Story in a Noisy Social World” old book (2013)…but </a:t>
                      </a:r>
                      <a:r>
                        <a:rPr lang="en-US" sz="1200" baseline="0" dirty="0" err="1"/>
                        <a:t>usefull</a:t>
                      </a:r>
                      <a:r>
                        <a:rPr lang="en-US" sz="1200" baseline="0" dirty="0"/>
                        <a:t>.</a:t>
                      </a:r>
                      <a:endParaRPr lang="fr-FR" dirty="0"/>
                    </a:p>
                  </a:txBody>
                  <a:tcPr>
                    <a:solidFill>
                      <a:schemeClr val="accent4">
                        <a:lumMod val="40000"/>
                        <a:lumOff val="60000"/>
                      </a:schemeClr>
                    </a:solidFill>
                  </a:tcPr>
                </a:tc>
                <a:tc>
                  <a:txBody>
                    <a:bodyPr/>
                    <a:lstStyle/>
                    <a:p>
                      <a:r>
                        <a:rPr lang="fr-FR" dirty="0"/>
                        <a:t>Use </a:t>
                      </a:r>
                      <a:r>
                        <a:rPr lang="fr-FR" dirty="0" err="1"/>
                        <a:t>unrelated</a:t>
                      </a:r>
                      <a:r>
                        <a:rPr lang="fr-FR" dirty="0"/>
                        <a:t> </a:t>
                      </a:r>
                      <a:r>
                        <a:rPr lang="fr-FR" dirty="0" err="1"/>
                        <a:t>hastags</a:t>
                      </a:r>
                      <a:r>
                        <a:rPr lang="fr-FR" dirty="0"/>
                        <a:t>, links…</a:t>
                      </a:r>
                    </a:p>
                  </a:txBody>
                  <a:tcPr>
                    <a:solidFill>
                      <a:schemeClr val="accent4">
                        <a:lumMod val="75000"/>
                      </a:schemeClr>
                    </a:solidFill>
                  </a:tcPr>
                </a:tc>
                <a:extLst>
                  <a:ext uri="{0D108BD9-81ED-4DB2-BD59-A6C34878D82A}">
                    <a16:rowId xmlns:a16="http://schemas.microsoft.com/office/drawing/2014/main" val="10003"/>
                  </a:ext>
                </a:extLst>
              </a:tr>
              <a:tr h="370840">
                <a:tc>
                  <a:txBody>
                    <a:bodyPr/>
                    <a:lstStyle/>
                    <a:p>
                      <a:r>
                        <a:rPr lang="fr-FR" dirty="0"/>
                        <a:t>Best time to post: 8/10am, 12-2 pm, 4-6 pm….</a:t>
                      </a:r>
                      <a:r>
                        <a:rPr lang="fr-FR" dirty="0" err="1"/>
                        <a:t>worst</a:t>
                      </a:r>
                      <a:r>
                        <a:rPr lang="fr-FR" dirty="0"/>
                        <a:t>: 10 pm-8 </a:t>
                      </a:r>
                      <a:r>
                        <a:rPr lang="fr-FR" dirty="0" err="1"/>
                        <a:t>am</a:t>
                      </a:r>
                      <a:r>
                        <a:rPr lang="fr-FR" dirty="0"/>
                        <a:t>. Best </a:t>
                      </a:r>
                      <a:r>
                        <a:rPr lang="fr-FR" dirty="0" err="1"/>
                        <a:t>days</a:t>
                      </a:r>
                      <a:r>
                        <a:rPr lang="fr-FR" dirty="0"/>
                        <a:t>: </a:t>
                      </a:r>
                      <a:r>
                        <a:rPr lang="fr-FR" dirty="0" err="1"/>
                        <a:t>Thusday</a:t>
                      </a:r>
                      <a:r>
                        <a:rPr lang="fr-FR" dirty="0"/>
                        <a:t>, Friday, Saturday, Sunday…</a:t>
                      </a:r>
                      <a:r>
                        <a:rPr lang="fr-FR" dirty="0" err="1"/>
                        <a:t>worst</a:t>
                      </a:r>
                      <a:r>
                        <a:rPr lang="fr-FR" dirty="0"/>
                        <a:t>: </a:t>
                      </a:r>
                      <a:r>
                        <a:rPr lang="fr-FR" dirty="0" err="1"/>
                        <a:t>tuesday</a:t>
                      </a:r>
                      <a:endParaRPr lang="fr-FR" dirty="0"/>
                    </a:p>
                  </a:txBody>
                  <a:tcPr>
                    <a:solidFill>
                      <a:schemeClr val="accent4">
                        <a:lumMod val="40000"/>
                        <a:lumOff val="60000"/>
                      </a:schemeClr>
                    </a:solidFill>
                  </a:tcPr>
                </a:tc>
                <a:tc>
                  <a:txBody>
                    <a:bodyPr/>
                    <a:lstStyle/>
                    <a:p>
                      <a:r>
                        <a:rPr lang="fr-FR" dirty="0"/>
                        <a:t>Let </a:t>
                      </a:r>
                      <a:r>
                        <a:rPr lang="fr-FR" dirty="0" err="1"/>
                        <a:t>your</a:t>
                      </a:r>
                      <a:r>
                        <a:rPr lang="fr-FR" dirty="0"/>
                        <a:t> fans </a:t>
                      </a:r>
                      <a:r>
                        <a:rPr lang="fr-FR" dirty="0" err="1"/>
                        <a:t>without</a:t>
                      </a:r>
                      <a:r>
                        <a:rPr lang="fr-FR" dirty="0"/>
                        <a:t> post </a:t>
                      </a:r>
                      <a:r>
                        <a:rPr lang="fr-FR" dirty="0" err="1"/>
                        <a:t>during</a:t>
                      </a:r>
                      <a:r>
                        <a:rPr lang="fr-FR" dirty="0"/>
                        <a:t> long time</a:t>
                      </a:r>
                    </a:p>
                  </a:txBody>
                  <a:tcPr>
                    <a:solidFill>
                      <a:schemeClr val="accent4">
                        <a:lumMod val="75000"/>
                      </a:schemeClr>
                    </a:solidFill>
                  </a:tcPr>
                </a:tc>
                <a:extLst>
                  <a:ext uri="{0D108BD9-81ED-4DB2-BD59-A6C34878D82A}">
                    <a16:rowId xmlns:a16="http://schemas.microsoft.com/office/drawing/2014/main" val="10004"/>
                  </a:ext>
                </a:extLst>
              </a:tr>
              <a:tr h="370840">
                <a:tc>
                  <a:txBody>
                    <a:bodyPr/>
                    <a:lstStyle/>
                    <a:p>
                      <a:r>
                        <a:rPr lang="fr-FR" dirty="0"/>
                        <a:t>Plan </a:t>
                      </a:r>
                      <a:r>
                        <a:rPr lang="fr-FR" dirty="0" err="1"/>
                        <a:t>your</a:t>
                      </a:r>
                      <a:r>
                        <a:rPr lang="fr-FR" dirty="0"/>
                        <a:t> post in </a:t>
                      </a:r>
                      <a:r>
                        <a:rPr lang="fr-FR" dirty="0" err="1"/>
                        <a:t>advance</a:t>
                      </a:r>
                      <a:endParaRPr lang="fr-FR" dirty="0"/>
                    </a:p>
                  </a:txBody>
                  <a:tcPr/>
                </a:tc>
                <a:tc>
                  <a:txBody>
                    <a:bodyPr/>
                    <a:lstStyle/>
                    <a:p>
                      <a:r>
                        <a:rPr lang="fr-FR" dirty="0"/>
                        <a:t>Be </a:t>
                      </a:r>
                      <a:r>
                        <a:rPr lang="fr-FR" dirty="0" err="1"/>
                        <a:t>affraid</a:t>
                      </a:r>
                      <a:r>
                        <a:rPr lang="fr-FR" dirty="0"/>
                        <a:t> to use </a:t>
                      </a:r>
                      <a:r>
                        <a:rPr lang="fr-FR" dirty="0" err="1"/>
                        <a:t>fewwer</a:t>
                      </a:r>
                      <a:r>
                        <a:rPr lang="fr-FR" dirty="0"/>
                        <a:t> </a:t>
                      </a:r>
                      <a:r>
                        <a:rPr lang="fr-FR" dirty="0" err="1"/>
                        <a:t>words</a:t>
                      </a:r>
                      <a:r>
                        <a:rPr lang="fr-FR" dirty="0"/>
                        <a:t> </a:t>
                      </a:r>
                      <a:r>
                        <a:rPr lang="fr-FR" dirty="0" err="1"/>
                        <a:t>than</a:t>
                      </a:r>
                      <a:r>
                        <a:rPr lang="fr-FR" dirty="0"/>
                        <a:t> </a:t>
                      </a:r>
                      <a:r>
                        <a:rPr lang="fr-FR" dirty="0" err="1"/>
                        <a:t>usual</a:t>
                      </a:r>
                      <a:endParaRPr lang="fr-FR" dirty="0"/>
                    </a:p>
                  </a:txBody>
                  <a:tcPr>
                    <a:solidFill>
                      <a:schemeClr val="tx1">
                        <a:lumMod val="65000"/>
                      </a:schemeClr>
                    </a:solidFill>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Use </a:t>
                      </a:r>
                      <a:r>
                        <a:rPr lang="fr-FR" dirty="0" err="1"/>
                        <a:t>hyperlinks</a:t>
                      </a:r>
                      <a:r>
                        <a:rPr lang="fr-FR" dirty="0"/>
                        <a:t>, </a:t>
                      </a:r>
                      <a:r>
                        <a:rPr lang="fr-FR" dirty="0" err="1"/>
                        <a:t>video</a:t>
                      </a:r>
                      <a:r>
                        <a:rPr lang="fr-FR" dirty="0"/>
                        <a:t> (+++), </a:t>
                      </a:r>
                      <a:r>
                        <a:rPr lang="fr-FR" dirty="0" err="1"/>
                        <a:t>pictures</a:t>
                      </a:r>
                      <a:r>
                        <a:rPr lang="fr-FR" dirty="0"/>
                        <a:t>, #, @...in </a:t>
                      </a:r>
                      <a:r>
                        <a:rPr lang="fr-FR" dirty="0" err="1"/>
                        <a:t>your</a:t>
                      </a:r>
                      <a:r>
                        <a:rPr lang="fr-FR" dirty="0"/>
                        <a:t> post. </a:t>
                      </a:r>
                      <a:r>
                        <a:rPr lang="fr-FR" dirty="0" err="1"/>
                        <a:t>They</a:t>
                      </a:r>
                      <a:r>
                        <a:rPr lang="fr-FR" dirty="0"/>
                        <a:t> </a:t>
                      </a:r>
                      <a:r>
                        <a:rPr lang="fr-FR" dirty="0" err="1"/>
                        <a:t>will</a:t>
                      </a:r>
                      <a:r>
                        <a:rPr lang="fr-FR" dirty="0"/>
                        <a:t> </a:t>
                      </a:r>
                      <a:r>
                        <a:rPr lang="fr-FR" dirty="0" err="1"/>
                        <a:t>be</a:t>
                      </a:r>
                      <a:r>
                        <a:rPr lang="fr-FR" dirty="0"/>
                        <a:t> more </a:t>
                      </a:r>
                      <a:r>
                        <a:rPr lang="fr-FR" dirty="0" err="1"/>
                        <a:t>engaging</a:t>
                      </a:r>
                      <a:endParaRPr lang="fr-FR" dirty="0"/>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Don’t</a:t>
                      </a:r>
                      <a:r>
                        <a:rPr lang="fr-FR" dirty="0"/>
                        <a:t> </a:t>
                      </a:r>
                      <a:r>
                        <a:rPr lang="fr-FR" dirty="0" err="1"/>
                        <a:t>feed</a:t>
                      </a:r>
                      <a:r>
                        <a:rPr lang="fr-FR" dirty="0"/>
                        <a:t> the troll ! / do not </a:t>
                      </a:r>
                      <a:r>
                        <a:rPr lang="fr-FR" dirty="0" err="1"/>
                        <a:t>boost</a:t>
                      </a:r>
                      <a:r>
                        <a:rPr lang="fr-FR" dirty="0"/>
                        <a:t> </a:t>
                      </a:r>
                      <a:r>
                        <a:rPr lang="fr-FR" dirty="0" err="1"/>
                        <a:t>bad</a:t>
                      </a:r>
                      <a:r>
                        <a:rPr lang="fr-FR" dirty="0"/>
                        <a:t> buzz !</a:t>
                      </a:r>
                    </a:p>
                    <a:p>
                      <a:endParaRPr lang="fr-FR" dirty="0"/>
                    </a:p>
                  </a:txBody>
                  <a:tcPr>
                    <a:solidFill>
                      <a:schemeClr val="accent4">
                        <a:lumMod val="75000"/>
                      </a:schemeClr>
                    </a:solidFill>
                  </a:tcPr>
                </a:tc>
                <a:extLst>
                  <a:ext uri="{0D108BD9-81ED-4DB2-BD59-A6C34878D82A}">
                    <a16:rowId xmlns:a16="http://schemas.microsoft.com/office/drawing/2014/main" val="100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Ask</a:t>
                      </a:r>
                      <a:r>
                        <a:rPr lang="fr-FR" dirty="0"/>
                        <a:t> </a:t>
                      </a:r>
                      <a:r>
                        <a:rPr lang="fr-FR" dirty="0" err="1"/>
                        <a:t>fo</a:t>
                      </a:r>
                      <a:r>
                        <a:rPr lang="fr-FR" dirty="0"/>
                        <a:t> feedback</a:t>
                      </a:r>
                      <a:r>
                        <a:rPr lang="fr-FR" baseline="0" dirty="0"/>
                        <a:t> </a:t>
                      </a:r>
                      <a:r>
                        <a:rPr lang="fr-FR" baseline="0" dirty="0" err="1"/>
                        <a:t>from</a:t>
                      </a:r>
                      <a:r>
                        <a:rPr lang="fr-FR" baseline="0" dirty="0"/>
                        <a:t> </a:t>
                      </a:r>
                      <a:r>
                        <a:rPr lang="fr-FR" baseline="0" dirty="0" err="1"/>
                        <a:t>your</a:t>
                      </a:r>
                      <a:r>
                        <a:rPr lang="fr-FR" baseline="0" dirty="0"/>
                        <a:t> fans/</a:t>
                      </a:r>
                      <a:r>
                        <a:rPr lang="fr-FR" baseline="0" dirty="0" err="1"/>
                        <a:t>followers</a:t>
                      </a:r>
                      <a:endParaRPr lang="fr-FR" dirty="0"/>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Live to post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txBody>
                  <a:tcPr>
                    <a:solidFill>
                      <a:schemeClr val="accent4">
                        <a:lumMod val="75000"/>
                      </a:schemeClr>
                    </a:solidFill>
                  </a:tcPr>
                </a:tc>
                <a:extLst>
                  <a:ext uri="{0D108BD9-81ED-4DB2-BD59-A6C34878D82A}">
                    <a16:rowId xmlns:a16="http://schemas.microsoft.com/office/drawing/2014/main" val="100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Thank</a:t>
                      </a:r>
                      <a:r>
                        <a:rPr lang="fr-FR" dirty="0"/>
                        <a:t> and </a:t>
                      </a:r>
                      <a:r>
                        <a:rPr lang="fr-FR" dirty="0" err="1"/>
                        <a:t>reward</a:t>
                      </a:r>
                      <a:r>
                        <a:rPr lang="fr-FR" dirty="0"/>
                        <a:t> </a:t>
                      </a:r>
                      <a:r>
                        <a:rPr lang="fr-FR" dirty="0" err="1"/>
                        <a:t>your</a:t>
                      </a:r>
                      <a:r>
                        <a:rPr lang="fr-FR" dirty="0"/>
                        <a:t> fans, </a:t>
                      </a:r>
                      <a:r>
                        <a:rPr lang="fr-FR" dirty="0" err="1"/>
                        <a:t>folowwers</a:t>
                      </a:r>
                      <a:r>
                        <a:rPr lang="fr-FR" dirty="0"/>
                        <a:t>… (</a:t>
                      </a:r>
                      <a:r>
                        <a:rPr lang="fr-FR" dirty="0" err="1"/>
                        <a:t>respond</a:t>
                      </a:r>
                      <a:r>
                        <a:rPr lang="fr-FR" dirty="0"/>
                        <a:t>, </a:t>
                      </a:r>
                      <a:r>
                        <a:rPr lang="fr-FR" dirty="0" err="1"/>
                        <a:t>follow</a:t>
                      </a:r>
                      <a:r>
                        <a:rPr lang="fr-FR" dirty="0"/>
                        <a:t> </a:t>
                      </a:r>
                      <a:r>
                        <a:rPr lang="fr-FR" dirty="0" err="1"/>
                        <a:t>them</a:t>
                      </a:r>
                      <a:r>
                        <a:rPr lang="fr-FR" dirty="0"/>
                        <a:t>, </a:t>
                      </a:r>
                      <a:r>
                        <a:rPr lang="fr-FR" dirty="0" err="1"/>
                        <a:t>tips</a:t>
                      </a:r>
                      <a:r>
                        <a:rPr lang="fr-FR" dirty="0"/>
                        <a:t>, goodies…)</a:t>
                      </a:r>
                    </a:p>
                  </a:txBody>
                  <a:tcPr/>
                </a:tc>
                <a:tc>
                  <a:txBody>
                    <a:bodyPr/>
                    <a:lstStyle/>
                    <a:p>
                      <a:endParaRPr lang="fr-FR" dirty="0"/>
                    </a:p>
                  </a:txBody>
                  <a:tcPr>
                    <a:solidFill>
                      <a:schemeClr val="tx1">
                        <a:lumMod val="65000"/>
                      </a:schemeClr>
                    </a:solidFill>
                  </a:tcPr>
                </a:tc>
                <a:extLst>
                  <a:ext uri="{0D108BD9-81ED-4DB2-BD59-A6C34878D82A}">
                    <a16:rowId xmlns:a16="http://schemas.microsoft.com/office/drawing/2014/main" val="10008"/>
                  </a:ext>
                </a:extLst>
              </a:tr>
              <a:tr h="370840">
                <a:tc>
                  <a:txBody>
                    <a:bodyPr/>
                    <a:lstStyle/>
                    <a:p>
                      <a:r>
                        <a:rPr lang="fr-FR" dirty="0" err="1"/>
                        <a:t>Keep</a:t>
                      </a:r>
                      <a:r>
                        <a:rPr lang="fr-FR" dirty="0"/>
                        <a:t> </a:t>
                      </a:r>
                      <a:r>
                        <a:rPr lang="fr-FR" dirty="0" err="1"/>
                        <a:t>it</a:t>
                      </a:r>
                      <a:r>
                        <a:rPr lang="fr-FR" dirty="0"/>
                        <a:t> cool…</a:t>
                      </a:r>
                    </a:p>
                  </a:txBody>
                  <a:tcPr>
                    <a:solidFill>
                      <a:schemeClr val="accent4">
                        <a:lumMod val="40000"/>
                        <a:lumOff val="60000"/>
                      </a:schemeClr>
                    </a:solidFill>
                  </a:tcPr>
                </a:tc>
                <a:tc>
                  <a:txBody>
                    <a:bodyPr/>
                    <a:lstStyle/>
                    <a:p>
                      <a:endParaRPr lang="fr-FR" dirty="0"/>
                    </a:p>
                  </a:txBody>
                  <a:tcPr>
                    <a:solidFill>
                      <a:schemeClr val="accent4">
                        <a:lumMod val="75000"/>
                      </a:schemeClr>
                    </a:solidFill>
                  </a:tcPr>
                </a:tc>
                <a:extLst>
                  <a:ext uri="{0D108BD9-81ED-4DB2-BD59-A6C34878D82A}">
                    <a16:rowId xmlns:a16="http://schemas.microsoft.com/office/drawing/2014/main" val="10009"/>
                  </a:ext>
                </a:extLst>
              </a:tr>
            </a:tbl>
          </a:graphicData>
        </a:graphic>
      </p:graphicFrame>
      <p:sp>
        <p:nvSpPr>
          <p:cNvPr id="10" name="ZoneTexte 9"/>
          <p:cNvSpPr txBox="1"/>
          <p:nvPr/>
        </p:nvSpPr>
        <p:spPr>
          <a:xfrm>
            <a:off x="5122744" y="108063"/>
            <a:ext cx="1754006" cy="461665"/>
          </a:xfrm>
          <a:prstGeom prst="rect">
            <a:avLst/>
          </a:prstGeom>
          <a:noFill/>
        </p:spPr>
        <p:txBody>
          <a:bodyPr wrap="none" rtlCol="0">
            <a:spAutoFit/>
          </a:bodyPr>
          <a:lstStyle/>
          <a:p>
            <a:r>
              <a:rPr lang="fr-FR" sz="2400" dirty="0"/>
              <a:t>Social media</a:t>
            </a:r>
          </a:p>
        </p:txBody>
      </p:sp>
    </p:spTree>
    <p:extLst>
      <p:ext uri="{BB962C8B-B14F-4D97-AF65-F5344CB8AC3E}">
        <p14:creationId xmlns:p14="http://schemas.microsoft.com/office/powerpoint/2010/main" val="145532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41</a:t>
            </a:fld>
            <a:endParaRPr lang="fr-FR"/>
          </a:p>
        </p:txBody>
      </p:sp>
      <p:sp>
        <p:nvSpPr>
          <p:cNvPr id="7" name="Rectangle 6"/>
          <p:cNvSpPr/>
          <p:nvPr/>
        </p:nvSpPr>
        <p:spPr>
          <a:xfrm>
            <a:off x="500514" y="404261"/>
            <a:ext cx="11348185" cy="5861785"/>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Bad Buzz</a:t>
            </a:r>
          </a:p>
          <a:p>
            <a:pPr algn="ctr"/>
            <a:endParaRPr lang="en-US" sz="2400" dirty="0"/>
          </a:p>
          <a:p>
            <a:pPr algn="ctr"/>
            <a:r>
              <a:rPr lang="en-US" sz="2400" dirty="0"/>
              <a:t>Musician Dave Carroll said his guitar was broken while in United Airlines' custody…. </a:t>
            </a:r>
          </a:p>
          <a:p>
            <a:pPr algn="ctr"/>
            <a:r>
              <a:rPr lang="en-US" sz="2400" dirty="0"/>
              <a:t>Carroll says that his fruitless negotiations with the airline lasted about nine months. Then he wrote a song and created a music video about his experience “</a:t>
            </a:r>
            <a:r>
              <a:rPr lang="en-US" sz="2400" dirty="0">
                <a:hlinkClick r:id="rId2"/>
              </a:rPr>
              <a:t>United breaks guitars</a:t>
            </a:r>
            <a:r>
              <a:rPr lang="en-US" sz="2400" dirty="0"/>
              <a:t>” :  more than 16 billions views (…and United breaks guitar 2 and 3)</a:t>
            </a:r>
          </a:p>
          <a:p>
            <a:pPr algn="ctr"/>
            <a:endParaRPr lang="en-US" sz="2400" dirty="0"/>
          </a:p>
          <a:p>
            <a:pPr algn="ctr"/>
            <a:endParaRPr lang="en-US" sz="2400" dirty="0"/>
          </a:p>
          <a:p>
            <a:pPr algn="ctr"/>
            <a:endParaRPr lang="fr-FR" sz="2400" dirty="0"/>
          </a:p>
        </p:txBody>
      </p:sp>
    </p:spTree>
    <p:extLst>
      <p:ext uri="{BB962C8B-B14F-4D97-AF65-F5344CB8AC3E}">
        <p14:creationId xmlns:p14="http://schemas.microsoft.com/office/powerpoint/2010/main" val="3419067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b="21846"/>
          <a:stretch>
            <a:fillRect/>
          </a:stretch>
        </p:blipFill>
        <p:spPr bwMode="auto">
          <a:xfrm>
            <a:off x="2235201" y="0"/>
            <a:ext cx="6962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t="77699"/>
          <a:stretch>
            <a:fillRect/>
          </a:stretch>
        </p:blipFill>
        <p:spPr bwMode="auto">
          <a:xfrm>
            <a:off x="4486276" y="5119688"/>
            <a:ext cx="6181725"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567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43</a:t>
            </a:fld>
            <a:endParaRPr lang="fr-FR"/>
          </a:p>
        </p:txBody>
      </p:sp>
      <p:sp>
        <p:nvSpPr>
          <p:cNvPr id="7" name="ZoneTexte 6"/>
          <p:cNvSpPr txBox="1"/>
          <p:nvPr/>
        </p:nvSpPr>
        <p:spPr>
          <a:xfrm>
            <a:off x="3766462" y="2704698"/>
            <a:ext cx="4088555" cy="369332"/>
          </a:xfrm>
          <a:prstGeom prst="rect">
            <a:avLst/>
          </a:prstGeom>
          <a:noFill/>
        </p:spPr>
        <p:txBody>
          <a:bodyPr wrap="none" rtlCol="0">
            <a:spAutoFit/>
          </a:bodyPr>
          <a:lstStyle/>
          <a:p>
            <a:r>
              <a:rPr lang="fr-FR" dirty="0"/>
              <a:t>Watch the </a:t>
            </a:r>
            <a:r>
              <a:rPr lang="fr-FR" dirty="0" err="1"/>
              <a:t>video</a:t>
            </a:r>
            <a:r>
              <a:rPr lang="fr-FR" dirty="0"/>
              <a:t> (</a:t>
            </a:r>
            <a:r>
              <a:rPr lang="fr-FR" dirty="0">
                <a:hlinkClick r:id="rId2"/>
              </a:rPr>
              <a:t>here</a:t>
            </a:r>
            <a:r>
              <a:rPr lang="fr-FR" dirty="0"/>
              <a:t>) and </a:t>
            </a:r>
            <a:r>
              <a:rPr lang="fr-FR" dirty="0" err="1"/>
              <a:t>began</a:t>
            </a:r>
            <a:r>
              <a:rPr lang="fr-FR" dirty="0"/>
              <a:t> to post</a:t>
            </a:r>
          </a:p>
        </p:txBody>
      </p:sp>
    </p:spTree>
    <p:extLst>
      <p:ext uri="{BB962C8B-B14F-4D97-AF65-F5344CB8AC3E}">
        <p14:creationId xmlns:p14="http://schemas.microsoft.com/office/powerpoint/2010/main" val="2768087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44</a:t>
            </a:fld>
            <a:endParaRPr lang="fr-FR"/>
          </a:p>
        </p:txBody>
      </p:sp>
      <p:sp>
        <p:nvSpPr>
          <p:cNvPr id="7" name="Rectangle 6"/>
          <p:cNvSpPr/>
          <p:nvPr/>
        </p:nvSpPr>
        <p:spPr>
          <a:xfrm>
            <a:off x="1772356" y="1241778"/>
            <a:ext cx="9098844" cy="4222044"/>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You need to complete your dashboard by adding social media indicators</a:t>
            </a:r>
            <a:r>
              <a:rPr lang="fr-FR" sz="2400" dirty="0"/>
              <a:t> (</a:t>
            </a:r>
            <a:r>
              <a:rPr lang="fr-FR" sz="2400" dirty="0" err="1"/>
              <a:t>with</a:t>
            </a:r>
            <a:r>
              <a:rPr lang="fr-FR" sz="2400" dirty="0"/>
              <a:t> Google </a:t>
            </a:r>
            <a:r>
              <a:rPr lang="fr-FR" sz="2400" dirty="0" err="1"/>
              <a:t>Sheet</a:t>
            </a:r>
            <a:r>
              <a:rPr lang="fr-FR" sz="2400" dirty="0"/>
              <a:t> or data studio or Excel) </a:t>
            </a:r>
          </a:p>
          <a:p>
            <a:pPr algn="ctr"/>
            <a:endParaRPr lang="fr-FR" sz="2400" dirty="0"/>
          </a:p>
          <a:p>
            <a:pPr algn="ctr"/>
            <a:r>
              <a:rPr lang="en-US" dirty="0"/>
              <a:t>- One or two a pages in A4 format (web site analytics, social media analytics/insight and later newsletters analytics</a:t>
            </a:r>
            <a:endParaRPr lang="fr-FR" dirty="0"/>
          </a:p>
          <a:p>
            <a:pPr algn="ctr"/>
            <a:endParaRPr lang="fr-FR" dirty="0"/>
          </a:p>
        </p:txBody>
      </p:sp>
    </p:spTree>
    <p:extLst>
      <p:ext uri="{BB962C8B-B14F-4D97-AF65-F5344CB8AC3E}">
        <p14:creationId xmlns:p14="http://schemas.microsoft.com/office/powerpoint/2010/main" val="2484010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45</a:t>
            </a:fld>
            <a:endParaRPr lang="fr-FR"/>
          </a:p>
        </p:txBody>
      </p:sp>
      <p:sp>
        <p:nvSpPr>
          <p:cNvPr id="7" name="Rectangle 6"/>
          <p:cNvSpPr/>
          <p:nvPr/>
        </p:nvSpPr>
        <p:spPr>
          <a:xfrm>
            <a:off x="587141" y="346509"/>
            <a:ext cx="10741794" cy="6006165"/>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When the course ends today you must (1/2):</a:t>
            </a:r>
          </a:p>
          <a:p>
            <a:pPr algn="ctr"/>
            <a:endParaRPr lang="en-US" dirty="0"/>
          </a:p>
          <a:p>
            <a:pPr marL="285750" indent="-285750" algn="ctr">
              <a:buFontTx/>
              <a:buChar char="-"/>
            </a:pPr>
            <a:r>
              <a:rPr lang="en-US" dirty="0"/>
              <a:t>have a nice web site: 5 </a:t>
            </a:r>
            <a:r>
              <a:rPr lang="en-US" dirty="0" err="1"/>
              <a:t>wonderfull</a:t>
            </a:r>
            <a:r>
              <a:rPr lang="en-US" dirty="0"/>
              <a:t> pages minimum and more if possible + 3 nice posts and a page “news”. Images must have been optimized with “</a:t>
            </a:r>
            <a:r>
              <a:rPr lang="en-US" dirty="0" err="1"/>
              <a:t>Photofiltre</a:t>
            </a:r>
            <a:r>
              <a:rPr lang="en-US" dirty="0"/>
              <a:t>”. Each page must be optimized for the SEO with </a:t>
            </a:r>
            <a:r>
              <a:rPr lang="en-US" dirty="0" err="1"/>
              <a:t>Yoast</a:t>
            </a:r>
            <a:r>
              <a:rPr lang="en-US" dirty="0"/>
              <a:t> (readability and SEO/Keyword). Get SEO “off page” on your web site.</a:t>
            </a:r>
          </a:p>
          <a:p>
            <a:pPr marL="285750" indent="-285750" algn="ctr">
              <a:buFontTx/>
              <a:buChar char="-"/>
            </a:pPr>
            <a:endParaRPr lang="en-US" dirty="0"/>
          </a:p>
          <a:p>
            <a:pPr marL="285750" indent="-285750" algn="ctr">
              <a:buFontTx/>
              <a:buChar char="-"/>
            </a:pPr>
            <a:r>
              <a:rPr lang="en-US" dirty="0"/>
              <a:t>Have send the form about “Y</a:t>
            </a:r>
            <a:r>
              <a:rPr lang="fr-FR" dirty="0" err="1"/>
              <a:t>our</a:t>
            </a:r>
            <a:r>
              <a:rPr lang="fr-FR" dirty="0"/>
              <a:t> guideline / SMO</a:t>
            </a:r>
            <a:r>
              <a:rPr lang="en-US" dirty="0"/>
              <a:t> ”</a:t>
            </a:r>
            <a:endParaRPr lang="fr-FR" dirty="0"/>
          </a:p>
          <a:p>
            <a:pPr marL="285750" indent="-285750" algn="ctr">
              <a:buFontTx/>
              <a:buChar char="-"/>
            </a:pPr>
            <a:endParaRPr lang="en-US" dirty="0"/>
          </a:p>
          <a:p>
            <a:pPr marL="285750" indent="-285750" algn="ctr">
              <a:buFontTx/>
              <a:buChar char="-"/>
            </a:pPr>
            <a:endParaRPr lang="en-US" dirty="0"/>
          </a:p>
          <a:p>
            <a:pPr marL="285750" indent="-285750" algn="ctr">
              <a:buFontTx/>
              <a:buChar char="-"/>
            </a:pPr>
            <a:r>
              <a:rPr lang="en-US" dirty="0"/>
              <a:t>have a Facebook page on the same topic, 3 nice posts minimum…and a little community (students of the group ?)…read the slide:  DO’S and DONT’S</a:t>
            </a:r>
          </a:p>
          <a:p>
            <a:pPr marL="285750" indent="-285750" algn="ctr">
              <a:buFontTx/>
              <a:buChar char="-"/>
            </a:pPr>
            <a:endParaRPr lang="en-US" dirty="0"/>
          </a:p>
          <a:p>
            <a:pPr marL="285750" indent="-285750" algn="ctr">
              <a:buFontTx/>
              <a:buChar char="-"/>
            </a:pPr>
            <a:r>
              <a:rPr lang="en-US" dirty="0"/>
              <a:t>have a Twitter (or other social media) account on the same topic, 3 nice posts/twits minimum…and a little community (students of the group ?)… read the slide:  DO’S and DONT’S</a:t>
            </a:r>
          </a:p>
          <a:p>
            <a:pPr marL="285750" indent="-285750" algn="ctr">
              <a:buFontTx/>
              <a:buChar char="-"/>
            </a:pPr>
            <a:endParaRPr lang="en-US" dirty="0"/>
          </a:p>
          <a:p>
            <a:pPr marL="285750" indent="-285750" algn="ctr">
              <a:buFontTx/>
              <a:buChar char="-"/>
            </a:pPr>
            <a:r>
              <a:rPr lang="en-US" dirty="0"/>
              <a:t>you need to have two-way links/button between your FB/Twitter and your WordPress site ( + like buttons, share buttons…on your WP posts) … read the slide:  DO’S and DONT’S </a:t>
            </a:r>
          </a:p>
          <a:p>
            <a:pPr marL="285750" indent="-285750" algn="ctr">
              <a:buFontTx/>
              <a:buChar char="-"/>
            </a:pPr>
            <a:endParaRPr lang="en-US" dirty="0"/>
          </a:p>
          <a:p>
            <a:pPr marL="285750" indent="-285750" algn="ctr">
              <a:buFontTx/>
              <a:buChar char="-"/>
            </a:pPr>
            <a:endParaRPr lang="en-US" dirty="0"/>
          </a:p>
          <a:p>
            <a:pPr marL="285750" indent="-285750" algn="ctr">
              <a:buFontTx/>
              <a:buChar char="-"/>
            </a:pPr>
            <a:endParaRPr lang="en-US" dirty="0"/>
          </a:p>
          <a:p>
            <a:pPr algn="ctr"/>
            <a:r>
              <a:rPr lang="en-US" dirty="0"/>
              <a:t> </a:t>
            </a:r>
            <a:r>
              <a:rPr lang="en-US" i="1" dirty="0"/>
              <a:t>Bonus: use IFTTT to share WP posts to FB or Twitter to FB page or FB to Twitter… Explore the software IFTTT !</a:t>
            </a:r>
          </a:p>
          <a:p>
            <a:pPr marL="285750" indent="-285750" algn="ctr">
              <a:buFontTx/>
              <a:buChar char="-"/>
            </a:pPr>
            <a:endParaRPr lang="fr-FR" dirty="0"/>
          </a:p>
        </p:txBody>
      </p:sp>
      <p:sp>
        <p:nvSpPr>
          <p:cNvPr id="2" name="Rectangle 1"/>
          <p:cNvSpPr/>
          <p:nvPr/>
        </p:nvSpPr>
        <p:spPr>
          <a:xfrm>
            <a:off x="8884118" y="1"/>
            <a:ext cx="3307882" cy="80852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1200" dirty="0">
                <a:solidFill>
                  <a:schemeClr val="tx1"/>
                </a:solidFill>
              </a:rPr>
              <a:t>Several groups did not fill in the form to declare the subject of their website and their names </a:t>
            </a:r>
            <a:endParaRPr lang="fr-FR" sz="1200" dirty="0">
              <a:solidFill>
                <a:schemeClr val="tx1"/>
              </a:solidFill>
            </a:endParaRPr>
          </a:p>
        </p:txBody>
      </p:sp>
    </p:spTree>
    <p:extLst>
      <p:ext uri="{BB962C8B-B14F-4D97-AF65-F5344CB8AC3E}">
        <p14:creationId xmlns:p14="http://schemas.microsoft.com/office/powerpoint/2010/main" val="3766449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46</a:t>
            </a:fld>
            <a:endParaRPr lang="fr-FR"/>
          </a:p>
        </p:txBody>
      </p:sp>
      <p:sp>
        <p:nvSpPr>
          <p:cNvPr id="7" name="Rectangle 6"/>
          <p:cNvSpPr/>
          <p:nvPr/>
        </p:nvSpPr>
        <p:spPr>
          <a:xfrm>
            <a:off x="904775" y="452387"/>
            <a:ext cx="10289406" cy="5630779"/>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When the course ends today you must (2/2):</a:t>
            </a:r>
          </a:p>
          <a:p>
            <a:pPr algn="ctr"/>
            <a:endParaRPr lang="en-US" dirty="0"/>
          </a:p>
          <a:p>
            <a:pPr algn="ctr"/>
            <a:r>
              <a:rPr lang="en-US" dirty="0"/>
              <a:t>- have connected your website with Google Analytics (You must verify that Google Analytics is working correctly in relation to your website)</a:t>
            </a:r>
          </a:p>
          <a:p>
            <a:pPr algn="ctr"/>
            <a:endParaRPr lang="en-US" dirty="0"/>
          </a:p>
          <a:p>
            <a:pPr algn="ctr"/>
            <a:r>
              <a:rPr lang="en-US" dirty="0"/>
              <a:t>- have connected your website with Google Search console. You must also have sent your site map to Google Search console.</a:t>
            </a:r>
          </a:p>
          <a:p>
            <a:pPr algn="ctr"/>
            <a:endParaRPr lang="en-US" dirty="0"/>
          </a:p>
          <a:p>
            <a:pPr algn="ctr"/>
            <a:r>
              <a:rPr lang="en-US" dirty="0"/>
              <a:t>- You should explore the possibilities of Google Analytics as well as statistics of </a:t>
            </a:r>
            <a:r>
              <a:rPr lang="en-US" dirty="0" err="1"/>
              <a:t>facebook</a:t>
            </a:r>
            <a:r>
              <a:rPr lang="en-US" dirty="0"/>
              <a:t> and Twitter/other social media (if you use it)</a:t>
            </a:r>
          </a:p>
          <a:p>
            <a:pPr algn="ctr"/>
            <a:endParaRPr lang="en-US" dirty="0"/>
          </a:p>
          <a:p>
            <a:pPr algn="ctr"/>
            <a:r>
              <a:rPr lang="en-US" dirty="0"/>
              <a:t>- You need to define your first KPIs for your WordPress site your Facebook page and your Twitter account</a:t>
            </a:r>
          </a:p>
          <a:p>
            <a:pPr algn="ctr"/>
            <a:endParaRPr lang="en-US" dirty="0"/>
          </a:p>
          <a:p>
            <a:pPr algn="ctr"/>
            <a:r>
              <a:rPr lang="en-US" dirty="0"/>
              <a:t>- You need to create a dashboard in one page maximum. I want you to use </a:t>
            </a:r>
            <a:r>
              <a:rPr lang="en-US" dirty="0" err="1"/>
              <a:t>Supermetrics</a:t>
            </a:r>
            <a:r>
              <a:rPr lang="en-US" dirty="0"/>
              <a:t> in Google sheet (“add-ons” + “Get add-ons” + search: “</a:t>
            </a:r>
            <a:r>
              <a:rPr lang="en-US" dirty="0" err="1"/>
              <a:t>supermetrics</a:t>
            </a:r>
            <a:r>
              <a:rPr lang="en-US" dirty="0"/>
              <a:t>”) or Google Data Studio </a:t>
            </a:r>
          </a:p>
          <a:p>
            <a:pPr algn="ctr"/>
            <a:endParaRPr lang="en-US" dirty="0"/>
          </a:p>
          <a:p>
            <a:pPr algn="ctr"/>
            <a:r>
              <a:rPr lang="en-US" dirty="0"/>
              <a:t> </a:t>
            </a:r>
          </a:p>
          <a:p>
            <a:pPr algn="ctr"/>
            <a:endParaRPr lang="en-US" i="1" dirty="0"/>
          </a:p>
          <a:p>
            <a:pPr algn="ctr"/>
            <a:endParaRPr lang="en-US" dirty="0"/>
          </a:p>
        </p:txBody>
      </p:sp>
    </p:spTree>
    <p:extLst>
      <p:ext uri="{BB962C8B-B14F-4D97-AF65-F5344CB8AC3E}">
        <p14:creationId xmlns:p14="http://schemas.microsoft.com/office/powerpoint/2010/main" val="2008032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47</a:t>
            </a:fld>
            <a:endParaRPr lang="fr-FR"/>
          </a:p>
        </p:txBody>
      </p:sp>
      <p:sp>
        <p:nvSpPr>
          <p:cNvPr id="8" name="ZoneTexte 7"/>
          <p:cNvSpPr txBox="1"/>
          <p:nvPr/>
        </p:nvSpPr>
        <p:spPr>
          <a:xfrm>
            <a:off x="5388241" y="18912"/>
            <a:ext cx="1361783" cy="369332"/>
          </a:xfrm>
          <a:prstGeom prst="rect">
            <a:avLst/>
          </a:prstGeom>
          <a:noFill/>
        </p:spPr>
        <p:txBody>
          <a:bodyPr wrap="none" rtlCol="0">
            <a:spAutoFit/>
          </a:bodyPr>
          <a:lstStyle/>
          <a:p>
            <a:r>
              <a:rPr lang="fr-FR" dirty="0"/>
              <a:t>End of Day 6</a:t>
            </a:r>
          </a:p>
        </p:txBody>
      </p:sp>
      <p:sp>
        <p:nvSpPr>
          <p:cNvPr id="2" name="Rectangle 1"/>
          <p:cNvSpPr/>
          <p:nvPr/>
        </p:nvSpPr>
        <p:spPr>
          <a:xfrm>
            <a:off x="2108545" y="5860192"/>
            <a:ext cx="7994881" cy="646331"/>
          </a:xfrm>
          <a:prstGeom prst="rect">
            <a:avLst/>
          </a:prstGeom>
        </p:spPr>
        <p:txBody>
          <a:bodyPr wrap="none">
            <a:spAutoFit/>
          </a:bodyPr>
          <a:lstStyle/>
          <a:p>
            <a:r>
              <a:rPr lang="fr-FR" dirty="0"/>
              <a:t>To </a:t>
            </a:r>
            <a:r>
              <a:rPr lang="fr-FR" dirty="0" err="1"/>
              <a:t>discover</a:t>
            </a:r>
            <a:r>
              <a:rPr lang="fr-FR" dirty="0"/>
              <a:t> </a:t>
            </a:r>
            <a:r>
              <a:rPr lang="fr-FR" dirty="0" err="1"/>
              <a:t>Supermetrics</a:t>
            </a:r>
            <a:r>
              <a:rPr lang="fr-FR" dirty="0"/>
              <a:t> :  </a:t>
            </a:r>
            <a:r>
              <a:rPr lang="fr-FR" dirty="0">
                <a:hlinkClick r:id="rId2"/>
              </a:rPr>
              <a:t>https://support.supermetrics.com/support/home</a:t>
            </a:r>
            <a:r>
              <a:rPr lang="fr-FR" dirty="0"/>
              <a:t> </a:t>
            </a:r>
          </a:p>
          <a:p>
            <a:r>
              <a:rPr lang="fr-FR" dirty="0"/>
              <a:t>To </a:t>
            </a:r>
            <a:r>
              <a:rPr lang="fr-FR" dirty="0" err="1"/>
              <a:t>discover</a:t>
            </a:r>
            <a:r>
              <a:rPr lang="fr-FR" dirty="0"/>
              <a:t> Google DATA STUDIO https://www.youtube.com/watch?v=R0rV4ZS-ruQ</a:t>
            </a:r>
          </a:p>
        </p:txBody>
      </p:sp>
      <p:graphicFrame>
        <p:nvGraphicFramePr>
          <p:cNvPr id="9" name="Tableau 8"/>
          <p:cNvGraphicFramePr>
            <a:graphicFrameLocks noGrp="1"/>
          </p:cNvGraphicFramePr>
          <p:nvPr>
            <p:extLst>
              <p:ext uri="{D42A27DB-BD31-4B8C-83A1-F6EECF244321}">
                <p14:modId xmlns:p14="http://schemas.microsoft.com/office/powerpoint/2010/main" val="1606934437"/>
              </p:ext>
            </p:extLst>
          </p:nvPr>
        </p:nvGraphicFramePr>
        <p:xfrm>
          <a:off x="1451229" y="388244"/>
          <a:ext cx="8771466" cy="5714440"/>
        </p:xfrm>
        <a:graphic>
          <a:graphicData uri="http://schemas.openxmlformats.org/drawingml/2006/table">
            <a:tbl>
              <a:tblPr firstRow="1" bandRow="1">
                <a:tableStyleId>{5C22544A-7EE6-4342-B048-85BDC9FD1C3A}</a:tableStyleId>
              </a:tblPr>
              <a:tblGrid>
                <a:gridCol w="7346660">
                  <a:extLst>
                    <a:ext uri="{9D8B030D-6E8A-4147-A177-3AD203B41FA5}">
                      <a16:colId xmlns:a16="http://schemas.microsoft.com/office/drawing/2014/main" val="20000"/>
                    </a:ext>
                  </a:extLst>
                </a:gridCol>
                <a:gridCol w="1424806">
                  <a:extLst>
                    <a:ext uri="{9D8B030D-6E8A-4147-A177-3AD203B41FA5}">
                      <a16:colId xmlns:a16="http://schemas.microsoft.com/office/drawing/2014/main" val="20001"/>
                    </a:ext>
                  </a:extLst>
                </a:gridCol>
              </a:tblGrid>
              <a:tr h="370840">
                <a:tc>
                  <a:txBody>
                    <a:bodyPr/>
                    <a:lstStyle/>
                    <a:p>
                      <a:r>
                        <a:rPr lang="en-US" dirty="0"/>
                        <a:t>The tools you need to know today</a:t>
                      </a:r>
                      <a:endParaRPr lang="fr-FR" dirty="0"/>
                    </a:p>
                  </a:txBody>
                  <a:tcPr/>
                </a:tc>
                <a:tc>
                  <a:txBody>
                    <a:bodyPr/>
                    <a:lstStyle/>
                    <a:p>
                      <a:pPr algn="ctr"/>
                      <a:r>
                        <a:rPr lang="fr-FR" dirty="0"/>
                        <a:t>Ok ?</a:t>
                      </a:r>
                    </a:p>
                  </a:txBody>
                  <a:tcPr/>
                </a:tc>
                <a:extLst>
                  <a:ext uri="{0D108BD9-81ED-4DB2-BD59-A6C34878D82A}">
                    <a16:rowId xmlns:a16="http://schemas.microsoft.com/office/drawing/2014/main" val="10000"/>
                  </a:ext>
                </a:extLst>
              </a:tr>
              <a:tr h="4176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Check </a:t>
                      </a:r>
                      <a:r>
                        <a:rPr lang="fr-FR" dirty="0" err="1"/>
                        <a:t>your</a:t>
                      </a:r>
                      <a:r>
                        <a:rPr lang="fr-FR" dirty="0"/>
                        <a:t> </a:t>
                      </a:r>
                      <a:r>
                        <a:rPr lang="fr-FR" dirty="0" err="1"/>
                        <a:t>ranking</a:t>
                      </a:r>
                      <a:r>
                        <a:rPr lang="fr-FR" dirty="0"/>
                        <a:t> in Google</a:t>
                      </a:r>
                      <a:r>
                        <a:rPr lang="fr-FR" baseline="0" dirty="0"/>
                        <a:t> (</a:t>
                      </a:r>
                      <a:r>
                        <a:rPr lang="fr-FR" baseline="0" dirty="0" err="1"/>
                        <a:t>search</a:t>
                      </a:r>
                      <a:r>
                        <a:rPr lang="fr-FR" baseline="0" dirty="0"/>
                        <a:t> </a:t>
                      </a:r>
                      <a:r>
                        <a:rPr lang="fr-FR" baseline="0" dirty="0" err="1"/>
                        <a:t>engine</a:t>
                      </a:r>
                      <a:r>
                        <a:rPr lang="fr-FR" baseline="0" dirty="0"/>
                        <a:t>), bing, Yahoo, (</a:t>
                      </a:r>
                      <a:r>
                        <a:rPr lang="fr-FR" baseline="0" dirty="0" err="1"/>
                        <a:t>Yandex</a:t>
                      </a:r>
                      <a:r>
                        <a:rPr lang="fr-FR" baseline="0" dirty="0"/>
                        <a:t>…?)</a:t>
                      </a:r>
                      <a:endParaRPr lang="fr-FR" dirty="0"/>
                    </a:p>
                  </a:txBody>
                  <a:tcPr/>
                </a:tc>
                <a:tc>
                  <a:txBody>
                    <a:bodyPr/>
                    <a:lstStyle/>
                    <a:p>
                      <a:pPr algn="ctr"/>
                      <a:r>
                        <a:rPr lang="fr-FR" sz="2000" dirty="0"/>
                        <a:t>X</a:t>
                      </a:r>
                    </a:p>
                  </a:txBody>
                  <a:tcPr/>
                </a:tc>
                <a:extLst>
                  <a:ext uri="{0D108BD9-81ED-4DB2-BD59-A6C34878D82A}">
                    <a16:rowId xmlns:a16="http://schemas.microsoft.com/office/drawing/2014/main" val="10001"/>
                  </a:ext>
                </a:extLst>
              </a:tr>
              <a:tr h="4176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Check </a:t>
                      </a:r>
                      <a:r>
                        <a:rPr lang="fr-FR" dirty="0" err="1"/>
                        <a:t>your</a:t>
                      </a:r>
                      <a:r>
                        <a:rPr lang="fr-FR" dirty="0"/>
                        <a:t> </a:t>
                      </a:r>
                      <a:r>
                        <a:rPr lang="fr-FR" dirty="0" err="1"/>
                        <a:t>analytics</a:t>
                      </a:r>
                      <a:r>
                        <a:rPr lang="fr-FR" baseline="0" dirty="0"/>
                        <a:t> (</a:t>
                      </a:r>
                      <a:r>
                        <a:rPr lang="fr-FR" baseline="0" dirty="0" err="1"/>
                        <a:t>google</a:t>
                      </a:r>
                      <a:r>
                        <a:rPr lang="fr-FR" baseline="0" dirty="0"/>
                        <a:t> </a:t>
                      </a:r>
                      <a:r>
                        <a:rPr lang="fr-FR" baseline="0" dirty="0" err="1"/>
                        <a:t>analytics</a:t>
                      </a:r>
                      <a:r>
                        <a:rPr lang="fr-FR" baseline="0" dirty="0"/>
                        <a:t> and </a:t>
                      </a:r>
                      <a:r>
                        <a:rPr lang="fr-FR" baseline="0" dirty="0" err="1"/>
                        <a:t>search</a:t>
                      </a:r>
                      <a:r>
                        <a:rPr lang="fr-FR" baseline="0" dirty="0"/>
                        <a:t> console)</a:t>
                      </a:r>
                      <a:endParaRPr lang="fr-FR" dirty="0"/>
                    </a:p>
                  </a:txBody>
                  <a:tcPr/>
                </a:tc>
                <a:tc>
                  <a:txBody>
                    <a:bodyPr/>
                    <a:lstStyle/>
                    <a:p>
                      <a:pPr algn="ctr"/>
                      <a:r>
                        <a:rPr lang="fr-FR" sz="2000" dirty="0"/>
                        <a:t>X</a:t>
                      </a:r>
                    </a:p>
                  </a:txBody>
                  <a:tcPr/>
                </a:tc>
                <a:extLst>
                  <a:ext uri="{0D108BD9-81ED-4DB2-BD59-A6C34878D82A}">
                    <a16:rowId xmlns:a16="http://schemas.microsoft.com/office/drawing/2014/main" val="10002"/>
                  </a:ext>
                </a:extLst>
              </a:tr>
              <a:tr h="4176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Write new pages / post in </a:t>
                      </a:r>
                      <a:r>
                        <a:rPr lang="fr-FR" dirty="0" err="1"/>
                        <a:t>your</a:t>
                      </a:r>
                      <a:r>
                        <a:rPr lang="fr-FR" dirty="0"/>
                        <a:t> web site </a:t>
                      </a:r>
                    </a:p>
                  </a:txBody>
                  <a:tcPr/>
                </a:tc>
                <a:tc>
                  <a:txBody>
                    <a:bodyPr/>
                    <a:lstStyle/>
                    <a:p>
                      <a:pPr algn="ctr"/>
                      <a:r>
                        <a:rPr lang="fr-FR" sz="2000" dirty="0"/>
                        <a:t>X</a:t>
                      </a:r>
                    </a:p>
                  </a:txBody>
                  <a:tcPr/>
                </a:tc>
                <a:extLst>
                  <a:ext uri="{0D108BD9-81ED-4DB2-BD59-A6C34878D82A}">
                    <a16:rowId xmlns:a16="http://schemas.microsoft.com/office/drawing/2014/main" val="10003"/>
                  </a:ext>
                </a:extLst>
              </a:tr>
              <a:tr h="417690">
                <a:tc>
                  <a:txBody>
                    <a:bodyPr/>
                    <a:lstStyle/>
                    <a:p>
                      <a:r>
                        <a:rPr lang="fr-FR" dirty="0"/>
                        <a:t>SEO (</a:t>
                      </a:r>
                      <a:r>
                        <a:rPr lang="fr-FR" dirty="0" err="1"/>
                        <a:t>with</a:t>
                      </a:r>
                      <a:r>
                        <a:rPr lang="fr-FR" baseline="0" dirty="0"/>
                        <a:t> « YOAST SEO »)</a:t>
                      </a:r>
                      <a:endParaRPr lang="fr-FR" dirty="0"/>
                    </a:p>
                  </a:txBody>
                  <a:tcPr/>
                </a:tc>
                <a:tc>
                  <a:txBody>
                    <a:bodyPr/>
                    <a:lstStyle/>
                    <a:p>
                      <a:pPr algn="ctr"/>
                      <a:r>
                        <a:rPr lang="fr-FR" sz="2000" dirty="0"/>
                        <a:t>X</a:t>
                      </a:r>
                    </a:p>
                  </a:txBody>
                  <a:tcPr/>
                </a:tc>
                <a:extLst>
                  <a:ext uri="{0D108BD9-81ED-4DB2-BD59-A6C34878D82A}">
                    <a16:rowId xmlns:a16="http://schemas.microsoft.com/office/drawing/2014/main" val="10004"/>
                  </a:ext>
                </a:extLst>
              </a:tr>
              <a:tr h="188665">
                <a:tc>
                  <a:txBody>
                    <a:bodyPr/>
                    <a:lstStyle/>
                    <a:p>
                      <a:endParaRPr lang="fr-FR" dirty="0"/>
                    </a:p>
                  </a:txBody>
                  <a:tcPr/>
                </a:tc>
                <a:tc>
                  <a:txBody>
                    <a:bodyPr/>
                    <a:lstStyle/>
                    <a:p>
                      <a:pPr algn="ctr"/>
                      <a:endParaRPr lang="fr-FR" dirty="0"/>
                    </a:p>
                  </a:txBody>
                  <a:tcPr/>
                </a:tc>
                <a:extLst>
                  <a:ext uri="{0D108BD9-81ED-4DB2-BD59-A6C34878D82A}">
                    <a16:rowId xmlns:a16="http://schemas.microsoft.com/office/drawing/2014/main" val="10005"/>
                  </a:ext>
                </a:extLst>
              </a:tr>
              <a:tr h="370840">
                <a:tc>
                  <a:txBody>
                    <a:bodyPr/>
                    <a:lstStyle/>
                    <a:p>
                      <a:r>
                        <a:rPr lang="fr-FR" dirty="0" err="1"/>
                        <a:t>Analytics</a:t>
                      </a:r>
                      <a:r>
                        <a:rPr lang="fr-FR" dirty="0"/>
                        <a:t> (</a:t>
                      </a:r>
                      <a:r>
                        <a:rPr lang="fr-FR" baseline="0" dirty="0" err="1"/>
                        <a:t>google</a:t>
                      </a:r>
                      <a:r>
                        <a:rPr lang="fr-FR" baseline="0" dirty="0"/>
                        <a:t> </a:t>
                      </a:r>
                      <a:r>
                        <a:rPr lang="fr-FR" baseline="0" dirty="0" err="1"/>
                        <a:t>analytics</a:t>
                      </a:r>
                      <a:r>
                        <a:rPr lang="fr-FR" baseline="0" dirty="0"/>
                        <a:t> / </a:t>
                      </a:r>
                      <a:r>
                        <a:rPr lang="fr-FR" baseline="0" dirty="0" err="1"/>
                        <a:t>goolge</a:t>
                      </a:r>
                      <a:r>
                        <a:rPr lang="fr-FR" baseline="0" dirty="0"/>
                        <a:t> </a:t>
                      </a:r>
                      <a:r>
                        <a:rPr lang="fr-FR" baseline="0" dirty="0" err="1"/>
                        <a:t>search</a:t>
                      </a:r>
                      <a:r>
                        <a:rPr lang="fr-FR" baseline="0" dirty="0"/>
                        <a:t> </a:t>
                      </a:r>
                      <a:r>
                        <a:rPr lang="fr-FR" baseline="0" dirty="0" err="1"/>
                        <a:t>engine</a:t>
                      </a:r>
                      <a:r>
                        <a:rPr lang="fr-FR" baseline="0" dirty="0"/>
                        <a:t>): </a:t>
                      </a:r>
                      <a:r>
                        <a:rPr lang="fr-FR" baseline="0" dirty="0" err="1"/>
                        <a:t>you</a:t>
                      </a:r>
                      <a:r>
                        <a:rPr lang="fr-FR" baseline="0" dirty="0"/>
                        <a:t> must </a:t>
                      </a:r>
                      <a:r>
                        <a:rPr lang="fr-FR" baseline="0" dirty="0" err="1"/>
                        <a:t>begin</a:t>
                      </a:r>
                      <a:r>
                        <a:rPr lang="fr-FR" baseline="0" dirty="0"/>
                        <a:t> </a:t>
                      </a:r>
                      <a:r>
                        <a:rPr lang="fr-FR" baseline="0" dirty="0" err="1"/>
                        <a:t>your</a:t>
                      </a:r>
                      <a:r>
                        <a:rPr lang="fr-FR" baseline="0" dirty="0"/>
                        <a:t> </a:t>
                      </a:r>
                      <a:r>
                        <a:rPr lang="fr-FR" baseline="0" dirty="0" err="1"/>
                        <a:t>dashboard</a:t>
                      </a:r>
                      <a:r>
                        <a:rPr lang="fr-FR" baseline="0" dirty="0"/>
                        <a:t> ,  use : « </a:t>
                      </a:r>
                      <a:r>
                        <a:rPr lang="fr-FR" baseline="0" dirty="0" err="1"/>
                        <a:t>Supermetrics</a:t>
                      </a:r>
                      <a:r>
                        <a:rPr lang="fr-FR" baseline="0" dirty="0"/>
                        <a:t> » (in </a:t>
                      </a:r>
                      <a:r>
                        <a:rPr lang="fr-FR" baseline="0" dirty="0" err="1"/>
                        <a:t>google</a:t>
                      </a:r>
                      <a:r>
                        <a:rPr lang="fr-FR" baseline="0" dirty="0"/>
                        <a:t> </a:t>
                      </a:r>
                      <a:r>
                        <a:rPr lang="fr-FR" baseline="0" dirty="0" err="1"/>
                        <a:t>sheet</a:t>
                      </a:r>
                      <a:r>
                        <a:rPr lang="fr-FR" baseline="0" dirty="0"/>
                        <a:t>) « Google Data Studio » (</a:t>
                      </a:r>
                      <a:r>
                        <a:rPr lang="fr-FR" baseline="0" dirty="0" err="1"/>
                        <a:t>dataviz</a:t>
                      </a:r>
                      <a:r>
                        <a:rPr lang="fr-FR" baseline="0" dirty="0"/>
                        <a:t>) or « Excel »…)</a:t>
                      </a:r>
                      <a:endParaRPr lang="fr-FR" dirty="0"/>
                    </a:p>
                  </a:txBody>
                  <a:tcPr/>
                </a:tc>
                <a:tc>
                  <a:txBody>
                    <a:bodyPr/>
                    <a:lstStyle/>
                    <a:p>
                      <a:pPr algn="ctr"/>
                      <a:r>
                        <a:rPr lang="fr-FR" dirty="0"/>
                        <a:t>X</a:t>
                      </a:r>
                    </a:p>
                  </a:txBody>
                  <a:tcPr/>
                </a:tc>
                <a:extLst>
                  <a:ext uri="{0D108BD9-81ED-4DB2-BD59-A6C34878D82A}">
                    <a16:rowId xmlns:a16="http://schemas.microsoft.com/office/drawing/2014/main" val="10006"/>
                  </a:ext>
                </a:extLst>
              </a:tr>
              <a:tr h="370840">
                <a:tc>
                  <a:txBody>
                    <a:bodyPr/>
                    <a:lstStyle/>
                    <a:p>
                      <a:r>
                        <a:rPr lang="fr-FR" dirty="0"/>
                        <a:t>Online </a:t>
                      </a:r>
                      <a:r>
                        <a:rPr lang="fr-FR" dirty="0" err="1"/>
                        <a:t>reputation</a:t>
                      </a:r>
                      <a:r>
                        <a:rPr lang="fr-FR" dirty="0"/>
                        <a:t> management (and ad the</a:t>
                      </a:r>
                      <a:r>
                        <a:rPr lang="fr-FR" baseline="0" dirty="0"/>
                        <a:t> plugin « </a:t>
                      </a:r>
                      <a:r>
                        <a:rPr lang="fr-FR" baseline="0" dirty="0" err="1"/>
                        <a:t>kk</a:t>
                      </a:r>
                      <a:r>
                        <a:rPr lang="fr-FR" baseline="0" dirty="0"/>
                        <a:t> Star Ratings » on </a:t>
                      </a:r>
                      <a:r>
                        <a:rPr lang="fr-FR" baseline="0" dirty="0" err="1"/>
                        <a:t>your</a:t>
                      </a:r>
                      <a:r>
                        <a:rPr lang="fr-FR" baseline="0" dirty="0"/>
                        <a:t> WS and </a:t>
                      </a:r>
                      <a:r>
                        <a:rPr lang="fr-FR" baseline="0" dirty="0" err="1"/>
                        <a:t>customize</a:t>
                      </a:r>
                      <a:r>
                        <a:rPr lang="fr-FR" baseline="0" dirty="0"/>
                        <a:t> </a:t>
                      </a:r>
                      <a:r>
                        <a:rPr lang="fr-FR" baseline="0" dirty="0" err="1"/>
                        <a:t>it</a:t>
                      </a:r>
                      <a:r>
                        <a:rPr lang="fr-FR" baseline="0" dirty="0"/>
                        <a:t>)</a:t>
                      </a:r>
                      <a:endParaRPr lang="fr-FR" dirty="0"/>
                    </a:p>
                  </a:txBody>
                  <a:tcPr/>
                </a:tc>
                <a:tc>
                  <a:txBody>
                    <a:bodyPr/>
                    <a:lstStyle/>
                    <a:p>
                      <a:pPr algn="ctr"/>
                      <a:r>
                        <a:rPr lang="fr-FR" dirty="0"/>
                        <a:t>X</a:t>
                      </a:r>
                    </a:p>
                  </a:txBody>
                  <a:tcPr/>
                </a:tc>
                <a:extLst>
                  <a:ext uri="{0D108BD9-81ED-4DB2-BD59-A6C34878D82A}">
                    <a16:rowId xmlns:a16="http://schemas.microsoft.com/office/drawing/2014/main" val="10007"/>
                  </a:ext>
                </a:extLst>
              </a:tr>
              <a:tr h="370840">
                <a:tc>
                  <a:txBody>
                    <a:bodyPr/>
                    <a:lstStyle/>
                    <a:p>
                      <a:r>
                        <a:rPr lang="fr-FR" dirty="0" err="1"/>
                        <a:t>Your</a:t>
                      </a:r>
                      <a:r>
                        <a:rPr lang="fr-FR" dirty="0"/>
                        <a:t> guideline for social media (Facebook and Twitter and/or </a:t>
                      </a:r>
                      <a:r>
                        <a:rPr lang="fr-FR" dirty="0" err="1"/>
                        <a:t>instagram</a:t>
                      </a:r>
                      <a:r>
                        <a:rPr lang="fr-FR" dirty="0"/>
                        <a:t>)</a:t>
                      </a:r>
                    </a:p>
                  </a:txBody>
                  <a:tcPr/>
                </a:tc>
                <a:tc>
                  <a:txBody>
                    <a:bodyPr/>
                    <a:lstStyle/>
                    <a:p>
                      <a:pPr algn="ctr"/>
                      <a:r>
                        <a:rPr lang="fr-FR" dirty="0"/>
                        <a:t>X</a:t>
                      </a:r>
                    </a:p>
                  </a:txBody>
                  <a:tcPr/>
                </a:tc>
                <a:extLst>
                  <a:ext uri="{0D108BD9-81ED-4DB2-BD59-A6C34878D82A}">
                    <a16:rowId xmlns:a16="http://schemas.microsoft.com/office/drawing/2014/main" val="10008"/>
                  </a:ext>
                </a:extLst>
              </a:tr>
              <a:tr h="370840">
                <a:tc>
                  <a:txBody>
                    <a:bodyPr/>
                    <a:lstStyle/>
                    <a:p>
                      <a:r>
                        <a:rPr lang="fr-FR" dirty="0"/>
                        <a:t>Basics of SMO</a:t>
                      </a:r>
                    </a:p>
                  </a:txBody>
                  <a:tcPr/>
                </a:tc>
                <a:tc>
                  <a:txBody>
                    <a:bodyPr/>
                    <a:lstStyle/>
                    <a:p>
                      <a:pPr algn="ctr"/>
                      <a:endParaRPr lang="fr-FR" dirty="0"/>
                    </a:p>
                  </a:txBody>
                  <a:tcPr/>
                </a:tc>
                <a:extLst>
                  <a:ext uri="{0D108BD9-81ED-4DB2-BD59-A6C34878D82A}">
                    <a16:rowId xmlns:a16="http://schemas.microsoft.com/office/drawing/2014/main" val="10009"/>
                  </a:ext>
                </a:extLst>
              </a:tr>
              <a:tr h="370840">
                <a:tc>
                  <a:txBody>
                    <a:bodyPr/>
                    <a:lstStyle/>
                    <a:p>
                      <a:r>
                        <a:rPr lang="fr-FR" dirty="0"/>
                        <a:t>Manage </a:t>
                      </a:r>
                      <a:r>
                        <a:rPr lang="fr-FR" dirty="0" err="1"/>
                        <a:t>your</a:t>
                      </a:r>
                      <a:r>
                        <a:rPr lang="fr-FR" dirty="0"/>
                        <a:t> social medias </a:t>
                      </a:r>
                      <a:r>
                        <a:rPr lang="fr-FR" dirty="0" err="1"/>
                        <a:t>with</a:t>
                      </a:r>
                      <a:r>
                        <a:rPr lang="fr-FR" dirty="0"/>
                        <a:t> </a:t>
                      </a:r>
                      <a:r>
                        <a:rPr lang="fr-FR" dirty="0" err="1"/>
                        <a:t>Hootsuite</a:t>
                      </a:r>
                      <a:r>
                        <a:rPr lang="fr-FR" dirty="0"/>
                        <a:t> (</a:t>
                      </a:r>
                      <a:r>
                        <a:rPr lang="fr-FR" dirty="0" err="1"/>
                        <a:t>you</a:t>
                      </a:r>
                      <a:r>
                        <a:rPr lang="fr-FR" dirty="0"/>
                        <a:t> must </a:t>
                      </a:r>
                      <a:r>
                        <a:rPr lang="fr-FR" dirty="0" err="1"/>
                        <a:t>create</a:t>
                      </a:r>
                      <a:r>
                        <a:rPr lang="fr-FR" dirty="0"/>
                        <a:t> an </a:t>
                      </a:r>
                      <a:r>
                        <a:rPr lang="fr-FR" dirty="0" err="1"/>
                        <a:t>account</a:t>
                      </a:r>
                      <a:r>
                        <a:rPr lang="fr-FR" dirty="0"/>
                        <a:t>)</a:t>
                      </a:r>
                    </a:p>
                  </a:txBody>
                  <a:tcPr/>
                </a:tc>
                <a:tc>
                  <a:txBody>
                    <a:bodyPr/>
                    <a:lstStyle/>
                    <a:p>
                      <a:pPr algn="ctr"/>
                      <a:r>
                        <a:rPr lang="fr-FR" dirty="0"/>
                        <a:t>?? (free 1 </a:t>
                      </a:r>
                      <a:r>
                        <a:rPr lang="fr-FR" dirty="0" err="1"/>
                        <a:t>month</a:t>
                      </a:r>
                      <a:r>
                        <a:rPr lang="fr-FR" dirty="0"/>
                        <a:t>)</a:t>
                      </a:r>
                    </a:p>
                  </a:txBody>
                  <a:tcPr/>
                </a:tc>
                <a:extLst>
                  <a:ext uri="{0D108BD9-81ED-4DB2-BD59-A6C34878D82A}">
                    <a16:rowId xmlns:a16="http://schemas.microsoft.com/office/drawing/2014/main" val="10010"/>
                  </a:ext>
                </a:extLst>
              </a:tr>
              <a:tr h="370840">
                <a:tc>
                  <a:txBody>
                    <a:bodyPr/>
                    <a:lstStyle/>
                    <a:p>
                      <a:r>
                        <a:rPr lang="fr-FR" dirty="0"/>
                        <a:t>Update </a:t>
                      </a:r>
                      <a:r>
                        <a:rPr lang="fr-FR" dirty="0" err="1"/>
                        <a:t>your</a:t>
                      </a:r>
                      <a:r>
                        <a:rPr lang="fr-FR" dirty="0"/>
                        <a:t> </a:t>
                      </a:r>
                      <a:r>
                        <a:rPr lang="fr-FR" dirty="0" err="1"/>
                        <a:t>dashboard</a:t>
                      </a:r>
                      <a:r>
                        <a:rPr lang="fr-FR" dirty="0"/>
                        <a:t> (web and social media)</a:t>
                      </a:r>
                    </a:p>
                  </a:txBody>
                  <a:tcPr/>
                </a:tc>
                <a:tc>
                  <a:txBody>
                    <a:bodyPr/>
                    <a:lstStyle/>
                    <a:p>
                      <a:pPr algn="ctr"/>
                      <a:r>
                        <a:rPr lang="fr-FR" dirty="0"/>
                        <a:t>X</a:t>
                      </a:r>
                    </a:p>
                  </a:txBody>
                  <a:tcPr/>
                </a:tc>
                <a:extLst>
                  <a:ext uri="{0D108BD9-81ED-4DB2-BD59-A6C34878D82A}">
                    <a16:rowId xmlns:a16="http://schemas.microsoft.com/office/drawing/2014/main" val="10011"/>
                  </a:ext>
                </a:extLst>
              </a:tr>
            </a:tbl>
          </a:graphicData>
        </a:graphic>
      </p:graphicFrame>
      <p:sp>
        <p:nvSpPr>
          <p:cNvPr id="3" name="ZoneTexte 2"/>
          <p:cNvSpPr txBox="1"/>
          <p:nvPr/>
        </p:nvSpPr>
        <p:spPr>
          <a:xfrm>
            <a:off x="10479674" y="5216892"/>
            <a:ext cx="1205779" cy="369332"/>
          </a:xfrm>
          <a:prstGeom prst="rect">
            <a:avLst/>
          </a:prstGeom>
          <a:noFill/>
        </p:spPr>
        <p:txBody>
          <a:bodyPr wrap="none" rtlCol="0">
            <a:spAutoFit/>
          </a:bodyPr>
          <a:lstStyle/>
          <a:p>
            <a:r>
              <a:rPr lang="fr-FR" dirty="0"/>
              <a:t>Or Buffer ?</a:t>
            </a:r>
          </a:p>
        </p:txBody>
      </p:sp>
    </p:spTree>
    <p:extLst>
      <p:ext uri="{BB962C8B-B14F-4D97-AF65-F5344CB8AC3E}">
        <p14:creationId xmlns:p14="http://schemas.microsoft.com/office/powerpoint/2010/main" val="4037698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48</a:t>
            </a:fld>
            <a:endParaRPr lang="fr-FR"/>
          </a:p>
        </p:txBody>
      </p:sp>
      <p:graphicFrame>
        <p:nvGraphicFramePr>
          <p:cNvPr id="7" name="Tableau 6"/>
          <p:cNvGraphicFramePr>
            <a:graphicFrameLocks noGrp="1"/>
          </p:cNvGraphicFramePr>
          <p:nvPr>
            <p:extLst>
              <p:ext uri="{D42A27DB-BD31-4B8C-83A1-F6EECF244321}">
                <p14:modId xmlns:p14="http://schemas.microsoft.com/office/powerpoint/2010/main" val="200223479"/>
              </p:ext>
            </p:extLst>
          </p:nvPr>
        </p:nvGraphicFramePr>
        <p:xfrm>
          <a:off x="2011680" y="1915933"/>
          <a:ext cx="8893743" cy="2642730"/>
        </p:xfrm>
        <a:graphic>
          <a:graphicData uri="http://schemas.openxmlformats.org/drawingml/2006/table">
            <a:tbl>
              <a:tblPr firstRow="1" bandRow="1">
                <a:tableStyleId>{5C22544A-7EE6-4342-B048-85BDC9FD1C3A}</a:tableStyleId>
              </a:tblPr>
              <a:tblGrid>
                <a:gridCol w="7449075">
                  <a:extLst>
                    <a:ext uri="{9D8B030D-6E8A-4147-A177-3AD203B41FA5}">
                      <a16:colId xmlns:a16="http://schemas.microsoft.com/office/drawing/2014/main" val="20000"/>
                    </a:ext>
                  </a:extLst>
                </a:gridCol>
                <a:gridCol w="1444668">
                  <a:extLst>
                    <a:ext uri="{9D8B030D-6E8A-4147-A177-3AD203B41FA5}">
                      <a16:colId xmlns:a16="http://schemas.microsoft.com/office/drawing/2014/main" val="20001"/>
                    </a:ext>
                  </a:extLst>
                </a:gridCol>
              </a:tblGrid>
              <a:tr h="370840">
                <a:tc>
                  <a:txBody>
                    <a:bodyPr/>
                    <a:lstStyle/>
                    <a:p>
                      <a:r>
                        <a:rPr lang="en-US" dirty="0"/>
                        <a:t>The tools you need to know today</a:t>
                      </a:r>
                      <a:endParaRPr lang="fr-FR" dirty="0"/>
                    </a:p>
                  </a:txBody>
                  <a:tcPr/>
                </a:tc>
                <a:tc>
                  <a:txBody>
                    <a:bodyPr/>
                    <a:lstStyle/>
                    <a:p>
                      <a:pPr algn="ctr"/>
                      <a:r>
                        <a:rPr lang="fr-FR" dirty="0"/>
                        <a:t>Ok ?</a:t>
                      </a:r>
                    </a:p>
                  </a:txBody>
                  <a:tcPr/>
                </a:tc>
                <a:extLst>
                  <a:ext uri="{0D108BD9-81ED-4DB2-BD59-A6C34878D82A}">
                    <a16:rowId xmlns:a16="http://schemas.microsoft.com/office/drawing/2014/main" val="10000"/>
                  </a:ext>
                </a:extLst>
              </a:tr>
              <a:tr h="370840">
                <a:tc>
                  <a:txBody>
                    <a:bodyPr/>
                    <a:lstStyle/>
                    <a:p>
                      <a:r>
                        <a:rPr lang="fr-FR" dirty="0"/>
                        <a:t>Analytics (consolidation)</a:t>
                      </a:r>
                    </a:p>
                  </a:txBody>
                  <a:tcPr/>
                </a:tc>
                <a:tc>
                  <a:txBody>
                    <a:bodyPr/>
                    <a:lstStyle/>
                    <a:p>
                      <a:pPr algn="ctr"/>
                      <a:endParaRPr lang="fr-FR" dirty="0"/>
                    </a:p>
                  </a:txBody>
                  <a:tcPr/>
                </a:tc>
                <a:extLst>
                  <a:ext uri="{0D108BD9-81ED-4DB2-BD59-A6C34878D82A}">
                    <a16:rowId xmlns:a16="http://schemas.microsoft.com/office/drawing/2014/main" val="10001"/>
                  </a:ext>
                </a:extLst>
              </a:tr>
              <a:tr h="370840">
                <a:tc>
                  <a:txBody>
                    <a:bodyPr/>
                    <a:lstStyle/>
                    <a:p>
                      <a:r>
                        <a:rPr lang="fr-FR" dirty="0"/>
                        <a:t>Dashboard (consolidation)</a:t>
                      </a:r>
                    </a:p>
                  </a:txBody>
                  <a:tcPr/>
                </a:tc>
                <a:tc>
                  <a:txBody>
                    <a:bodyPr/>
                    <a:lstStyle/>
                    <a:p>
                      <a:pPr algn="ctr"/>
                      <a:endParaRPr lang="fr-FR" dirty="0"/>
                    </a:p>
                  </a:txBody>
                  <a:tcPr/>
                </a:tc>
                <a:extLst>
                  <a:ext uri="{0D108BD9-81ED-4DB2-BD59-A6C34878D82A}">
                    <a16:rowId xmlns:a16="http://schemas.microsoft.com/office/drawing/2014/main" val="10002"/>
                  </a:ext>
                </a:extLst>
              </a:tr>
              <a:tr h="4176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Manage </a:t>
                      </a:r>
                      <a:r>
                        <a:rPr lang="fr-FR" dirty="0" err="1"/>
                        <a:t>your</a:t>
                      </a:r>
                      <a:r>
                        <a:rPr lang="fr-FR" dirty="0"/>
                        <a:t> social medias </a:t>
                      </a:r>
                      <a:r>
                        <a:rPr lang="fr-FR" dirty="0" err="1"/>
                        <a:t>with</a:t>
                      </a:r>
                      <a:r>
                        <a:rPr lang="fr-FR" dirty="0"/>
                        <a:t> </a:t>
                      </a:r>
                      <a:r>
                        <a:rPr lang="fr-FR" dirty="0" err="1"/>
                        <a:t>Hootsuite</a:t>
                      </a:r>
                      <a:r>
                        <a:rPr lang="fr-FR" dirty="0"/>
                        <a:t> (</a:t>
                      </a:r>
                      <a:r>
                        <a:rPr lang="fr-FR" dirty="0" err="1"/>
                        <a:t>you</a:t>
                      </a:r>
                      <a:r>
                        <a:rPr lang="fr-FR" dirty="0"/>
                        <a:t> must </a:t>
                      </a:r>
                      <a:r>
                        <a:rPr lang="fr-FR" dirty="0" err="1"/>
                        <a:t>create</a:t>
                      </a:r>
                      <a:r>
                        <a:rPr lang="fr-FR" dirty="0"/>
                        <a:t> an </a:t>
                      </a:r>
                      <a:r>
                        <a:rPr lang="fr-FR" dirty="0" err="1"/>
                        <a:t>account</a:t>
                      </a:r>
                      <a:r>
                        <a:rPr lang="fr-FR" dirty="0"/>
                        <a:t>)</a:t>
                      </a:r>
                    </a:p>
                  </a:txBody>
                  <a:tcPr/>
                </a:tc>
                <a:tc>
                  <a:txBody>
                    <a:bodyPr/>
                    <a:lstStyle/>
                    <a:p>
                      <a:endParaRPr lang="fr-FR"/>
                    </a:p>
                  </a:txBody>
                  <a:tcPr/>
                </a:tc>
                <a:extLst>
                  <a:ext uri="{0D108BD9-81ED-4DB2-BD59-A6C34878D82A}">
                    <a16:rowId xmlns:a16="http://schemas.microsoft.com/office/drawing/2014/main" val="10003"/>
                  </a:ext>
                </a:extLst>
              </a:tr>
              <a:tr h="370840">
                <a:tc>
                  <a:txBody>
                    <a:bodyPr/>
                    <a:lstStyle/>
                    <a:p>
                      <a:r>
                        <a:rPr lang="fr-FR" dirty="0"/>
                        <a:t>Newsletters</a:t>
                      </a:r>
                    </a:p>
                  </a:txBody>
                  <a:tcPr/>
                </a:tc>
                <a:tc>
                  <a:txBody>
                    <a:bodyPr/>
                    <a:lstStyle/>
                    <a:p>
                      <a:pPr algn="ctr"/>
                      <a:endParaRPr lang="fr-FR" dirty="0"/>
                    </a:p>
                  </a:txBody>
                  <a:tcPr/>
                </a:tc>
                <a:extLst>
                  <a:ext uri="{0D108BD9-81ED-4DB2-BD59-A6C34878D82A}">
                    <a16:rowId xmlns:a16="http://schemas.microsoft.com/office/drawing/2014/main" val="10004"/>
                  </a:ext>
                </a:extLst>
              </a:tr>
              <a:tr h="370840">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0005"/>
                  </a:ext>
                </a:extLst>
              </a:tr>
              <a:tr h="370840">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0006"/>
                  </a:ext>
                </a:extLst>
              </a:tr>
            </a:tbl>
          </a:graphicData>
        </a:graphic>
      </p:graphicFrame>
      <p:sp>
        <p:nvSpPr>
          <p:cNvPr id="8" name="ZoneTexte 7"/>
          <p:cNvSpPr txBox="1"/>
          <p:nvPr/>
        </p:nvSpPr>
        <p:spPr>
          <a:xfrm>
            <a:off x="6035515" y="1376888"/>
            <a:ext cx="707758" cy="369332"/>
          </a:xfrm>
          <a:prstGeom prst="rect">
            <a:avLst/>
          </a:prstGeom>
          <a:noFill/>
        </p:spPr>
        <p:txBody>
          <a:bodyPr wrap="none" rtlCol="0">
            <a:spAutoFit/>
          </a:bodyPr>
          <a:lstStyle/>
          <a:p>
            <a:r>
              <a:rPr lang="fr-FR" dirty="0"/>
              <a:t>Day 6</a:t>
            </a:r>
          </a:p>
        </p:txBody>
      </p:sp>
    </p:spTree>
    <p:extLst>
      <p:ext uri="{BB962C8B-B14F-4D97-AF65-F5344CB8AC3E}">
        <p14:creationId xmlns:p14="http://schemas.microsoft.com/office/powerpoint/2010/main" val="1754359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CB07783-862E-4D92-B82D-050DF80F912F}"/>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5DFDF500-12E2-4780-BC20-D9A113BD5CEC}"/>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AF09E9DA-2616-4B1D-BD4A-F355E3DF4C89}"/>
              </a:ext>
            </a:extLst>
          </p:cNvPr>
          <p:cNvSpPr>
            <a:spLocks noGrp="1"/>
          </p:cNvSpPr>
          <p:nvPr>
            <p:ph type="sldNum" sz="quarter" idx="12"/>
          </p:nvPr>
        </p:nvSpPr>
        <p:spPr/>
        <p:txBody>
          <a:bodyPr/>
          <a:lstStyle/>
          <a:p>
            <a:fld id="{36DC4D30-C1AE-4A1B-9D74-9A68EC4908F8}" type="slidenum">
              <a:rPr lang="fr-FR" smtClean="0"/>
              <a:t>49</a:t>
            </a:fld>
            <a:endParaRPr lang="fr-FR"/>
          </a:p>
        </p:txBody>
      </p:sp>
      <p:pic>
        <p:nvPicPr>
          <p:cNvPr id="7" name="Image 6">
            <a:extLst>
              <a:ext uri="{FF2B5EF4-FFF2-40B4-BE49-F238E27FC236}">
                <a16:creationId xmlns:a16="http://schemas.microsoft.com/office/drawing/2014/main" id="{16C21321-0013-400D-A08F-D74F4BB17FD5}"/>
              </a:ext>
            </a:extLst>
          </p:cNvPr>
          <p:cNvPicPr>
            <a:picLocks noChangeAspect="1"/>
          </p:cNvPicPr>
          <p:nvPr/>
        </p:nvPicPr>
        <p:blipFill>
          <a:blip r:embed="rId2"/>
          <a:stretch>
            <a:fillRect/>
          </a:stretch>
        </p:blipFill>
        <p:spPr>
          <a:xfrm>
            <a:off x="3160352" y="285750"/>
            <a:ext cx="8791243" cy="5276850"/>
          </a:xfrm>
          <a:prstGeom prst="rect">
            <a:avLst/>
          </a:prstGeom>
        </p:spPr>
      </p:pic>
      <p:sp>
        <p:nvSpPr>
          <p:cNvPr id="8" name="Rectangle 7">
            <a:extLst>
              <a:ext uri="{FF2B5EF4-FFF2-40B4-BE49-F238E27FC236}">
                <a16:creationId xmlns:a16="http://schemas.microsoft.com/office/drawing/2014/main" id="{483DE3A0-7AF2-4A79-A244-670498890FD5}"/>
              </a:ext>
            </a:extLst>
          </p:cNvPr>
          <p:cNvSpPr/>
          <p:nvPr/>
        </p:nvSpPr>
        <p:spPr>
          <a:xfrm>
            <a:off x="240405" y="1104900"/>
            <a:ext cx="2743200" cy="4171950"/>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You must </a:t>
            </a:r>
            <a:r>
              <a:rPr lang="fr-FR" dirty="0" err="1"/>
              <a:t>create</a:t>
            </a:r>
            <a:r>
              <a:rPr lang="fr-FR" dirty="0"/>
              <a:t> an </a:t>
            </a:r>
            <a:r>
              <a:rPr lang="fr-FR" dirty="0" err="1"/>
              <a:t>account</a:t>
            </a:r>
            <a:r>
              <a:rPr lang="fr-FR" dirty="0"/>
              <a:t> on </a:t>
            </a:r>
            <a:r>
              <a:rPr lang="fr-FR" dirty="0" err="1"/>
              <a:t>Hootsuite</a:t>
            </a:r>
            <a:r>
              <a:rPr lang="fr-FR" dirty="0"/>
              <a:t> for </a:t>
            </a:r>
            <a:r>
              <a:rPr lang="fr-FR" dirty="0" err="1"/>
              <a:t>managing</a:t>
            </a:r>
            <a:r>
              <a:rPr lang="fr-FR" dirty="0"/>
              <a:t> </a:t>
            </a:r>
            <a:r>
              <a:rPr lang="fr-FR" dirty="0" err="1"/>
              <a:t>your</a:t>
            </a:r>
            <a:r>
              <a:rPr lang="fr-FR" dirty="0"/>
              <a:t> social </a:t>
            </a:r>
            <a:r>
              <a:rPr lang="fr-FR" dirty="0" err="1"/>
              <a:t>medias</a:t>
            </a:r>
            <a:r>
              <a:rPr lang="fr-FR" dirty="0"/>
              <a:t> (</a:t>
            </a:r>
            <a:r>
              <a:rPr lang="fr-FR" dirty="0" err="1"/>
              <a:t>facebook</a:t>
            </a:r>
            <a:r>
              <a:rPr lang="fr-FR" dirty="0"/>
              <a:t>, twitter…)</a:t>
            </a:r>
          </a:p>
        </p:txBody>
      </p:sp>
      <p:sp>
        <p:nvSpPr>
          <p:cNvPr id="9" name="ZoneTexte 8">
            <a:extLst>
              <a:ext uri="{FF2B5EF4-FFF2-40B4-BE49-F238E27FC236}">
                <a16:creationId xmlns:a16="http://schemas.microsoft.com/office/drawing/2014/main" id="{40886FBA-900F-401A-AABE-4A439ACA25D3}"/>
              </a:ext>
            </a:extLst>
          </p:cNvPr>
          <p:cNvSpPr txBox="1"/>
          <p:nvPr/>
        </p:nvSpPr>
        <p:spPr>
          <a:xfrm>
            <a:off x="1276350" y="170334"/>
            <a:ext cx="1596912" cy="230832"/>
          </a:xfrm>
          <a:prstGeom prst="rect">
            <a:avLst/>
          </a:prstGeom>
          <a:noFill/>
        </p:spPr>
        <p:txBody>
          <a:bodyPr wrap="none" rtlCol="0">
            <a:spAutoFit/>
          </a:bodyPr>
          <a:lstStyle/>
          <a:p>
            <a:r>
              <a:rPr lang="fr-FR" sz="900" dirty="0"/>
              <a:t>(free.fr + </a:t>
            </a:r>
            <a:r>
              <a:rPr lang="fr-FR" sz="900" dirty="0" err="1"/>
              <a:t>xxxxCxxxxx</a:t>
            </a:r>
            <a:r>
              <a:rPr lang="fr-FR" sz="900" dirty="0"/>
              <a:t> + </a:t>
            </a:r>
            <a:r>
              <a:rPr lang="fr-FR" sz="900" dirty="0" err="1"/>
              <a:t>special</a:t>
            </a:r>
            <a:r>
              <a:rPr lang="fr-FR" sz="900" dirty="0"/>
              <a:t>)</a:t>
            </a:r>
          </a:p>
        </p:txBody>
      </p:sp>
    </p:spTree>
    <p:extLst>
      <p:ext uri="{BB962C8B-B14F-4D97-AF65-F5344CB8AC3E}">
        <p14:creationId xmlns:p14="http://schemas.microsoft.com/office/powerpoint/2010/main" val="677706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C095776-3E49-4F6A-B19A-6E856D25CD92}"/>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449F3189-0824-4264-8F4D-227838A0F04C}"/>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C7C89089-AD1A-48AD-A050-D4A0905BAB91}"/>
              </a:ext>
            </a:extLst>
          </p:cNvPr>
          <p:cNvSpPr>
            <a:spLocks noGrp="1"/>
          </p:cNvSpPr>
          <p:nvPr>
            <p:ph type="sldNum" sz="quarter" idx="12"/>
          </p:nvPr>
        </p:nvSpPr>
        <p:spPr/>
        <p:txBody>
          <a:bodyPr/>
          <a:lstStyle/>
          <a:p>
            <a:fld id="{36DC4D30-C1AE-4A1B-9D74-9A68EC4908F8}" type="slidenum">
              <a:rPr lang="fr-FR" smtClean="0"/>
              <a:t>5</a:t>
            </a:fld>
            <a:endParaRPr lang="fr-FR"/>
          </a:p>
        </p:txBody>
      </p:sp>
      <p:sp>
        <p:nvSpPr>
          <p:cNvPr id="8" name="Rectangle 7">
            <a:extLst>
              <a:ext uri="{FF2B5EF4-FFF2-40B4-BE49-F238E27FC236}">
                <a16:creationId xmlns:a16="http://schemas.microsoft.com/office/drawing/2014/main" id="{F3C1CC61-C50F-44AB-9D87-601C97935C63}"/>
              </a:ext>
            </a:extLst>
          </p:cNvPr>
          <p:cNvSpPr/>
          <p:nvPr/>
        </p:nvSpPr>
        <p:spPr>
          <a:xfrm>
            <a:off x="664233" y="910954"/>
            <a:ext cx="10570233" cy="2677656"/>
          </a:xfrm>
          <a:prstGeom prst="rect">
            <a:avLst/>
          </a:prstGeom>
        </p:spPr>
        <p:txBody>
          <a:bodyPr wrap="square">
            <a:spAutoFit/>
          </a:bodyPr>
          <a:lstStyle/>
          <a:p>
            <a:pPr algn="just"/>
            <a:r>
              <a:rPr lang="en-US" sz="2800" dirty="0"/>
              <a:t>Your website places cookies* on your visitors' computers (</a:t>
            </a:r>
            <a:r>
              <a:rPr lang="en-US" sz="2800" dirty="0" err="1"/>
              <a:t>eg</a:t>
            </a:r>
            <a:r>
              <a:rPr lang="en-US" sz="2800" dirty="0"/>
              <a:t> google analytics)…your website places cookies on the computers of your visitors (for example google analytics), it collects location data, an IP address, the type of computer / mobile ... in the sense of the European law they are data personal. So you have to be in compliance with the European </a:t>
            </a:r>
            <a:r>
              <a:rPr lang="en-US" sz="2800" b="1" dirty="0">
                <a:solidFill>
                  <a:srgbClr val="FFC000"/>
                </a:solidFill>
              </a:rPr>
              <a:t>“</a:t>
            </a:r>
            <a:r>
              <a:rPr lang="fr-FR" sz="2800" b="1" dirty="0">
                <a:solidFill>
                  <a:srgbClr val="FFC000"/>
                </a:solidFill>
              </a:rPr>
              <a:t>General Data Protection </a:t>
            </a:r>
            <a:r>
              <a:rPr lang="fr-FR" sz="2800" b="1" dirty="0" err="1">
                <a:solidFill>
                  <a:srgbClr val="FFC000"/>
                </a:solidFill>
              </a:rPr>
              <a:t>Regulation</a:t>
            </a:r>
            <a:r>
              <a:rPr lang="fr-FR" sz="2800" b="1" dirty="0">
                <a:solidFill>
                  <a:srgbClr val="FFC000"/>
                </a:solidFill>
              </a:rPr>
              <a:t> », GDPR</a:t>
            </a:r>
          </a:p>
        </p:txBody>
      </p:sp>
      <p:sp>
        <p:nvSpPr>
          <p:cNvPr id="11" name="Rectangle 10">
            <a:extLst>
              <a:ext uri="{FF2B5EF4-FFF2-40B4-BE49-F238E27FC236}">
                <a16:creationId xmlns:a16="http://schemas.microsoft.com/office/drawing/2014/main" id="{C4BF2809-4642-4EA2-BED9-FB48C0AAE011}"/>
              </a:ext>
            </a:extLst>
          </p:cNvPr>
          <p:cNvSpPr/>
          <p:nvPr/>
        </p:nvSpPr>
        <p:spPr>
          <a:xfrm>
            <a:off x="411192" y="5609359"/>
            <a:ext cx="11076316" cy="1323439"/>
          </a:xfrm>
          <a:prstGeom prst="rect">
            <a:avLst/>
          </a:prstGeom>
        </p:spPr>
        <p:txBody>
          <a:bodyPr wrap="square">
            <a:spAutoFit/>
          </a:bodyPr>
          <a:lstStyle/>
          <a:p>
            <a:pPr algn="just"/>
            <a:r>
              <a:rPr lang="en-US" sz="1600" dirty="0"/>
              <a:t>*An HTTP cookie (also called web cookie, Internet cookie, browser cookie, or simply cookie) is a small piece of data sent from a website and stored on the user's computer by the user's web browser while the user is browsing. Cookies were designed to be a reliable mechanism for websites to remember stateful information (such as items added in the shopping cart in an online store) or to record the user's browsing activity (including clicking particular buttons, logging in, or recording which pages were visited in the past).</a:t>
            </a:r>
            <a:endParaRPr lang="fr-FR" sz="1600" dirty="0"/>
          </a:p>
        </p:txBody>
      </p:sp>
      <p:sp>
        <p:nvSpPr>
          <p:cNvPr id="13" name="Rectangle 12">
            <a:extLst>
              <a:ext uri="{FF2B5EF4-FFF2-40B4-BE49-F238E27FC236}">
                <a16:creationId xmlns:a16="http://schemas.microsoft.com/office/drawing/2014/main" id="{E46C4DFD-F0A4-4F50-B711-92DF007F200D}"/>
              </a:ext>
            </a:extLst>
          </p:cNvPr>
          <p:cNvSpPr/>
          <p:nvPr/>
        </p:nvSpPr>
        <p:spPr>
          <a:xfrm>
            <a:off x="0" y="12264"/>
            <a:ext cx="1471553" cy="798753"/>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dirty="0">
                <a:solidFill>
                  <a:srgbClr val="FFC000"/>
                </a:solidFill>
              </a:rPr>
              <a:t>c) GDPR</a:t>
            </a:r>
          </a:p>
        </p:txBody>
      </p:sp>
    </p:spTree>
    <p:extLst>
      <p:ext uri="{BB962C8B-B14F-4D97-AF65-F5344CB8AC3E}">
        <p14:creationId xmlns:p14="http://schemas.microsoft.com/office/powerpoint/2010/main" val="22620455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D6F9436-3FCB-48F5-9F52-E18AADA39B8B}"/>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095A8686-DB5D-4C2F-B33A-D36CE2B8DAE8}"/>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BDB3BDE1-9C69-40D2-B4D5-41D9577D2A3D}"/>
              </a:ext>
            </a:extLst>
          </p:cNvPr>
          <p:cNvSpPr>
            <a:spLocks noGrp="1"/>
          </p:cNvSpPr>
          <p:nvPr>
            <p:ph type="sldNum" sz="quarter" idx="12"/>
          </p:nvPr>
        </p:nvSpPr>
        <p:spPr/>
        <p:txBody>
          <a:bodyPr/>
          <a:lstStyle/>
          <a:p>
            <a:fld id="{36DC4D30-C1AE-4A1B-9D74-9A68EC4908F8}" type="slidenum">
              <a:rPr lang="fr-FR" smtClean="0"/>
              <a:t>50</a:t>
            </a:fld>
            <a:endParaRPr lang="fr-FR"/>
          </a:p>
        </p:txBody>
      </p:sp>
      <p:sp>
        <p:nvSpPr>
          <p:cNvPr id="7" name="Rectangle 6">
            <a:extLst>
              <a:ext uri="{FF2B5EF4-FFF2-40B4-BE49-F238E27FC236}">
                <a16:creationId xmlns:a16="http://schemas.microsoft.com/office/drawing/2014/main" id="{77F81413-0CF7-4A46-83E3-CA843CD98491}"/>
              </a:ext>
            </a:extLst>
          </p:cNvPr>
          <p:cNvSpPr/>
          <p:nvPr/>
        </p:nvSpPr>
        <p:spPr>
          <a:xfrm>
            <a:off x="2665562" y="1190446"/>
            <a:ext cx="9005978" cy="3321170"/>
          </a:xfrm>
          <a:prstGeom prst="rect">
            <a:avLst/>
          </a:prstGeom>
        </p:spPr>
        <p:txBody>
          <a:bodyPr vert="horz" lIns="91440" tIns="45720" rIns="91440" bIns="45720" rtlCol="0" anchor="ctr">
            <a:normAutofit fontScale="97500"/>
          </a:bodyPr>
          <a:lstStyle/>
          <a:p>
            <a:pPr algn="ctr">
              <a:lnSpc>
                <a:spcPct val="90000"/>
              </a:lnSpc>
              <a:spcBef>
                <a:spcPct val="0"/>
              </a:spcBef>
            </a:pPr>
            <a:r>
              <a:rPr lang="fr-FR" sz="6000" dirty="0">
                <a:solidFill>
                  <a:schemeClr val="tx1"/>
                </a:solidFill>
                <a:latin typeface="+mj-lt"/>
                <a:ea typeface="+mj-ea"/>
                <a:cs typeface="+mj-cs"/>
              </a:rPr>
              <a:t>E-commerce</a:t>
            </a:r>
          </a:p>
          <a:p>
            <a:pPr algn="ctr">
              <a:lnSpc>
                <a:spcPct val="90000"/>
              </a:lnSpc>
              <a:spcBef>
                <a:spcPct val="0"/>
              </a:spcBef>
            </a:pPr>
            <a:r>
              <a:rPr lang="fr-FR" sz="2900" dirty="0">
                <a:latin typeface="+mj-lt"/>
                <a:ea typeface="+mj-ea"/>
                <a:cs typeface="+mj-cs"/>
              </a:rPr>
              <a:t>E-shop and </a:t>
            </a:r>
            <a:r>
              <a:rPr lang="fr-FR" sz="2900" dirty="0" err="1">
                <a:latin typeface="+mj-lt"/>
                <a:ea typeface="+mj-ea"/>
                <a:cs typeface="+mj-cs"/>
              </a:rPr>
              <a:t>booking</a:t>
            </a:r>
            <a:r>
              <a:rPr lang="fr-FR" sz="2900" dirty="0">
                <a:latin typeface="+mj-lt"/>
                <a:ea typeface="+mj-ea"/>
                <a:cs typeface="+mj-cs"/>
              </a:rPr>
              <a:t> system</a:t>
            </a:r>
            <a:endParaRPr lang="fr-FR" sz="2900" dirty="0">
              <a:solidFill>
                <a:schemeClr val="tx1"/>
              </a:solidFill>
              <a:latin typeface="+mj-lt"/>
              <a:ea typeface="+mj-ea"/>
              <a:cs typeface="+mj-cs"/>
            </a:endParaRPr>
          </a:p>
        </p:txBody>
      </p:sp>
      <p:sp>
        <p:nvSpPr>
          <p:cNvPr id="9" name="Rectangle 8">
            <a:extLst>
              <a:ext uri="{FF2B5EF4-FFF2-40B4-BE49-F238E27FC236}">
                <a16:creationId xmlns:a16="http://schemas.microsoft.com/office/drawing/2014/main" id="{441160C3-916C-4A75-980D-2162B2B9D974}"/>
              </a:ext>
            </a:extLst>
          </p:cNvPr>
          <p:cNvSpPr/>
          <p:nvPr/>
        </p:nvSpPr>
        <p:spPr>
          <a:xfrm>
            <a:off x="0" y="12264"/>
            <a:ext cx="1639019" cy="684573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r>
              <a:rPr lang="fr-FR" dirty="0"/>
              <a:t>2 Web </a:t>
            </a:r>
            <a:r>
              <a:rPr lang="fr-FR" dirty="0" err="1"/>
              <a:t>analytics</a:t>
            </a:r>
            <a:r>
              <a:rPr lang="fr-FR" dirty="0"/>
              <a:t>, </a:t>
            </a:r>
            <a:r>
              <a:rPr lang="fr-FR" dirty="0" err="1"/>
              <a:t>search</a:t>
            </a:r>
            <a:r>
              <a:rPr lang="fr-FR" dirty="0"/>
              <a:t> console, </a:t>
            </a:r>
            <a:r>
              <a:rPr lang="fr-FR" dirty="0" err="1"/>
              <a:t>dashboard</a:t>
            </a:r>
            <a:endParaRPr lang="fr-FR" dirty="0"/>
          </a:p>
          <a:p>
            <a:pPr algn="ctr"/>
            <a:endParaRPr lang="fr-FR" dirty="0"/>
          </a:p>
          <a:p>
            <a:pPr algn="ctr"/>
            <a:r>
              <a:rPr lang="fr-FR" dirty="0"/>
              <a:t>3 Online </a:t>
            </a:r>
            <a:r>
              <a:rPr lang="fr-FR" dirty="0" err="1"/>
              <a:t>reputation</a:t>
            </a:r>
            <a:r>
              <a:rPr lang="fr-FR" dirty="0"/>
              <a:t> management (ORM) </a:t>
            </a:r>
          </a:p>
          <a:p>
            <a:pPr algn="ctr"/>
            <a:endParaRPr lang="fr-FR" dirty="0"/>
          </a:p>
          <a:p>
            <a:pPr algn="ctr"/>
            <a:r>
              <a:rPr lang="fr-FR" dirty="0"/>
              <a:t>4 Social media </a:t>
            </a:r>
            <a:r>
              <a:rPr lang="fr-FR" dirty="0" err="1"/>
              <a:t>optimization</a:t>
            </a:r>
            <a:endParaRPr lang="fr-FR" dirty="0"/>
          </a:p>
          <a:p>
            <a:pPr algn="ctr"/>
            <a:endParaRPr lang="fr-FR" dirty="0"/>
          </a:p>
          <a:p>
            <a:pPr algn="ctr"/>
            <a:r>
              <a:rPr lang="fr-FR" b="1" dirty="0">
                <a:solidFill>
                  <a:srgbClr val="FFC000"/>
                </a:solidFill>
              </a:rPr>
              <a:t>5- e-commerce</a:t>
            </a:r>
          </a:p>
          <a:p>
            <a:pPr algn="ctr"/>
            <a:endParaRPr lang="fr-FR" dirty="0"/>
          </a:p>
          <a:p>
            <a:pPr algn="ctr"/>
            <a:r>
              <a:rPr lang="fr-FR" dirty="0"/>
              <a:t>6 e-mailing / news </a:t>
            </a:r>
            <a:r>
              <a:rPr lang="fr-FR" dirty="0" err="1"/>
              <a:t>letters</a:t>
            </a: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Tree>
    <p:extLst>
      <p:ext uri="{BB962C8B-B14F-4D97-AF65-F5344CB8AC3E}">
        <p14:creationId xmlns:p14="http://schemas.microsoft.com/office/powerpoint/2010/main" val="364766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2"/>
          <p:cNvSpPr>
            <a:spLocks noChangeArrowheads="1"/>
          </p:cNvSpPr>
          <p:nvPr/>
        </p:nvSpPr>
        <p:spPr bwMode="auto">
          <a:xfrm>
            <a:off x="1905000" y="981076"/>
            <a:ext cx="3354388" cy="2447925"/>
          </a:xfrm>
          <a:prstGeom prst="roundRect">
            <a:avLst>
              <a:gd name="adj" fmla="val 12495"/>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defTabSz="762000" eaLnBrk="0" hangingPunct="0">
              <a:defRPr sz="2400">
                <a:solidFill>
                  <a:schemeClr val="tx1"/>
                </a:solidFill>
                <a:latin typeface="Times New Roman" panose="02020603050405020304" pitchFamily="18" charset="0"/>
              </a:defRPr>
            </a:lvl1pPr>
            <a:lvl2pPr marL="742950" indent="-285750" defTabSz="762000" eaLnBrk="0" hangingPunct="0">
              <a:defRPr sz="2400">
                <a:solidFill>
                  <a:schemeClr val="tx1"/>
                </a:solidFill>
                <a:latin typeface="Times New Roman" panose="02020603050405020304" pitchFamily="18" charset="0"/>
              </a:defRPr>
            </a:lvl2pPr>
            <a:lvl3pPr marL="1143000" indent="-228600" defTabSz="762000" eaLnBrk="0" hangingPunct="0">
              <a:defRPr sz="2400">
                <a:solidFill>
                  <a:schemeClr val="tx1"/>
                </a:solidFill>
                <a:latin typeface="Times New Roman" panose="02020603050405020304" pitchFamily="18" charset="0"/>
              </a:defRPr>
            </a:lvl3pPr>
            <a:lvl4pPr marL="1600200" indent="-228600" defTabSz="762000" eaLnBrk="0" hangingPunct="0">
              <a:defRPr sz="2400">
                <a:solidFill>
                  <a:schemeClr val="tx1"/>
                </a:solidFill>
                <a:latin typeface="Times New Roman" panose="02020603050405020304" pitchFamily="18" charset="0"/>
              </a:defRPr>
            </a:lvl4pPr>
            <a:lvl5pPr marL="2057400" indent="-228600" defTabSz="762000" eaLnBrk="0" hangingPunct="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1800" u="sng" dirty="0"/>
              <a:t>Direct marketing:</a:t>
            </a:r>
          </a:p>
          <a:p>
            <a:pPr algn="ctr">
              <a:buFontTx/>
              <a:buChar char="-"/>
            </a:pPr>
            <a:r>
              <a:rPr lang="fr-FR" altLang="fr-FR" sz="1800" dirty="0"/>
              <a:t>e-mailing («permission marketing »</a:t>
            </a:r>
            <a:r>
              <a:rPr lang="fr-FR" altLang="fr-FR" sz="1800" dirty="0">
                <a:sym typeface="Wingdings" panose="05000000000000000000" pitchFamily="2" charset="2"/>
              </a:rPr>
              <a:t></a:t>
            </a:r>
            <a:r>
              <a:rPr lang="fr-FR" altLang="fr-FR" sz="1800" dirty="0"/>
              <a:t> «spam »</a:t>
            </a:r>
            <a:r>
              <a:rPr lang="fr-FR" altLang="fr-FR" sz="1800" dirty="0">
                <a:sym typeface="Wingdings" panose="05000000000000000000" pitchFamily="2" charset="2"/>
              </a:rPr>
              <a:t>)</a:t>
            </a:r>
          </a:p>
          <a:p>
            <a:pPr algn="ctr">
              <a:buFontTx/>
              <a:buChar char="-"/>
            </a:pPr>
            <a:endParaRPr lang="fr-FR" altLang="fr-FR" sz="1800" dirty="0">
              <a:sym typeface="Wingdings" panose="05000000000000000000" pitchFamily="2" charset="2"/>
            </a:endParaRPr>
          </a:p>
          <a:p>
            <a:pPr algn="ctr"/>
            <a:r>
              <a:rPr lang="fr-FR" altLang="fr-FR" sz="1800" dirty="0">
                <a:solidFill>
                  <a:schemeClr val="accent2">
                    <a:lumMod val="75000"/>
                  </a:schemeClr>
                </a:solidFill>
                <a:sym typeface="Wingdings" panose="05000000000000000000" pitchFamily="2" charset="2"/>
              </a:rPr>
              <a:t>+ control/</a:t>
            </a:r>
            <a:r>
              <a:rPr lang="fr-FR" altLang="fr-FR" sz="1800" dirty="0" err="1">
                <a:solidFill>
                  <a:schemeClr val="accent2">
                    <a:lumMod val="75000"/>
                  </a:schemeClr>
                </a:solidFill>
                <a:sym typeface="Wingdings" panose="05000000000000000000" pitchFamily="2" charset="2"/>
              </a:rPr>
              <a:t>analytics</a:t>
            </a:r>
            <a:r>
              <a:rPr lang="fr-FR" altLang="fr-FR" sz="1800" dirty="0">
                <a:solidFill>
                  <a:schemeClr val="accent2">
                    <a:lumMod val="75000"/>
                  </a:schemeClr>
                </a:solidFill>
                <a:sym typeface="Wingdings" panose="05000000000000000000" pitchFamily="2" charset="2"/>
              </a:rPr>
              <a:t>/</a:t>
            </a:r>
            <a:r>
              <a:rPr lang="fr-FR" altLang="fr-FR" sz="1800" dirty="0" err="1">
                <a:solidFill>
                  <a:schemeClr val="accent2">
                    <a:lumMod val="75000"/>
                  </a:schemeClr>
                </a:solidFill>
                <a:sym typeface="Wingdings" panose="05000000000000000000" pitchFamily="2" charset="2"/>
              </a:rPr>
              <a:t>dashboard</a:t>
            </a:r>
            <a:endParaRPr lang="fr-FR" altLang="fr-FR" sz="1800" dirty="0">
              <a:solidFill>
                <a:schemeClr val="accent2">
                  <a:lumMod val="75000"/>
                </a:schemeClr>
              </a:solidFill>
            </a:endParaRPr>
          </a:p>
        </p:txBody>
      </p:sp>
      <p:sp>
        <p:nvSpPr>
          <p:cNvPr id="14" name="AutoShape 3"/>
          <p:cNvSpPr>
            <a:spLocks noChangeArrowheads="1"/>
          </p:cNvSpPr>
          <p:nvPr/>
        </p:nvSpPr>
        <p:spPr bwMode="auto">
          <a:xfrm>
            <a:off x="7010400" y="981076"/>
            <a:ext cx="3354388" cy="2447925"/>
          </a:xfrm>
          <a:prstGeom prst="roundRect">
            <a:avLst>
              <a:gd name="adj" fmla="val 12495"/>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defTabSz="762000" eaLnBrk="0" hangingPunct="0">
              <a:defRPr sz="2400">
                <a:solidFill>
                  <a:schemeClr val="tx1"/>
                </a:solidFill>
                <a:latin typeface="Times New Roman" panose="02020603050405020304" pitchFamily="18" charset="0"/>
              </a:defRPr>
            </a:lvl1pPr>
            <a:lvl2pPr marL="742950" indent="-285750" defTabSz="762000" eaLnBrk="0" hangingPunct="0">
              <a:defRPr sz="2400">
                <a:solidFill>
                  <a:schemeClr val="tx1"/>
                </a:solidFill>
                <a:latin typeface="Times New Roman" panose="02020603050405020304" pitchFamily="18" charset="0"/>
              </a:defRPr>
            </a:lvl2pPr>
            <a:lvl3pPr marL="1143000" indent="-228600" defTabSz="762000" eaLnBrk="0" hangingPunct="0">
              <a:defRPr sz="2400">
                <a:solidFill>
                  <a:schemeClr val="tx1"/>
                </a:solidFill>
                <a:latin typeface="Times New Roman" panose="02020603050405020304" pitchFamily="18" charset="0"/>
              </a:defRPr>
            </a:lvl3pPr>
            <a:lvl4pPr marL="1600200" indent="-228600" defTabSz="762000" eaLnBrk="0" hangingPunct="0">
              <a:defRPr sz="2400">
                <a:solidFill>
                  <a:schemeClr val="tx1"/>
                </a:solidFill>
                <a:latin typeface="Times New Roman" panose="02020603050405020304" pitchFamily="18" charset="0"/>
              </a:defRPr>
            </a:lvl4pPr>
            <a:lvl5pPr marL="2057400" indent="-228600" defTabSz="762000" eaLnBrk="0" hangingPunct="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1800" u="sng" dirty="0"/>
              <a:t>Mass communication:</a:t>
            </a:r>
            <a:r>
              <a:rPr lang="fr-FR" altLang="fr-FR" sz="1800" dirty="0"/>
              <a:t> </a:t>
            </a:r>
          </a:p>
          <a:p>
            <a:pPr algn="ctr">
              <a:buFontTx/>
              <a:buChar char="-"/>
            </a:pPr>
            <a:r>
              <a:rPr lang="fr-FR" altLang="fr-FR" sz="1800" dirty="0" err="1"/>
              <a:t>Owned</a:t>
            </a:r>
            <a:r>
              <a:rPr lang="fr-FR" altLang="fr-FR" sz="1800" dirty="0"/>
              <a:t> </a:t>
            </a:r>
            <a:r>
              <a:rPr lang="fr-FR" altLang="fr-FR" sz="1800" dirty="0" err="1"/>
              <a:t>website</a:t>
            </a:r>
            <a:r>
              <a:rPr lang="fr-FR" altLang="fr-FR" sz="1800" dirty="0"/>
              <a:t>,</a:t>
            </a:r>
          </a:p>
          <a:p>
            <a:pPr algn="ctr">
              <a:buFontTx/>
              <a:buChar char="-"/>
            </a:pPr>
            <a:r>
              <a:rPr lang="fr-FR" altLang="fr-FR" sz="1800" dirty="0"/>
              <a:t> ad on </a:t>
            </a:r>
            <a:r>
              <a:rPr lang="fr-FR" altLang="fr-FR" sz="1800" dirty="0" err="1"/>
              <a:t>third</a:t>
            </a:r>
            <a:r>
              <a:rPr lang="fr-FR" altLang="fr-FR" sz="1800" dirty="0"/>
              <a:t> party </a:t>
            </a:r>
            <a:r>
              <a:rPr lang="fr-FR" altLang="fr-FR" sz="1800" dirty="0" err="1"/>
              <a:t>websites</a:t>
            </a:r>
            <a:r>
              <a:rPr lang="fr-FR" altLang="fr-FR" sz="1800" dirty="0"/>
              <a:t>, SEA…</a:t>
            </a:r>
          </a:p>
          <a:p>
            <a:pPr algn="ctr">
              <a:buFontTx/>
              <a:buChar char="-"/>
            </a:pPr>
            <a:r>
              <a:rPr lang="fr-FR" altLang="fr-FR" sz="1800" dirty="0"/>
              <a:t>e-</a:t>
            </a:r>
            <a:r>
              <a:rPr lang="fr-FR" altLang="fr-FR" sz="1800" dirty="0" err="1"/>
              <a:t>reputation</a:t>
            </a:r>
            <a:endParaRPr lang="fr-FR" altLang="fr-FR" sz="1800" dirty="0"/>
          </a:p>
          <a:p>
            <a:pPr algn="ctr">
              <a:buFontTx/>
              <a:buChar char="-"/>
            </a:pPr>
            <a:r>
              <a:rPr lang="fr-FR" altLang="fr-FR" sz="1800" dirty="0"/>
              <a:t> SMM</a:t>
            </a:r>
          </a:p>
          <a:p>
            <a:pPr algn="ctr"/>
            <a:r>
              <a:rPr lang="fr-FR" altLang="fr-FR" sz="1800" dirty="0">
                <a:solidFill>
                  <a:schemeClr val="accent2">
                    <a:lumMod val="75000"/>
                  </a:schemeClr>
                </a:solidFill>
                <a:sym typeface="Wingdings" panose="05000000000000000000" pitchFamily="2" charset="2"/>
              </a:rPr>
              <a:t>+ control/</a:t>
            </a:r>
            <a:r>
              <a:rPr lang="fr-FR" altLang="fr-FR" sz="1800" dirty="0" err="1">
                <a:solidFill>
                  <a:schemeClr val="accent2">
                    <a:lumMod val="75000"/>
                  </a:schemeClr>
                </a:solidFill>
                <a:sym typeface="Wingdings" panose="05000000000000000000" pitchFamily="2" charset="2"/>
              </a:rPr>
              <a:t>analytics</a:t>
            </a:r>
            <a:r>
              <a:rPr lang="fr-FR" altLang="fr-FR" sz="1800" dirty="0">
                <a:solidFill>
                  <a:schemeClr val="accent2">
                    <a:lumMod val="75000"/>
                  </a:schemeClr>
                </a:solidFill>
                <a:sym typeface="Wingdings" panose="05000000000000000000" pitchFamily="2" charset="2"/>
              </a:rPr>
              <a:t>/</a:t>
            </a:r>
            <a:r>
              <a:rPr lang="fr-FR" altLang="fr-FR" sz="1800" dirty="0" err="1">
                <a:solidFill>
                  <a:schemeClr val="accent2">
                    <a:lumMod val="75000"/>
                  </a:schemeClr>
                </a:solidFill>
                <a:sym typeface="Wingdings" panose="05000000000000000000" pitchFamily="2" charset="2"/>
              </a:rPr>
              <a:t>dashboard</a:t>
            </a:r>
            <a:endParaRPr lang="fr-FR" altLang="fr-FR" sz="1800" dirty="0">
              <a:solidFill>
                <a:schemeClr val="accent2">
                  <a:lumMod val="75000"/>
                </a:schemeClr>
              </a:solidFill>
            </a:endParaRPr>
          </a:p>
          <a:p>
            <a:pPr algn="ctr">
              <a:buFontTx/>
              <a:buChar char="-"/>
            </a:pPr>
            <a:endParaRPr lang="fr-FR" altLang="fr-FR" sz="1800" dirty="0"/>
          </a:p>
        </p:txBody>
      </p:sp>
      <p:sp>
        <p:nvSpPr>
          <p:cNvPr id="15" name="AutoShape 4"/>
          <p:cNvSpPr>
            <a:spLocks noChangeArrowheads="1"/>
          </p:cNvSpPr>
          <p:nvPr/>
        </p:nvSpPr>
        <p:spPr bwMode="auto">
          <a:xfrm>
            <a:off x="4424364" y="4460875"/>
            <a:ext cx="3354387" cy="2120900"/>
          </a:xfrm>
          <a:prstGeom prst="roundRect">
            <a:avLst>
              <a:gd name="adj" fmla="val 12495"/>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defTabSz="762000" eaLnBrk="0" hangingPunct="0">
              <a:defRPr sz="2400">
                <a:solidFill>
                  <a:schemeClr val="tx1"/>
                </a:solidFill>
                <a:latin typeface="Times New Roman" panose="02020603050405020304" pitchFamily="18" charset="0"/>
              </a:defRPr>
            </a:lvl1pPr>
            <a:lvl2pPr marL="742950" indent="-285750" defTabSz="762000" eaLnBrk="0" hangingPunct="0">
              <a:defRPr sz="2400">
                <a:solidFill>
                  <a:schemeClr val="tx1"/>
                </a:solidFill>
                <a:latin typeface="Times New Roman" panose="02020603050405020304" pitchFamily="18" charset="0"/>
              </a:defRPr>
            </a:lvl2pPr>
            <a:lvl3pPr marL="1143000" indent="-228600" defTabSz="762000" eaLnBrk="0" hangingPunct="0">
              <a:defRPr sz="2400">
                <a:solidFill>
                  <a:schemeClr val="tx1"/>
                </a:solidFill>
                <a:latin typeface="Times New Roman" panose="02020603050405020304" pitchFamily="18" charset="0"/>
              </a:defRPr>
            </a:lvl3pPr>
            <a:lvl4pPr marL="1600200" indent="-228600" defTabSz="762000" eaLnBrk="0" hangingPunct="0">
              <a:defRPr sz="2400">
                <a:solidFill>
                  <a:schemeClr val="tx1"/>
                </a:solidFill>
                <a:latin typeface="Times New Roman" panose="02020603050405020304" pitchFamily="18" charset="0"/>
              </a:defRPr>
            </a:lvl4pPr>
            <a:lvl5pPr marL="2057400" indent="-228600" defTabSz="762000" eaLnBrk="0" hangingPunct="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1800" u="sng" dirty="0"/>
              <a:t>Distribution.</a:t>
            </a:r>
          </a:p>
          <a:p>
            <a:pPr algn="ctr"/>
            <a:r>
              <a:rPr lang="fr-FR" altLang="fr-FR" sz="1800" dirty="0" err="1"/>
              <a:t>Booking</a:t>
            </a:r>
            <a:r>
              <a:rPr lang="fr-FR" altLang="fr-FR" sz="1800" dirty="0"/>
              <a:t> </a:t>
            </a:r>
            <a:r>
              <a:rPr lang="fr-FR" altLang="fr-FR" sz="1800" dirty="0" err="1"/>
              <a:t>systems</a:t>
            </a:r>
            <a:r>
              <a:rPr lang="fr-FR" altLang="fr-FR" sz="1800" dirty="0"/>
              <a:t>, e-shop</a:t>
            </a:r>
          </a:p>
          <a:p>
            <a:pPr algn="ctr"/>
            <a:endParaRPr lang="fr-FR" altLang="fr-FR" sz="1800" dirty="0"/>
          </a:p>
          <a:p>
            <a:pPr algn="ctr"/>
            <a:r>
              <a:rPr lang="fr-FR" altLang="fr-FR" sz="1800" dirty="0">
                <a:solidFill>
                  <a:schemeClr val="accent2">
                    <a:lumMod val="75000"/>
                  </a:schemeClr>
                </a:solidFill>
                <a:sym typeface="Wingdings" panose="05000000000000000000" pitchFamily="2" charset="2"/>
              </a:rPr>
              <a:t>+ control/</a:t>
            </a:r>
            <a:r>
              <a:rPr lang="fr-FR" altLang="fr-FR" sz="1800" dirty="0" err="1">
                <a:solidFill>
                  <a:schemeClr val="accent2">
                    <a:lumMod val="75000"/>
                  </a:schemeClr>
                </a:solidFill>
                <a:sym typeface="Wingdings" panose="05000000000000000000" pitchFamily="2" charset="2"/>
              </a:rPr>
              <a:t>analytics</a:t>
            </a:r>
            <a:r>
              <a:rPr lang="fr-FR" altLang="fr-FR" sz="1800" dirty="0">
                <a:solidFill>
                  <a:schemeClr val="accent2">
                    <a:lumMod val="75000"/>
                  </a:schemeClr>
                </a:solidFill>
                <a:sym typeface="Wingdings" panose="05000000000000000000" pitchFamily="2" charset="2"/>
              </a:rPr>
              <a:t>/</a:t>
            </a:r>
            <a:r>
              <a:rPr lang="fr-FR" altLang="fr-FR" sz="1800" dirty="0" err="1">
                <a:solidFill>
                  <a:schemeClr val="accent2">
                    <a:lumMod val="75000"/>
                  </a:schemeClr>
                </a:solidFill>
                <a:sym typeface="Wingdings" panose="05000000000000000000" pitchFamily="2" charset="2"/>
              </a:rPr>
              <a:t>dashboard</a:t>
            </a:r>
            <a:endParaRPr lang="fr-FR" altLang="fr-FR" sz="1800" dirty="0">
              <a:solidFill>
                <a:schemeClr val="accent2">
                  <a:lumMod val="75000"/>
                </a:schemeClr>
              </a:solidFill>
            </a:endParaRPr>
          </a:p>
          <a:p>
            <a:pPr algn="ctr"/>
            <a:endParaRPr lang="fr-FR" altLang="fr-FR" sz="1800" dirty="0"/>
          </a:p>
        </p:txBody>
      </p:sp>
      <p:sp>
        <p:nvSpPr>
          <p:cNvPr id="16" name="Line 5"/>
          <p:cNvSpPr>
            <a:spLocks noChangeShapeType="1"/>
          </p:cNvSpPr>
          <p:nvPr/>
        </p:nvSpPr>
        <p:spPr bwMode="auto">
          <a:xfrm>
            <a:off x="5338763" y="2306638"/>
            <a:ext cx="1524000" cy="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6"/>
          <p:cNvSpPr>
            <a:spLocks noChangeShapeType="1"/>
          </p:cNvSpPr>
          <p:nvPr/>
        </p:nvSpPr>
        <p:spPr bwMode="auto">
          <a:xfrm>
            <a:off x="4343400" y="3581400"/>
            <a:ext cx="914400" cy="91440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7"/>
          <p:cNvSpPr>
            <a:spLocks noChangeShapeType="1"/>
          </p:cNvSpPr>
          <p:nvPr/>
        </p:nvSpPr>
        <p:spPr bwMode="auto">
          <a:xfrm flipH="1">
            <a:off x="6775450" y="3498850"/>
            <a:ext cx="996950" cy="99695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56" name="AutoShape 8"/>
          <p:cNvSpPr>
            <a:spLocks noChangeArrowheads="1"/>
          </p:cNvSpPr>
          <p:nvPr/>
        </p:nvSpPr>
        <p:spPr bwMode="auto">
          <a:xfrm rot="-5400000">
            <a:off x="-165100" y="2100264"/>
            <a:ext cx="3578225" cy="231775"/>
          </a:xfrm>
          <a:prstGeom prst="roundRect">
            <a:avLst>
              <a:gd name="adj" fmla="val 12495"/>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defTabSz="762000" eaLnBrk="0" hangingPunct="0">
              <a:defRPr sz="2400">
                <a:solidFill>
                  <a:schemeClr val="tx1"/>
                </a:solidFill>
                <a:latin typeface="Times New Roman" panose="02020603050405020304" pitchFamily="18" charset="0"/>
              </a:defRPr>
            </a:lvl1pPr>
            <a:lvl2pPr marL="742950" indent="-285750" defTabSz="762000" eaLnBrk="0" hangingPunct="0">
              <a:defRPr sz="2400">
                <a:solidFill>
                  <a:schemeClr val="tx1"/>
                </a:solidFill>
                <a:latin typeface="Times New Roman" panose="02020603050405020304" pitchFamily="18" charset="0"/>
              </a:defRPr>
            </a:lvl2pPr>
            <a:lvl3pPr marL="1143000" indent="-228600" defTabSz="762000" eaLnBrk="0" hangingPunct="0">
              <a:defRPr sz="2400">
                <a:solidFill>
                  <a:schemeClr val="tx1"/>
                </a:solidFill>
                <a:latin typeface="Times New Roman" panose="02020603050405020304" pitchFamily="18" charset="0"/>
              </a:defRPr>
            </a:lvl3pPr>
            <a:lvl4pPr marL="1600200" indent="-228600" defTabSz="762000" eaLnBrk="0" hangingPunct="0">
              <a:defRPr sz="2400">
                <a:solidFill>
                  <a:schemeClr val="tx1"/>
                </a:solidFill>
                <a:latin typeface="Times New Roman" panose="02020603050405020304" pitchFamily="18" charset="0"/>
              </a:defRPr>
            </a:lvl4pPr>
            <a:lvl5pPr marL="2057400" indent="-228600" defTabSz="762000" eaLnBrk="0" hangingPunct="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2000"/>
              <a:t>e-communication</a:t>
            </a:r>
          </a:p>
        </p:txBody>
      </p:sp>
      <p:sp>
        <p:nvSpPr>
          <p:cNvPr id="2057" name="Rectangle 9"/>
          <p:cNvSpPr>
            <a:spLocks noChangeArrowheads="1"/>
          </p:cNvSpPr>
          <p:nvPr/>
        </p:nvSpPr>
        <p:spPr bwMode="auto">
          <a:xfrm>
            <a:off x="1760538" y="765176"/>
            <a:ext cx="8755062" cy="3273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fr-FR" altLang="fr-FR"/>
          </a:p>
        </p:txBody>
      </p:sp>
      <p:sp>
        <p:nvSpPr>
          <p:cNvPr id="21" name="Text Box 10"/>
          <p:cNvSpPr txBox="1">
            <a:spLocks noChangeArrowheads="1"/>
          </p:cNvSpPr>
          <p:nvPr/>
        </p:nvSpPr>
        <p:spPr bwMode="auto">
          <a:xfrm>
            <a:off x="5489575" y="1835150"/>
            <a:ext cx="11811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FR" altLang="fr-FR" sz="1600"/>
              <a:t>Interactivité</a:t>
            </a:r>
          </a:p>
        </p:txBody>
      </p:sp>
      <p:sp>
        <p:nvSpPr>
          <p:cNvPr id="22" name="Text Box 11"/>
          <p:cNvSpPr txBox="1">
            <a:spLocks noChangeArrowheads="1"/>
          </p:cNvSpPr>
          <p:nvPr/>
        </p:nvSpPr>
        <p:spPr bwMode="auto">
          <a:xfrm rot="2760583">
            <a:off x="4396583" y="3747295"/>
            <a:ext cx="11826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FR" altLang="fr-FR" sz="1600"/>
              <a:t>Interactivité</a:t>
            </a:r>
          </a:p>
        </p:txBody>
      </p:sp>
      <p:sp>
        <p:nvSpPr>
          <p:cNvPr id="23" name="Text Box 12"/>
          <p:cNvSpPr txBox="1">
            <a:spLocks noChangeArrowheads="1"/>
          </p:cNvSpPr>
          <p:nvPr/>
        </p:nvSpPr>
        <p:spPr bwMode="auto">
          <a:xfrm rot="-2696129">
            <a:off x="6378575" y="3748089"/>
            <a:ext cx="11811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FR" altLang="fr-FR" sz="1600"/>
              <a:t>Interactivité</a:t>
            </a:r>
          </a:p>
        </p:txBody>
      </p:sp>
      <p:sp>
        <p:nvSpPr>
          <p:cNvPr id="2061" name="Rectangle 9"/>
          <p:cNvSpPr>
            <a:spLocks noChangeArrowheads="1"/>
          </p:cNvSpPr>
          <p:nvPr/>
        </p:nvSpPr>
        <p:spPr bwMode="auto">
          <a:xfrm>
            <a:off x="1760539" y="4038600"/>
            <a:ext cx="8759825" cy="2660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fr-FR" altLang="fr-FR"/>
          </a:p>
        </p:txBody>
      </p:sp>
      <p:sp>
        <p:nvSpPr>
          <p:cNvPr id="2062" name="AutoShape 8"/>
          <p:cNvSpPr>
            <a:spLocks noChangeArrowheads="1"/>
          </p:cNvSpPr>
          <p:nvPr/>
        </p:nvSpPr>
        <p:spPr bwMode="auto">
          <a:xfrm rot="-5400000">
            <a:off x="52388" y="5257800"/>
            <a:ext cx="3187700" cy="222250"/>
          </a:xfrm>
          <a:prstGeom prst="roundRect">
            <a:avLst>
              <a:gd name="adj" fmla="val 12495"/>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defTabSz="762000" eaLnBrk="0" hangingPunct="0">
              <a:defRPr sz="2400">
                <a:solidFill>
                  <a:schemeClr val="tx1"/>
                </a:solidFill>
                <a:latin typeface="Times New Roman" panose="02020603050405020304" pitchFamily="18" charset="0"/>
              </a:defRPr>
            </a:lvl1pPr>
            <a:lvl2pPr marL="742950" indent="-285750" defTabSz="762000" eaLnBrk="0" hangingPunct="0">
              <a:defRPr sz="2400">
                <a:solidFill>
                  <a:schemeClr val="tx1"/>
                </a:solidFill>
                <a:latin typeface="Times New Roman" panose="02020603050405020304" pitchFamily="18" charset="0"/>
              </a:defRPr>
            </a:lvl2pPr>
            <a:lvl3pPr marL="1143000" indent="-228600" defTabSz="762000" eaLnBrk="0" hangingPunct="0">
              <a:defRPr sz="2400">
                <a:solidFill>
                  <a:schemeClr val="tx1"/>
                </a:solidFill>
                <a:latin typeface="Times New Roman" panose="02020603050405020304" pitchFamily="18" charset="0"/>
              </a:defRPr>
            </a:lvl3pPr>
            <a:lvl4pPr marL="1600200" indent="-228600" defTabSz="762000" eaLnBrk="0" hangingPunct="0">
              <a:defRPr sz="2400">
                <a:solidFill>
                  <a:schemeClr val="tx1"/>
                </a:solidFill>
                <a:latin typeface="Times New Roman" panose="02020603050405020304" pitchFamily="18" charset="0"/>
              </a:defRPr>
            </a:lvl4pPr>
            <a:lvl5pPr marL="2057400" indent="-228600" defTabSz="762000" eaLnBrk="0" hangingPunct="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2000" dirty="0"/>
              <a:t>e-distribution/e-commerce</a:t>
            </a:r>
          </a:p>
        </p:txBody>
      </p:sp>
      <p:sp>
        <p:nvSpPr>
          <p:cNvPr id="2063" name="ZoneTexte 25"/>
          <p:cNvSpPr txBox="1">
            <a:spLocks noChangeArrowheads="1"/>
          </p:cNvSpPr>
          <p:nvPr/>
        </p:nvSpPr>
        <p:spPr bwMode="auto">
          <a:xfrm>
            <a:off x="4930776" y="1"/>
            <a:ext cx="1669047"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FR" altLang="fr-FR" dirty="0"/>
              <a:t>e-marketing</a:t>
            </a:r>
          </a:p>
        </p:txBody>
      </p:sp>
      <p:sp>
        <p:nvSpPr>
          <p:cNvPr id="2" name="Ellipse 1"/>
          <p:cNvSpPr/>
          <p:nvPr/>
        </p:nvSpPr>
        <p:spPr>
          <a:xfrm rot="18949396">
            <a:off x="3108326" y="1846263"/>
            <a:ext cx="8431213" cy="3573462"/>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65" name="ZoneTexte 2"/>
          <p:cNvSpPr txBox="1">
            <a:spLocks noChangeArrowheads="1"/>
          </p:cNvSpPr>
          <p:nvPr/>
        </p:nvSpPr>
        <p:spPr bwMode="auto">
          <a:xfrm rot="-2916005">
            <a:off x="8248650" y="4518025"/>
            <a:ext cx="13922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FR" altLang="fr-FR" sz="1600"/>
              <a:t>Webmarketing</a:t>
            </a:r>
          </a:p>
        </p:txBody>
      </p:sp>
    </p:spTree>
    <p:extLst>
      <p:ext uri="{BB962C8B-B14F-4D97-AF65-F5344CB8AC3E}">
        <p14:creationId xmlns:p14="http://schemas.microsoft.com/office/powerpoint/2010/main" val="173072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1" grpId="0"/>
      <p:bldP spid="22" grpId="0"/>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52</a:t>
            </a:fld>
            <a:endParaRPr lang="fr-FR"/>
          </a:p>
        </p:txBody>
      </p:sp>
      <p:sp>
        <p:nvSpPr>
          <p:cNvPr id="7" name="Rectangle 6"/>
          <p:cNvSpPr/>
          <p:nvPr/>
        </p:nvSpPr>
        <p:spPr>
          <a:xfrm>
            <a:off x="1174282" y="1147814"/>
            <a:ext cx="1761423" cy="1053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Company</a:t>
            </a:r>
            <a:endParaRPr lang="fr-FR" dirty="0"/>
          </a:p>
        </p:txBody>
      </p:sp>
      <p:sp>
        <p:nvSpPr>
          <p:cNvPr id="8" name="Rectangle 7"/>
          <p:cNvSpPr/>
          <p:nvPr/>
        </p:nvSpPr>
        <p:spPr>
          <a:xfrm>
            <a:off x="4806215" y="1147814"/>
            <a:ext cx="1761423" cy="1053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site </a:t>
            </a:r>
            <a:r>
              <a:rPr lang="fr-FR" dirty="0" err="1"/>
              <a:t>with</a:t>
            </a:r>
            <a:r>
              <a:rPr lang="fr-FR" dirty="0"/>
              <a:t> an e-shop</a:t>
            </a:r>
          </a:p>
        </p:txBody>
      </p:sp>
      <p:sp>
        <p:nvSpPr>
          <p:cNvPr id="9" name="Rectangle 8"/>
          <p:cNvSpPr/>
          <p:nvPr/>
        </p:nvSpPr>
        <p:spPr>
          <a:xfrm>
            <a:off x="8625038" y="1147814"/>
            <a:ext cx="1761423" cy="1053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Clients</a:t>
            </a:r>
          </a:p>
        </p:txBody>
      </p:sp>
      <p:cxnSp>
        <p:nvCxnSpPr>
          <p:cNvPr id="11" name="Connecteur droit avec flèche 10"/>
          <p:cNvCxnSpPr>
            <a:stCxn id="9" idx="1"/>
            <a:endCxn id="8" idx="3"/>
          </p:cNvCxnSpPr>
          <p:nvPr/>
        </p:nvCxnSpPr>
        <p:spPr>
          <a:xfrm flipH="1">
            <a:off x="6567638" y="1674798"/>
            <a:ext cx="2057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stCxn id="8" idx="1"/>
            <a:endCxn id="7" idx="3"/>
          </p:cNvCxnSpPr>
          <p:nvPr/>
        </p:nvCxnSpPr>
        <p:spPr>
          <a:xfrm flipH="1">
            <a:off x="2935705" y="1674798"/>
            <a:ext cx="18705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088682" y="173256"/>
            <a:ext cx="7045693" cy="654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E-commerce for </a:t>
            </a:r>
            <a:r>
              <a:rPr lang="fr-FR" dirty="0" err="1"/>
              <a:t>goods</a:t>
            </a:r>
            <a:r>
              <a:rPr lang="fr-FR" dirty="0"/>
              <a:t> </a:t>
            </a:r>
          </a:p>
        </p:txBody>
      </p:sp>
      <p:grpSp>
        <p:nvGrpSpPr>
          <p:cNvPr id="57" name="Groupe 56"/>
          <p:cNvGrpSpPr/>
          <p:nvPr/>
        </p:nvGrpSpPr>
        <p:grpSpPr>
          <a:xfrm>
            <a:off x="1174281" y="2902018"/>
            <a:ext cx="9212180" cy="3739414"/>
            <a:chOff x="1174281" y="2902018"/>
            <a:chExt cx="9212180" cy="3739414"/>
          </a:xfrm>
        </p:grpSpPr>
        <p:sp>
          <p:nvSpPr>
            <p:cNvPr id="23" name="Rectangle 22"/>
            <p:cNvSpPr/>
            <p:nvPr/>
          </p:nvSpPr>
          <p:spPr>
            <a:xfrm>
              <a:off x="1174282" y="3945156"/>
              <a:ext cx="1761423" cy="638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Company</a:t>
              </a:r>
              <a:r>
                <a:rPr lang="fr-FR" dirty="0"/>
                <a:t> 1</a:t>
              </a:r>
            </a:p>
          </p:txBody>
        </p:sp>
        <p:sp>
          <p:nvSpPr>
            <p:cNvPr id="25" name="Rectangle 24"/>
            <p:cNvSpPr/>
            <p:nvPr/>
          </p:nvSpPr>
          <p:spPr>
            <a:xfrm>
              <a:off x="8625038" y="3945156"/>
              <a:ext cx="1761423" cy="70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Clients</a:t>
              </a:r>
            </a:p>
          </p:txBody>
        </p:sp>
        <p:cxnSp>
          <p:nvCxnSpPr>
            <p:cNvPr id="26" name="Connecteur droit avec flèche 25"/>
            <p:cNvCxnSpPr>
              <a:stCxn id="25" idx="1"/>
            </p:cNvCxnSpPr>
            <p:nvPr/>
          </p:nvCxnSpPr>
          <p:spPr>
            <a:xfrm flipH="1">
              <a:off x="6567637" y="4295876"/>
              <a:ext cx="2057401" cy="781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088682" y="2902018"/>
              <a:ext cx="7045693" cy="654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Market</a:t>
              </a:r>
              <a:r>
                <a:rPr lang="fr-FR" dirty="0"/>
                <a:t> place  </a:t>
              </a:r>
            </a:p>
          </p:txBody>
        </p:sp>
        <p:sp>
          <p:nvSpPr>
            <p:cNvPr id="29" name="Rectangle 28"/>
            <p:cNvSpPr/>
            <p:nvPr/>
          </p:nvSpPr>
          <p:spPr>
            <a:xfrm>
              <a:off x="4806214" y="4783755"/>
              <a:ext cx="1761423" cy="943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Market</a:t>
              </a:r>
              <a:r>
                <a:rPr lang="fr-FR" dirty="0"/>
                <a:t> place (</a:t>
              </a:r>
              <a:r>
                <a:rPr lang="fr-FR" dirty="0" err="1"/>
                <a:t>e.g</a:t>
              </a:r>
              <a:r>
                <a:rPr lang="fr-FR" dirty="0"/>
                <a:t>: </a:t>
              </a:r>
              <a:r>
                <a:rPr lang="fr-FR" dirty="0" err="1"/>
                <a:t>amazon</a:t>
              </a:r>
              <a:r>
                <a:rPr lang="fr-FR" dirty="0"/>
                <a:t>)</a:t>
              </a:r>
            </a:p>
          </p:txBody>
        </p:sp>
        <p:sp>
          <p:nvSpPr>
            <p:cNvPr id="30" name="Rectangle 29"/>
            <p:cNvSpPr/>
            <p:nvPr/>
          </p:nvSpPr>
          <p:spPr>
            <a:xfrm>
              <a:off x="8625037" y="4972252"/>
              <a:ext cx="1761423" cy="70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Clients</a:t>
              </a:r>
            </a:p>
          </p:txBody>
        </p:sp>
        <p:cxnSp>
          <p:nvCxnSpPr>
            <p:cNvPr id="31" name="Connecteur droit avec flèche 30"/>
            <p:cNvCxnSpPr>
              <a:stCxn id="30" idx="1"/>
              <a:endCxn id="29" idx="3"/>
            </p:cNvCxnSpPr>
            <p:nvPr/>
          </p:nvCxnSpPr>
          <p:spPr>
            <a:xfrm flipH="1" flipV="1">
              <a:off x="6567637" y="5255393"/>
              <a:ext cx="2057400" cy="67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174281" y="4972252"/>
              <a:ext cx="1761423" cy="638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Company</a:t>
              </a:r>
              <a:r>
                <a:rPr lang="fr-FR" dirty="0"/>
                <a:t> 2</a:t>
              </a:r>
            </a:p>
          </p:txBody>
        </p:sp>
        <p:sp>
          <p:nvSpPr>
            <p:cNvPr id="37" name="Rectangle 36"/>
            <p:cNvSpPr/>
            <p:nvPr/>
          </p:nvSpPr>
          <p:spPr>
            <a:xfrm>
              <a:off x="1174282" y="6002956"/>
              <a:ext cx="1761423" cy="638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Company</a:t>
              </a:r>
              <a:r>
                <a:rPr lang="fr-FR" dirty="0"/>
                <a:t> 3</a:t>
              </a:r>
            </a:p>
          </p:txBody>
        </p:sp>
        <p:sp>
          <p:nvSpPr>
            <p:cNvPr id="42" name="Rectangle 41"/>
            <p:cNvSpPr/>
            <p:nvPr/>
          </p:nvSpPr>
          <p:spPr>
            <a:xfrm>
              <a:off x="8625037" y="5939992"/>
              <a:ext cx="1761423" cy="70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Clients</a:t>
              </a:r>
            </a:p>
          </p:txBody>
        </p:sp>
        <p:cxnSp>
          <p:nvCxnSpPr>
            <p:cNvPr id="47" name="Connecteur droit avec flèche 46"/>
            <p:cNvCxnSpPr>
              <a:stCxn id="42" idx="1"/>
            </p:cNvCxnSpPr>
            <p:nvPr/>
          </p:nvCxnSpPr>
          <p:spPr>
            <a:xfrm flipH="1" flipV="1">
              <a:off x="6567637" y="5447899"/>
              <a:ext cx="2057400" cy="842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a:stCxn id="23" idx="3"/>
            </p:cNvCxnSpPr>
            <p:nvPr/>
          </p:nvCxnSpPr>
          <p:spPr>
            <a:xfrm>
              <a:off x="2935705" y="4264394"/>
              <a:ext cx="1870509" cy="812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a:stCxn id="36" idx="3"/>
              <a:endCxn id="29" idx="1"/>
            </p:cNvCxnSpPr>
            <p:nvPr/>
          </p:nvCxnSpPr>
          <p:spPr>
            <a:xfrm flipV="1">
              <a:off x="2935704" y="5255393"/>
              <a:ext cx="1870510" cy="36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a:stCxn id="37" idx="3"/>
            </p:cNvCxnSpPr>
            <p:nvPr/>
          </p:nvCxnSpPr>
          <p:spPr>
            <a:xfrm flipV="1">
              <a:off x="2935705" y="5447899"/>
              <a:ext cx="1870509" cy="874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V="1">
              <a:off x="3118585" y="4071486"/>
              <a:ext cx="5034815" cy="28876"/>
            </a:xfrm>
            <a:prstGeom prst="line">
              <a:avLst/>
            </a:prstGeom>
            <a:ln>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5183136" y="3827137"/>
              <a:ext cx="679289" cy="276999"/>
            </a:xfrm>
            <a:prstGeom prst="rect">
              <a:avLst/>
            </a:prstGeom>
          </p:spPr>
          <p:txBody>
            <a:bodyPr wrap="none">
              <a:spAutoFit/>
            </a:bodyPr>
            <a:lstStyle/>
            <a:p>
              <a:r>
                <a:rPr lang="fr-FR" sz="1200" dirty="0" err="1"/>
                <a:t>delivery</a:t>
              </a:r>
              <a:endParaRPr lang="fr-FR" sz="1200" dirty="0"/>
            </a:p>
          </p:txBody>
        </p:sp>
      </p:grpSp>
      <p:cxnSp>
        <p:nvCxnSpPr>
          <p:cNvPr id="59" name="Connecteur droit 58"/>
          <p:cNvCxnSpPr/>
          <p:nvPr/>
        </p:nvCxnSpPr>
        <p:spPr>
          <a:xfrm>
            <a:off x="0" y="2589196"/>
            <a:ext cx="12192000" cy="6737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2" name="Ellipse 61"/>
          <p:cNvSpPr/>
          <p:nvPr/>
        </p:nvSpPr>
        <p:spPr>
          <a:xfrm>
            <a:off x="11319309" y="158818"/>
            <a:ext cx="433136" cy="433136"/>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3" name="Ellipse 62"/>
          <p:cNvSpPr/>
          <p:nvPr/>
        </p:nvSpPr>
        <p:spPr>
          <a:xfrm>
            <a:off x="11319309" y="2902018"/>
            <a:ext cx="433136" cy="433136"/>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Tree>
    <p:extLst>
      <p:ext uri="{BB962C8B-B14F-4D97-AF65-F5344CB8AC3E}">
        <p14:creationId xmlns:p14="http://schemas.microsoft.com/office/powerpoint/2010/main" val="103424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53</a:t>
            </a:fld>
            <a:endParaRPr lang="fr-FR"/>
          </a:p>
        </p:txBody>
      </p:sp>
      <p:grpSp>
        <p:nvGrpSpPr>
          <p:cNvPr id="43" name="Groupe 42"/>
          <p:cNvGrpSpPr/>
          <p:nvPr/>
        </p:nvGrpSpPr>
        <p:grpSpPr>
          <a:xfrm>
            <a:off x="1337447" y="3831059"/>
            <a:ext cx="9212179" cy="2819999"/>
            <a:chOff x="1708822" y="3821433"/>
            <a:chExt cx="9212179" cy="2819999"/>
          </a:xfrm>
        </p:grpSpPr>
        <p:sp>
          <p:nvSpPr>
            <p:cNvPr id="13" name="Rectangle 12"/>
            <p:cNvSpPr/>
            <p:nvPr/>
          </p:nvSpPr>
          <p:spPr>
            <a:xfrm>
              <a:off x="1708822" y="4590048"/>
              <a:ext cx="1761423" cy="749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Company</a:t>
              </a:r>
              <a:endParaRPr lang="fr-FR" dirty="0"/>
            </a:p>
          </p:txBody>
        </p:sp>
        <p:sp>
          <p:nvSpPr>
            <p:cNvPr id="14" name="Rectangle 13"/>
            <p:cNvSpPr/>
            <p:nvPr/>
          </p:nvSpPr>
          <p:spPr>
            <a:xfrm>
              <a:off x="4801740" y="4590048"/>
              <a:ext cx="1761423" cy="749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site </a:t>
              </a:r>
              <a:r>
                <a:rPr lang="fr-FR" dirty="0" err="1"/>
                <a:t>with</a:t>
              </a:r>
              <a:r>
                <a:rPr lang="fr-FR" dirty="0"/>
                <a:t> an e-shop</a:t>
              </a:r>
            </a:p>
          </p:txBody>
        </p:sp>
        <p:sp>
          <p:nvSpPr>
            <p:cNvPr id="15" name="Rectangle 14"/>
            <p:cNvSpPr/>
            <p:nvPr/>
          </p:nvSpPr>
          <p:spPr>
            <a:xfrm>
              <a:off x="9159578" y="4590048"/>
              <a:ext cx="1761423" cy="749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Clients</a:t>
              </a:r>
            </a:p>
          </p:txBody>
        </p:sp>
        <p:cxnSp>
          <p:nvCxnSpPr>
            <p:cNvPr id="16" name="Connecteur droit avec flèche 15"/>
            <p:cNvCxnSpPr>
              <a:stCxn id="15" idx="1"/>
              <a:endCxn id="14" idx="3"/>
            </p:cNvCxnSpPr>
            <p:nvPr/>
          </p:nvCxnSpPr>
          <p:spPr>
            <a:xfrm flipH="1">
              <a:off x="6563163" y="4964832"/>
              <a:ext cx="25964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14" idx="1"/>
              <a:endCxn id="13" idx="3"/>
            </p:cNvCxnSpPr>
            <p:nvPr/>
          </p:nvCxnSpPr>
          <p:spPr>
            <a:xfrm flipH="1">
              <a:off x="3470245" y="4964832"/>
              <a:ext cx="13314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396325" y="5883443"/>
              <a:ext cx="1761423" cy="749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Market</a:t>
              </a:r>
              <a:r>
                <a:rPr lang="fr-FR" dirty="0"/>
                <a:t> place (</a:t>
              </a:r>
              <a:r>
                <a:rPr lang="fr-FR" dirty="0" err="1"/>
                <a:t>e.g</a:t>
              </a:r>
              <a:r>
                <a:rPr lang="fr-FR" dirty="0"/>
                <a:t>: </a:t>
              </a:r>
              <a:r>
                <a:rPr lang="fr-FR" dirty="0" err="1"/>
                <a:t>amazon</a:t>
              </a:r>
              <a:r>
                <a:rPr lang="fr-FR" dirty="0"/>
                <a:t>)</a:t>
              </a:r>
            </a:p>
          </p:txBody>
        </p:sp>
        <p:sp>
          <p:nvSpPr>
            <p:cNvPr id="19" name="Rectangle 18"/>
            <p:cNvSpPr/>
            <p:nvPr/>
          </p:nvSpPr>
          <p:spPr>
            <a:xfrm>
              <a:off x="9159578" y="5891865"/>
              <a:ext cx="1761423" cy="749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Clients</a:t>
              </a:r>
            </a:p>
          </p:txBody>
        </p:sp>
        <p:cxnSp>
          <p:nvCxnSpPr>
            <p:cNvPr id="20" name="Connecteur droit avec flèche 19"/>
            <p:cNvCxnSpPr>
              <a:stCxn id="19" idx="1"/>
            </p:cNvCxnSpPr>
            <p:nvPr/>
          </p:nvCxnSpPr>
          <p:spPr>
            <a:xfrm flipH="1">
              <a:off x="8157748" y="6266649"/>
              <a:ext cx="1001830" cy="84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endCxn id="14" idx="2"/>
            </p:cNvCxnSpPr>
            <p:nvPr/>
          </p:nvCxnSpPr>
          <p:spPr>
            <a:xfrm flipH="1" flipV="1">
              <a:off x="5682452" y="5339615"/>
              <a:ext cx="780448" cy="1031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792929" y="3821433"/>
              <a:ext cx="7045693" cy="525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E-commerce for </a:t>
              </a:r>
              <a:r>
                <a:rPr lang="fr-FR" dirty="0" err="1"/>
                <a:t>goods</a:t>
              </a:r>
              <a:r>
                <a:rPr lang="fr-FR" dirty="0"/>
                <a:t> + </a:t>
              </a:r>
              <a:r>
                <a:rPr lang="fr-FR" dirty="0" err="1"/>
                <a:t>market</a:t>
              </a:r>
              <a:r>
                <a:rPr lang="fr-FR" dirty="0"/>
                <a:t> place (2) </a:t>
              </a:r>
            </a:p>
          </p:txBody>
        </p:sp>
      </p:grpSp>
      <p:sp>
        <p:nvSpPr>
          <p:cNvPr id="27" name="Rectangle 26"/>
          <p:cNvSpPr/>
          <p:nvPr/>
        </p:nvSpPr>
        <p:spPr>
          <a:xfrm>
            <a:off x="1337447" y="1095476"/>
            <a:ext cx="1761423" cy="702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Company</a:t>
            </a:r>
            <a:endParaRPr lang="fr-FR" dirty="0"/>
          </a:p>
        </p:txBody>
      </p:sp>
      <p:sp>
        <p:nvSpPr>
          <p:cNvPr id="28" name="Rectangle 27"/>
          <p:cNvSpPr/>
          <p:nvPr/>
        </p:nvSpPr>
        <p:spPr>
          <a:xfrm>
            <a:off x="4969380" y="1095476"/>
            <a:ext cx="1761423" cy="702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site </a:t>
            </a:r>
            <a:r>
              <a:rPr lang="fr-FR" dirty="0" err="1"/>
              <a:t>with</a:t>
            </a:r>
            <a:r>
              <a:rPr lang="fr-FR" dirty="0"/>
              <a:t> an e-shop</a:t>
            </a:r>
          </a:p>
        </p:txBody>
      </p:sp>
      <p:sp>
        <p:nvSpPr>
          <p:cNvPr id="29" name="Rectangle 28"/>
          <p:cNvSpPr/>
          <p:nvPr/>
        </p:nvSpPr>
        <p:spPr>
          <a:xfrm>
            <a:off x="8788203" y="1095476"/>
            <a:ext cx="1761423" cy="702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Clients</a:t>
            </a:r>
          </a:p>
        </p:txBody>
      </p:sp>
      <p:cxnSp>
        <p:nvCxnSpPr>
          <p:cNvPr id="30" name="Connecteur droit avec flèche 29"/>
          <p:cNvCxnSpPr>
            <a:stCxn id="29" idx="1"/>
            <a:endCxn id="28" idx="3"/>
          </p:cNvCxnSpPr>
          <p:nvPr/>
        </p:nvCxnSpPr>
        <p:spPr>
          <a:xfrm flipH="1">
            <a:off x="6730803" y="1446497"/>
            <a:ext cx="2057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a:stCxn id="28" idx="1"/>
            <a:endCxn id="27" idx="3"/>
          </p:cNvCxnSpPr>
          <p:nvPr/>
        </p:nvCxnSpPr>
        <p:spPr>
          <a:xfrm flipH="1">
            <a:off x="3098870" y="1446497"/>
            <a:ext cx="18705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251847" y="207144"/>
            <a:ext cx="7045693" cy="586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E-commerce for </a:t>
            </a:r>
            <a:r>
              <a:rPr lang="fr-FR" dirty="0" err="1"/>
              <a:t>goods</a:t>
            </a:r>
            <a:r>
              <a:rPr lang="fr-FR" dirty="0"/>
              <a:t> + </a:t>
            </a:r>
            <a:r>
              <a:rPr lang="fr-FR" dirty="0" err="1"/>
              <a:t>market</a:t>
            </a:r>
            <a:r>
              <a:rPr lang="fr-FR" dirty="0"/>
              <a:t> place (1) </a:t>
            </a:r>
          </a:p>
        </p:txBody>
      </p:sp>
      <p:sp>
        <p:nvSpPr>
          <p:cNvPr id="33" name="Rectangle 32"/>
          <p:cNvSpPr/>
          <p:nvPr/>
        </p:nvSpPr>
        <p:spPr>
          <a:xfrm>
            <a:off x="4969380" y="2397293"/>
            <a:ext cx="1761423" cy="702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Market</a:t>
            </a:r>
            <a:r>
              <a:rPr lang="fr-FR" dirty="0"/>
              <a:t> place (</a:t>
            </a:r>
            <a:r>
              <a:rPr lang="fr-FR" dirty="0" err="1"/>
              <a:t>e.g</a:t>
            </a:r>
            <a:r>
              <a:rPr lang="fr-FR" dirty="0"/>
              <a:t>: </a:t>
            </a:r>
            <a:r>
              <a:rPr lang="fr-FR" dirty="0" err="1"/>
              <a:t>amazon</a:t>
            </a:r>
            <a:r>
              <a:rPr lang="fr-FR" dirty="0"/>
              <a:t>)</a:t>
            </a:r>
          </a:p>
        </p:txBody>
      </p:sp>
      <p:sp>
        <p:nvSpPr>
          <p:cNvPr id="34" name="Rectangle 33"/>
          <p:cNvSpPr/>
          <p:nvPr/>
        </p:nvSpPr>
        <p:spPr>
          <a:xfrm>
            <a:off x="8788203" y="2397293"/>
            <a:ext cx="1761423" cy="702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Clients</a:t>
            </a:r>
          </a:p>
        </p:txBody>
      </p:sp>
      <p:cxnSp>
        <p:nvCxnSpPr>
          <p:cNvPr id="35" name="Connecteur droit avec flèche 34"/>
          <p:cNvCxnSpPr>
            <a:stCxn id="34" idx="1"/>
            <a:endCxn id="33" idx="3"/>
          </p:cNvCxnSpPr>
          <p:nvPr/>
        </p:nvCxnSpPr>
        <p:spPr>
          <a:xfrm flipH="1">
            <a:off x="6730803" y="2748314"/>
            <a:ext cx="2057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a:stCxn id="33" idx="1"/>
          </p:cNvCxnSpPr>
          <p:nvPr/>
        </p:nvCxnSpPr>
        <p:spPr>
          <a:xfrm flipH="1" flipV="1">
            <a:off x="3098870" y="1731947"/>
            <a:ext cx="1870510" cy="1016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0" y="3474119"/>
            <a:ext cx="12192000" cy="6737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5" name="Ellipse 44"/>
          <p:cNvSpPr/>
          <p:nvPr/>
        </p:nvSpPr>
        <p:spPr>
          <a:xfrm>
            <a:off x="11319309" y="158818"/>
            <a:ext cx="433136" cy="433136"/>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
        <p:nvSpPr>
          <p:cNvPr id="46" name="Ellipse 45"/>
          <p:cNvSpPr/>
          <p:nvPr/>
        </p:nvSpPr>
        <p:spPr>
          <a:xfrm>
            <a:off x="11319309" y="3795363"/>
            <a:ext cx="433136" cy="433136"/>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a:t>
            </a:r>
          </a:p>
        </p:txBody>
      </p:sp>
    </p:spTree>
    <p:extLst>
      <p:ext uri="{BB962C8B-B14F-4D97-AF65-F5344CB8AC3E}">
        <p14:creationId xmlns:p14="http://schemas.microsoft.com/office/powerpoint/2010/main" val="97237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54</a:t>
            </a:fld>
            <a:endParaRPr lang="fr-FR"/>
          </a:p>
        </p:txBody>
      </p:sp>
      <p:sp>
        <p:nvSpPr>
          <p:cNvPr id="27" name="Rectangle 26"/>
          <p:cNvSpPr/>
          <p:nvPr/>
        </p:nvSpPr>
        <p:spPr>
          <a:xfrm>
            <a:off x="1250819" y="1855872"/>
            <a:ext cx="1761423" cy="702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Company</a:t>
            </a:r>
            <a:endParaRPr lang="fr-FR" dirty="0"/>
          </a:p>
        </p:txBody>
      </p:sp>
      <p:sp>
        <p:nvSpPr>
          <p:cNvPr id="28" name="Rectangle 27"/>
          <p:cNvSpPr/>
          <p:nvPr/>
        </p:nvSpPr>
        <p:spPr>
          <a:xfrm>
            <a:off x="4882752" y="1855872"/>
            <a:ext cx="1761423" cy="702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site </a:t>
            </a:r>
            <a:r>
              <a:rPr lang="fr-FR" dirty="0" err="1"/>
              <a:t>with</a:t>
            </a:r>
            <a:r>
              <a:rPr lang="fr-FR" dirty="0"/>
              <a:t> an e-shop</a:t>
            </a:r>
          </a:p>
        </p:txBody>
      </p:sp>
      <p:sp>
        <p:nvSpPr>
          <p:cNvPr id="29" name="Rectangle 28"/>
          <p:cNvSpPr/>
          <p:nvPr/>
        </p:nvSpPr>
        <p:spPr>
          <a:xfrm>
            <a:off x="8701575" y="1855872"/>
            <a:ext cx="1761423" cy="702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Clients</a:t>
            </a:r>
          </a:p>
        </p:txBody>
      </p:sp>
      <p:cxnSp>
        <p:nvCxnSpPr>
          <p:cNvPr id="30" name="Connecteur droit avec flèche 29"/>
          <p:cNvCxnSpPr>
            <a:stCxn id="29" idx="1"/>
            <a:endCxn id="28" idx="3"/>
          </p:cNvCxnSpPr>
          <p:nvPr/>
        </p:nvCxnSpPr>
        <p:spPr>
          <a:xfrm flipH="1">
            <a:off x="6644175" y="2206893"/>
            <a:ext cx="2057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a:stCxn id="28" idx="1"/>
            <a:endCxn id="27" idx="3"/>
          </p:cNvCxnSpPr>
          <p:nvPr/>
        </p:nvCxnSpPr>
        <p:spPr>
          <a:xfrm flipH="1">
            <a:off x="3012242" y="2206893"/>
            <a:ext cx="18705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251847" y="207144"/>
            <a:ext cx="7045693" cy="586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Click and brick / Brick and click</a:t>
            </a:r>
          </a:p>
          <a:p>
            <a:pPr algn="ctr"/>
            <a:r>
              <a:rPr lang="fr-FR" dirty="0"/>
              <a:t>Web to store   /   Store to web </a:t>
            </a:r>
          </a:p>
        </p:txBody>
      </p:sp>
      <p:cxnSp>
        <p:nvCxnSpPr>
          <p:cNvPr id="36" name="Connecteur droit avec flèche 35"/>
          <p:cNvCxnSpPr/>
          <p:nvPr/>
        </p:nvCxnSpPr>
        <p:spPr>
          <a:xfrm flipH="1" flipV="1">
            <a:off x="3012242" y="2492343"/>
            <a:ext cx="1870510" cy="1016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882752" y="3092117"/>
            <a:ext cx="1761423" cy="702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Brick and </a:t>
            </a:r>
            <a:r>
              <a:rPr lang="fr-FR" dirty="0" err="1"/>
              <a:t>mortar</a:t>
            </a:r>
            <a:r>
              <a:rPr lang="fr-FR" dirty="0"/>
              <a:t> </a:t>
            </a:r>
            <a:r>
              <a:rPr lang="fr-FR" dirty="0" err="1"/>
              <a:t>property</a:t>
            </a:r>
            <a:r>
              <a:rPr lang="fr-FR" dirty="0"/>
              <a:t>/shop</a:t>
            </a:r>
          </a:p>
        </p:txBody>
      </p:sp>
      <p:sp>
        <p:nvSpPr>
          <p:cNvPr id="38" name="Rectangle 37"/>
          <p:cNvSpPr/>
          <p:nvPr/>
        </p:nvSpPr>
        <p:spPr>
          <a:xfrm>
            <a:off x="8708625" y="3092117"/>
            <a:ext cx="1761423" cy="702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Clients</a:t>
            </a:r>
          </a:p>
        </p:txBody>
      </p:sp>
      <p:cxnSp>
        <p:nvCxnSpPr>
          <p:cNvPr id="39" name="Connecteur droit avec flèche 38"/>
          <p:cNvCxnSpPr/>
          <p:nvPr/>
        </p:nvCxnSpPr>
        <p:spPr>
          <a:xfrm flipH="1">
            <a:off x="6644175" y="3443138"/>
            <a:ext cx="2057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flipV="1">
            <a:off x="5361271" y="2557914"/>
            <a:ext cx="0" cy="5342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H="1">
            <a:off x="6131292" y="2557914"/>
            <a:ext cx="9625" cy="5342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e 21"/>
          <p:cNvGrpSpPr/>
          <p:nvPr/>
        </p:nvGrpSpPr>
        <p:grpSpPr>
          <a:xfrm>
            <a:off x="4581625" y="2396691"/>
            <a:ext cx="5355844" cy="2908034"/>
            <a:chOff x="4581625" y="2396691"/>
            <a:chExt cx="5355844" cy="2908034"/>
          </a:xfrm>
        </p:grpSpPr>
        <p:sp>
          <p:nvSpPr>
            <p:cNvPr id="9" name="Ellipse 8"/>
            <p:cNvSpPr/>
            <p:nvPr/>
          </p:nvSpPr>
          <p:spPr>
            <a:xfrm>
              <a:off x="4581625" y="2396691"/>
              <a:ext cx="2425567" cy="8951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p:cNvCxnSpPr/>
            <p:nvPr/>
          </p:nvCxnSpPr>
          <p:spPr>
            <a:xfrm>
              <a:off x="6766560" y="3092117"/>
              <a:ext cx="895149" cy="17975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7672875" y="4658394"/>
              <a:ext cx="2264594" cy="646331"/>
            </a:xfrm>
            <a:prstGeom prst="rect">
              <a:avLst/>
            </a:prstGeom>
            <a:noFill/>
          </p:spPr>
          <p:txBody>
            <a:bodyPr wrap="none" rtlCol="0">
              <a:spAutoFit/>
            </a:bodyPr>
            <a:lstStyle/>
            <a:p>
              <a:r>
                <a:rPr lang="fr-FR" dirty="0"/>
                <a:t>Is </a:t>
              </a:r>
              <a:r>
                <a:rPr lang="fr-FR" dirty="0" err="1"/>
                <a:t>it</a:t>
              </a:r>
              <a:r>
                <a:rPr lang="fr-FR" dirty="0"/>
                <a:t> important ?</a:t>
              </a:r>
            </a:p>
            <a:p>
              <a:r>
                <a:rPr lang="fr-FR" dirty="0"/>
                <a:t>How to manage </a:t>
              </a:r>
              <a:r>
                <a:rPr lang="fr-FR" dirty="0" err="1"/>
                <a:t>that</a:t>
              </a:r>
              <a:r>
                <a:rPr lang="fr-FR" dirty="0"/>
                <a:t> ?</a:t>
              </a:r>
            </a:p>
          </p:txBody>
        </p:sp>
      </p:grpSp>
    </p:spTree>
    <p:extLst>
      <p:ext uri="{BB962C8B-B14F-4D97-AF65-F5344CB8AC3E}">
        <p14:creationId xmlns:p14="http://schemas.microsoft.com/office/powerpoint/2010/main" val="372723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885524" y="2732357"/>
            <a:ext cx="9799002" cy="3844924"/>
            <a:chOff x="885524" y="2732357"/>
            <a:chExt cx="9799002" cy="3844924"/>
          </a:xfrm>
        </p:grpSpPr>
        <p:sp>
          <p:nvSpPr>
            <p:cNvPr id="203778" name="Rectangle 2"/>
            <p:cNvSpPr>
              <a:spLocks noChangeArrowheads="1"/>
            </p:cNvSpPr>
            <p:nvPr/>
          </p:nvSpPr>
          <p:spPr bwMode="auto">
            <a:xfrm>
              <a:off x="885524" y="3462605"/>
              <a:ext cx="1829402" cy="995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altLang="fr-FR" dirty="0" err="1"/>
                <a:t>Hotel</a:t>
              </a:r>
              <a:endParaRPr lang="fr-FR" altLang="fr-FR" dirty="0"/>
            </a:p>
            <a:p>
              <a:pPr algn="ctr"/>
              <a:r>
                <a:rPr lang="fr-FR" altLang="fr-FR" dirty="0">
                  <a:solidFill>
                    <a:schemeClr val="lt1"/>
                  </a:solidFill>
                </a:rPr>
                <a:t>PMS</a:t>
              </a:r>
            </a:p>
            <a:p>
              <a:pPr algn="ctr"/>
              <a:r>
                <a:rPr lang="fr-FR" altLang="fr-FR" sz="1400" dirty="0"/>
                <a:t>(</a:t>
              </a:r>
              <a:r>
                <a:rPr lang="fr-FR" altLang="fr-FR" sz="1400" dirty="0" err="1"/>
                <a:t>property</a:t>
              </a:r>
              <a:r>
                <a:rPr lang="fr-FR" altLang="fr-FR" sz="1400" dirty="0"/>
                <a:t> management system)</a:t>
              </a:r>
              <a:r>
                <a:rPr lang="fr-FR" altLang="fr-FR" sz="1400" dirty="0">
                  <a:solidFill>
                    <a:schemeClr val="lt1"/>
                  </a:solidFill>
                </a:rPr>
                <a:t> </a:t>
              </a:r>
            </a:p>
          </p:txBody>
        </p:sp>
        <p:sp>
          <p:nvSpPr>
            <p:cNvPr id="203779" name="Rectangle 4"/>
            <p:cNvSpPr>
              <a:spLocks noChangeArrowheads="1"/>
            </p:cNvSpPr>
            <p:nvPr/>
          </p:nvSpPr>
          <p:spPr bwMode="auto">
            <a:xfrm>
              <a:off x="9630075" y="4243655"/>
              <a:ext cx="1054451"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altLang="fr-FR" dirty="0">
                  <a:solidFill>
                    <a:schemeClr val="lt1"/>
                  </a:solidFill>
                </a:rPr>
                <a:t> Clients</a:t>
              </a:r>
            </a:p>
          </p:txBody>
        </p:sp>
        <p:sp>
          <p:nvSpPr>
            <p:cNvPr id="203780" name="Rectangle 8"/>
            <p:cNvSpPr>
              <a:spLocks noChangeArrowheads="1"/>
            </p:cNvSpPr>
            <p:nvPr/>
          </p:nvSpPr>
          <p:spPr bwMode="auto">
            <a:xfrm>
              <a:off x="9630075" y="3300680"/>
              <a:ext cx="1054451"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altLang="fr-FR" dirty="0">
                  <a:solidFill>
                    <a:schemeClr val="lt1"/>
                  </a:solidFill>
                </a:rPr>
                <a:t> Clients</a:t>
              </a:r>
            </a:p>
          </p:txBody>
        </p:sp>
        <p:sp>
          <p:nvSpPr>
            <p:cNvPr id="203781" name="Rectangle 9"/>
            <p:cNvSpPr>
              <a:spLocks noChangeArrowheads="1"/>
            </p:cNvSpPr>
            <p:nvPr/>
          </p:nvSpPr>
          <p:spPr bwMode="auto">
            <a:xfrm>
              <a:off x="9630075" y="3768992"/>
              <a:ext cx="1054451"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altLang="fr-FR" dirty="0">
                  <a:solidFill>
                    <a:schemeClr val="lt1"/>
                  </a:solidFill>
                </a:rPr>
                <a:t> Clients</a:t>
              </a:r>
            </a:p>
          </p:txBody>
        </p:sp>
        <p:grpSp>
          <p:nvGrpSpPr>
            <p:cNvPr id="3" name="Groupe 2"/>
            <p:cNvGrpSpPr>
              <a:grpSpLocks/>
            </p:cNvGrpSpPr>
            <p:nvPr/>
          </p:nvGrpSpPr>
          <p:grpSpPr bwMode="auto">
            <a:xfrm>
              <a:off x="2741914" y="3462606"/>
              <a:ext cx="6888162" cy="995363"/>
              <a:chOff x="1189038" y="998538"/>
              <a:chExt cx="6888162" cy="995363"/>
            </a:xfrm>
          </p:grpSpPr>
          <p:sp>
            <p:nvSpPr>
              <p:cNvPr id="203795" name="Rectangle 3"/>
              <p:cNvSpPr>
                <a:spLocks noChangeArrowheads="1"/>
              </p:cNvSpPr>
              <p:nvPr/>
            </p:nvSpPr>
            <p:spPr bwMode="auto">
              <a:xfrm>
                <a:off x="3886200" y="1103313"/>
                <a:ext cx="1981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altLang="fr-FR" dirty="0">
                    <a:solidFill>
                      <a:schemeClr val="lt1"/>
                    </a:solidFill>
                  </a:rPr>
                  <a:t> OTA…web site</a:t>
                </a:r>
              </a:p>
            </p:txBody>
          </p:sp>
          <p:sp>
            <p:nvSpPr>
              <p:cNvPr id="203797" name="Line 7"/>
              <p:cNvSpPr>
                <a:spLocks noChangeShapeType="1"/>
              </p:cNvSpPr>
              <p:nvPr/>
            </p:nvSpPr>
            <p:spPr bwMode="auto">
              <a:xfrm flipV="1">
                <a:off x="5873750" y="1027112"/>
                <a:ext cx="2127250" cy="477839"/>
              </a:xfrm>
              <a:prstGeom prst="line">
                <a:avLst/>
              </a:prstGeom>
              <a:noFill/>
              <a:ln w="9525">
                <a:solidFill>
                  <a:schemeClr val="tx1"/>
                </a:solidFill>
                <a:round/>
                <a:headEnd type="triangle" w="med" len="med"/>
                <a:tailEnd type="none" w="med" len="med"/>
              </a:ln>
              <a:extLst>
                <a:ext uri="{909E8E84-426E-40DD-AFC4-6F175D3DCCD1}">
                  <a14:hiddenFill xmlns:a14="http://schemas.microsoft.com/office/drawing/2010/main">
                    <a:noFill/>
                  </a14:hiddenFill>
                </a:ext>
              </a:extLst>
            </p:spPr>
            <p:txBody>
              <a:bodyPr wrap="none"/>
              <a:lstStyle/>
              <a:p>
                <a:endParaRPr lang="fr-FR"/>
              </a:p>
            </p:txBody>
          </p:sp>
          <p:sp>
            <p:nvSpPr>
              <p:cNvPr id="203798" name="Line 10"/>
              <p:cNvSpPr>
                <a:spLocks noChangeShapeType="1"/>
              </p:cNvSpPr>
              <p:nvPr/>
            </p:nvSpPr>
            <p:spPr bwMode="auto">
              <a:xfrm flipV="1">
                <a:off x="5943599" y="1484312"/>
                <a:ext cx="2133601" cy="46039"/>
              </a:xfrm>
              <a:prstGeom prst="line">
                <a:avLst/>
              </a:prstGeom>
              <a:noFill/>
              <a:ln w="9525">
                <a:solidFill>
                  <a:schemeClr val="tx1"/>
                </a:solidFill>
                <a:round/>
                <a:headEnd type="triangle" w="med" len="med"/>
                <a:tailEnd type="none" w="med" len="med"/>
              </a:ln>
              <a:extLst>
                <a:ext uri="{909E8E84-426E-40DD-AFC4-6F175D3DCCD1}">
                  <a14:hiddenFill xmlns:a14="http://schemas.microsoft.com/office/drawing/2010/main">
                    <a:noFill/>
                  </a14:hiddenFill>
                </a:ext>
              </a:extLst>
            </p:spPr>
            <p:txBody>
              <a:bodyPr wrap="none"/>
              <a:lstStyle/>
              <a:p>
                <a:endParaRPr lang="fr-FR"/>
              </a:p>
            </p:txBody>
          </p:sp>
          <p:sp>
            <p:nvSpPr>
              <p:cNvPr id="203799" name="Line 11"/>
              <p:cNvSpPr>
                <a:spLocks noChangeShapeType="1"/>
              </p:cNvSpPr>
              <p:nvPr/>
            </p:nvSpPr>
            <p:spPr bwMode="auto">
              <a:xfrm>
                <a:off x="5883860" y="1533659"/>
                <a:ext cx="2193338" cy="425315"/>
              </a:xfrm>
              <a:prstGeom prst="line">
                <a:avLst/>
              </a:prstGeom>
              <a:noFill/>
              <a:ln w="9525">
                <a:solidFill>
                  <a:schemeClr val="tx1"/>
                </a:solidFill>
                <a:round/>
                <a:headEnd type="triangle" w="med" len="med"/>
                <a:tailEnd type="none" w="med" len="med"/>
              </a:ln>
              <a:extLst>
                <a:ext uri="{909E8E84-426E-40DD-AFC4-6F175D3DCCD1}">
                  <a14:hiddenFill xmlns:a14="http://schemas.microsoft.com/office/drawing/2010/main">
                    <a:noFill/>
                  </a14:hiddenFill>
                </a:ext>
              </a:extLst>
            </p:spPr>
            <p:txBody>
              <a:bodyPr wrap="none"/>
              <a:lstStyle/>
              <a:p>
                <a:endParaRPr lang="fr-FR"/>
              </a:p>
            </p:txBody>
          </p:sp>
          <p:sp>
            <p:nvSpPr>
              <p:cNvPr id="203800" name="Line 12"/>
              <p:cNvSpPr>
                <a:spLocks noChangeShapeType="1"/>
              </p:cNvSpPr>
              <p:nvPr/>
            </p:nvSpPr>
            <p:spPr bwMode="auto">
              <a:xfrm>
                <a:off x="2886075" y="1466851"/>
                <a:ext cx="993775" cy="0"/>
              </a:xfrm>
              <a:prstGeom prst="line">
                <a:avLst/>
              </a:prstGeom>
              <a:noFill/>
              <a:ln w="12700"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fr-FR"/>
              </a:p>
            </p:txBody>
          </p:sp>
          <p:sp>
            <p:nvSpPr>
              <p:cNvPr id="203801" name="Rectangle 13"/>
              <p:cNvSpPr>
                <a:spLocks noChangeArrowheads="1"/>
              </p:cNvSpPr>
              <p:nvPr/>
            </p:nvSpPr>
            <p:spPr bwMode="auto">
              <a:xfrm>
                <a:off x="1706563" y="998538"/>
                <a:ext cx="1162050" cy="995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altLang="fr-FR" sz="1600" dirty="0">
                    <a:solidFill>
                      <a:schemeClr val="lt1"/>
                    </a:solidFill>
                  </a:rPr>
                  <a:t>Channel manager+ </a:t>
                </a:r>
                <a:r>
                  <a:rPr lang="fr-FR" altLang="fr-FR" sz="1600" dirty="0" err="1">
                    <a:solidFill>
                      <a:schemeClr val="lt1"/>
                    </a:solidFill>
                  </a:rPr>
                  <a:t>booking</a:t>
                </a:r>
                <a:r>
                  <a:rPr lang="fr-FR" altLang="fr-FR" sz="1600" dirty="0">
                    <a:solidFill>
                      <a:schemeClr val="lt1"/>
                    </a:solidFill>
                  </a:rPr>
                  <a:t> </a:t>
                </a:r>
                <a:r>
                  <a:rPr lang="fr-FR" altLang="fr-FR" sz="1600" dirty="0" err="1">
                    <a:solidFill>
                      <a:schemeClr val="lt1"/>
                    </a:solidFill>
                  </a:rPr>
                  <a:t>engine</a:t>
                </a:r>
                <a:endParaRPr lang="fr-FR" altLang="fr-FR" sz="1600" dirty="0">
                  <a:solidFill>
                    <a:schemeClr val="lt1"/>
                  </a:solidFill>
                </a:endParaRPr>
              </a:p>
            </p:txBody>
          </p:sp>
          <p:sp>
            <p:nvSpPr>
              <p:cNvPr id="203802" name="Line 14"/>
              <p:cNvSpPr>
                <a:spLocks noChangeShapeType="1"/>
              </p:cNvSpPr>
              <p:nvPr/>
            </p:nvSpPr>
            <p:spPr bwMode="auto">
              <a:xfrm>
                <a:off x="1189038" y="1506538"/>
                <a:ext cx="469900" cy="0"/>
              </a:xfrm>
              <a:prstGeom prst="line">
                <a:avLst/>
              </a:prstGeom>
              <a:noFill/>
              <a:ln w="12700" cap="sq">
                <a:solidFill>
                  <a:schemeClr val="tx1"/>
                </a:solidFill>
                <a:round/>
                <a:headEnd type="triangle" w="med" len="med"/>
                <a:tailEnd type="none" w="med" len="med"/>
              </a:ln>
              <a:extLst>
                <a:ext uri="{909E8E84-426E-40DD-AFC4-6F175D3DCCD1}">
                  <a14:hiddenFill xmlns:a14="http://schemas.microsoft.com/office/drawing/2010/main">
                    <a:noFill/>
                  </a14:hiddenFill>
                </a:ext>
              </a:extLst>
            </p:spPr>
            <p:txBody>
              <a:bodyPr wrap="none"/>
              <a:lstStyle/>
              <a:p>
                <a:endParaRPr lang="fr-FR"/>
              </a:p>
            </p:txBody>
          </p:sp>
        </p:grpSp>
        <p:grpSp>
          <p:nvGrpSpPr>
            <p:cNvPr id="2" name="Group 26"/>
            <p:cNvGrpSpPr>
              <a:grpSpLocks/>
            </p:cNvGrpSpPr>
            <p:nvPr/>
          </p:nvGrpSpPr>
          <p:grpSpPr bwMode="auto">
            <a:xfrm>
              <a:off x="4440539" y="4149993"/>
              <a:ext cx="6243637" cy="2427288"/>
              <a:chOff x="1819" y="755"/>
              <a:chExt cx="3933" cy="1529"/>
            </a:xfrm>
          </p:grpSpPr>
          <p:grpSp>
            <p:nvGrpSpPr>
              <p:cNvPr id="203786" name="Group 25"/>
              <p:cNvGrpSpPr>
                <a:grpSpLocks/>
              </p:cNvGrpSpPr>
              <p:nvPr/>
            </p:nvGrpSpPr>
            <p:grpSpPr bwMode="auto">
              <a:xfrm>
                <a:off x="2468" y="1176"/>
                <a:ext cx="3284" cy="1108"/>
                <a:chOff x="2468" y="1176"/>
                <a:chExt cx="3284" cy="1108"/>
              </a:xfrm>
            </p:grpSpPr>
            <p:sp>
              <p:nvSpPr>
                <p:cNvPr id="203789" name="Rectangle 16"/>
                <p:cNvSpPr>
                  <a:spLocks noChangeArrowheads="1"/>
                </p:cNvSpPr>
                <p:nvPr/>
              </p:nvSpPr>
              <p:spPr bwMode="auto">
                <a:xfrm>
                  <a:off x="2468" y="1176"/>
                  <a:ext cx="1228" cy="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altLang="fr-FR" dirty="0" err="1">
                      <a:solidFill>
                        <a:schemeClr val="lt1"/>
                      </a:solidFill>
                    </a:rPr>
                    <a:t>Hotel</a:t>
                  </a:r>
                  <a:r>
                    <a:rPr lang="fr-FR" altLang="fr-FR" dirty="0">
                      <a:solidFill>
                        <a:schemeClr val="lt1"/>
                      </a:solidFill>
                    </a:rPr>
                    <a:t> web site</a:t>
                  </a:r>
                </a:p>
              </p:txBody>
            </p:sp>
            <p:sp>
              <p:nvSpPr>
                <p:cNvPr id="203790" name="Rectangle 17"/>
                <p:cNvSpPr>
                  <a:spLocks noChangeArrowheads="1"/>
                </p:cNvSpPr>
                <p:nvPr/>
              </p:nvSpPr>
              <p:spPr bwMode="auto">
                <a:xfrm>
                  <a:off x="2468" y="1798"/>
                  <a:ext cx="1228" cy="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altLang="fr-FR" dirty="0" err="1">
                      <a:solidFill>
                        <a:schemeClr val="lt1"/>
                      </a:solidFill>
                    </a:rPr>
                    <a:t>Hotel</a:t>
                  </a:r>
                  <a:r>
                    <a:rPr lang="fr-FR" altLang="fr-FR" dirty="0">
                      <a:solidFill>
                        <a:schemeClr val="lt1"/>
                      </a:solidFill>
                    </a:rPr>
                    <a:t> group web site</a:t>
                  </a:r>
                </a:p>
              </p:txBody>
            </p:sp>
            <p:sp>
              <p:nvSpPr>
                <p:cNvPr id="203791" name="Line 18"/>
                <p:cNvSpPr>
                  <a:spLocks noChangeShapeType="1"/>
                </p:cNvSpPr>
                <p:nvPr/>
              </p:nvSpPr>
              <p:spPr bwMode="auto">
                <a:xfrm flipV="1">
                  <a:off x="3696" y="1421"/>
                  <a:ext cx="1392" cy="6"/>
                </a:xfrm>
                <a:prstGeom prst="line">
                  <a:avLst/>
                </a:prstGeom>
                <a:noFill/>
                <a:ln w="12700" cap="sq">
                  <a:solidFill>
                    <a:schemeClr val="tx1"/>
                  </a:solidFill>
                  <a:round/>
                  <a:headEnd type="triangle" w="med" len="med"/>
                  <a:tailEnd type="none" w="med" len="med"/>
                </a:ln>
                <a:extLst>
                  <a:ext uri="{909E8E84-426E-40DD-AFC4-6F175D3DCCD1}">
                    <a14:hiddenFill xmlns:a14="http://schemas.microsoft.com/office/drawing/2010/main">
                      <a:noFill/>
                    </a14:hiddenFill>
                  </a:ext>
                </a:extLst>
              </p:spPr>
              <p:txBody>
                <a:bodyPr wrap="none"/>
                <a:lstStyle/>
                <a:p>
                  <a:endParaRPr lang="fr-FR"/>
                </a:p>
              </p:txBody>
            </p:sp>
            <p:sp>
              <p:nvSpPr>
                <p:cNvPr id="203792" name="Line 19"/>
                <p:cNvSpPr>
                  <a:spLocks noChangeShapeType="1"/>
                </p:cNvSpPr>
                <p:nvPr/>
              </p:nvSpPr>
              <p:spPr bwMode="auto">
                <a:xfrm flipV="1">
                  <a:off x="3696" y="2029"/>
                  <a:ext cx="1321" cy="0"/>
                </a:xfrm>
                <a:prstGeom prst="line">
                  <a:avLst/>
                </a:prstGeom>
                <a:noFill/>
                <a:ln w="12700" cap="sq">
                  <a:solidFill>
                    <a:schemeClr val="tx1"/>
                  </a:solidFill>
                  <a:round/>
                  <a:headEnd type="triangle" w="med" len="med"/>
                  <a:tailEnd type="none" w="med" len="med"/>
                </a:ln>
                <a:extLst>
                  <a:ext uri="{909E8E84-426E-40DD-AFC4-6F175D3DCCD1}">
                    <a14:hiddenFill xmlns:a14="http://schemas.microsoft.com/office/drawing/2010/main">
                      <a:noFill/>
                    </a14:hiddenFill>
                  </a:ext>
                </a:extLst>
              </p:spPr>
              <p:txBody>
                <a:bodyPr wrap="none"/>
                <a:lstStyle/>
                <a:p>
                  <a:endParaRPr lang="fr-FR"/>
                </a:p>
              </p:txBody>
            </p:sp>
            <p:sp>
              <p:nvSpPr>
                <p:cNvPr id="203793" name="Rectangle 20"/>
                <p:cNvSpPr>
                  <a:spLocks noChangeArrowheads="1"/>
                </p:cNvSpPr>
                <p:nvPr/>
              </p:nvSpPr>
              <p:spPr bwMode="auto">
                <a:xfrm>
                  <a:off x="5118" y="1921"/>
                  <a:ext cx="634" cy="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altLang="fr-FR" dirty="0">
                      <a:solidFill>
                        <a:schemeClr val="lt1"/>
                      </a:solidFill>
                    </a:rPr>
                    <a:t> Clients</a:t>
                  </a:r>
                </a:p>
              </p:txBody>
            </p:sp>
            <p:sp>
              <p:nvSpPr>
                <p:cNvPr id="203794" name="Rectangle 21"/>
                <p:cNvSpPr>
                  <a:spLocks noChangeArrowheads="1"/>
                </p:cNvSpPr>
                <p:nvPr/>
              </p:nvSpPr>
              <p:spPr bwMode="auto">
                <a:xfrm>
                  <a:off x="5088" y="1299"/>
                  <a:ext cx="664" cy="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altLang="fr-FR" dirty="0">
                      <a:solidFill>
                        <a:schemeClr val="lt1"/>
                      </a:solidFill>
                    </a:rPr>
                    <a:t> Clients</a:t>
                  </a:r>
                </a:p>
              </p:txBody>
            </p:sp>
          </p:grpSp>
          <p:sp>
            <p:nvSpPr>
              <p:cNvPr id="203787" name="Line 23"/>
              <p:cNvSpPr>
                <a:spLocks noChangeShapeType="1"/>
              </p:cNvSpPr>
              <p:nvPr/>
            </p:nvSpPr>
            <p:spPr bwMode="auto">
              <a:xfrm>
                <a:off x="1837" y="755"/>
                <a:ext cx="599" cy="627"/>
              </a:xfrm>
              <a:prstGeom prst="line">
                <a:avLst/>
              </a:prstGeom>
              <a:noFill/>
              <a:ln w="12700"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fr-FR"/>
              </a:p>
            </p:txBody>
          </p:sp>
          <p:sp>
            <p:nvSpPr>
              <p:cNvPr id="203788" name="Line 24"/>
              <p:cNvSpPr>
                <a:spLocks noChangeShapeType="1"/>
              </p:cNvSpPr>
              <p:nvPr/>
            </p:nvSpPr>
            <p:spPr bwMode="auto">
              <a:xfrm>
                <a:off x="1819" y="872"/>
                <a:ext cx="641" cy="1185"/>
              </a:xfrm>
              <a:prstGeom prst="line">
                <a:avLst/>
              </a:prstGeom>
              <a:noFill/>
              <a:ln w="12700"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fr-FR"/>
              </a:p>
            </p:txBody>
          </p:sp>
        </p:grpSp>
        <p:sp>
          <p:nvSpPr>
            <p:cNvPr id="203785" name="Rectangle 2"/>
            <p:cNvSpPr>
              <a:spLocks noChangeArrowheads="1"/>
            </p:cNvSpPr>
            <p:nvPr/>
          </p:nvSpPr>
          <p:spPr bwMode="auto">
            <a:xfrm>
              <a:off x="2581576" y="2732357"/>
              <a:ext cx="6629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altLang="fr-FR" dirty="0">
                  <a:solidFill>
                    <a:schemeClr val="lt1"/>
                  </a:solidFill>
                </a:rPr>
                <a:t>For </a:t>
              </a:r>
              <a:r>
                <a:rPr lang="fr-FR" altLang="fr-FR" dirty="0" err="1">
                  <a:solidFill>
                    <a:schemeClr val="lt1"/>
                  </a:solidFill>
                </a:rPr>
                <a:t>hotels</a:t>
              </a:r>
              <a:r>
                <a:rPr lang="fr-FR" altLang="fr-FR" dirty="0">
                  <a:solidFill>
                    <a:schemeClr val="lt1"/>
                  </a:solidFill>
                </a:rPr>
                <a:t> (</a:t>
              </a:r>
              <a:r>
                <a:rPr lang="fr-FR" altLang="fr-FR" dirty="0" err="1">
                  <a:solidFill>
                    <a:schemeClr val="lt1"/>
                  </a:solidFill>
                </a:rPr>
                <a:t>Simplified</a:t>
              </a:r>
              <a:r>
                <a:rPr lang="fr-FR" altLang="fr-FR" dirty="0">
                  <a:solidFill>
                    <a:schemeClr val="lt1"/>
                  </a:solidFill>
                </a:rPr>
                <a:t>)</a:t>
              </a:r>
            </a:p>
          </p:txBody>
        </p:sp>
      </p:grpSp>
      <p:sp>
        <p:nvSpPr>
          <p:cNvPr id="27" name="Rectangle 26"/>
          <p:cNvSpPr/>
          <p:nvPr/>
        </p:nvSpPr>
        <p:spPr>
          <a:xfrm>
            <a:off x="2462146" y="126334"/>
            <a:ext cx="7045693" cy="654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E-commerce for </a:t>
            </a:r>
            <a:r>
              <a:rPr lang="fr-FR" dirty="0" err="1"/>
              <a:t>visits</a:t>
            </a:r>
            <a:r>
              <a:rPr lang="fr-FR" dirty="0"/>
              <a:t>, </a:t>
            </a:r>
            <a:r>
              <a:rPr lang="fr-FR" dirty="0" err="1"/>
              <a:t>rooms</a:t>
            </a:r>
            <a:r>
              <a:rPr lang="fr-FR" dirty="0"/>
              <a:t>… </a:t>
            </a:r>
          </a:p>
        </p:txBody>
      </p:sp>
      <p:sp>
        <p:nvSpPr>
          <p:cNvPr id="28" name="Rectangle 27"/>
          <p:cNvSpPr/>
          <p:nvPr/>
        </p:nvSpPr>
        <p:spPr>
          <a:xfrm>
            <a:off x="1472348" y="1230834"/>
            <a:ext cx="1761423" cy="916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Company</a:t>
            </a:r>
            <a:endParaRPr lang="fr-FR" dirty="0"/>
          </a:p>
        </p:txBody>
      </p:sp>
      <p:sp>
        <p:nvSpPr>
          <p:cNvPr id="29" name="Rectangle 28"/>
          <p:cNvSpPr/>
          <p:nvPr/>
        </p:nvSpPr>
        <p:spPr>
          <a:xfrm>
            <a:off x="5104281" y="1230834"/>
            <a:ext cx="1761423" cy="916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site </a:t>
            </a:r>
            <a:r>
              <a:rPr lang="fr-FR" dirty="0" err="1"/>
              <a:t>with</a:t>
            </a:r>
            <a:r>
              <a:rPr lang="fr-FR" dirty="0"/>
              <a:t>  « </a:t>
            </a:r>
            <a:r>
              <a:rPr lang="fr-FR" dirty="0" err="1"/>
              <a:t>booking</a:t>
            </a:r>
            <a:r>
              <a:rPr lang="fr-FR" dirty="0"/>
              <a:t> system »</a:t>
            </a:r>
          </a:p>
        </p:txBody>
      </p:sp>
      <p:sp>
        <p:nvSpPr>
          <p:cNvPr id="30" name="Rectangle 29"/>
          <p:cNvSpPr/>
          <p:nvPr/>
        </p:nvSpPr>
        <p:spPr>
          <a:xfrm>
            <a:off x="8923104" y="1230834"/>
            <a:ext cx="1761423" cy="916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Clients</a:t>
            </a:r>
          </a:p>
        </p:txBody>
      </p:sp>
      <p:cxnSp>
        <p:nvCxnSpPr>
          <p:cNvPr id="31" name="Connecteur droit avec flèche 30"/>
          <p:cNvCxnSpPr>
            <a:stCxn id="30" idx="1"/>
            <a:endCxn id="29" idx="3"/>
          </p:cNvCxnSpPr>
          <p:nvPr/>
        </p:nvCxnSpPr>
        <p:spPr>
          <a:xfrm flipH="1">
            <a:off x="6865704" y="1689237"/>
            <a:ext cx="2057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stCxn id="29" idx="1"/>
            <a:endCxn id="28" idx="3"/>
          </p:cNvCxnSpPr>
          <p:nvPr/>
        </p:nvCxnSpPr>
        <p:spPr>
          <a:xfrm flipH="1">
            <a:off x="3233771" y="1689237"/>
            <a:ext cx="18705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28082" y="2415574"/>
            <a:ext cx="12192000" cy="6737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5" name="Ellipse 34"/>
          <p:cNvSpPr/>
          <p:nvPr/>
        </p:nvSpPr>
        <p:spPr>
          <a:xfrm>
            <a:off x="11319309" y="158818"/>
            <a:ext cx="433136" cy="433136"/>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a:t>
            </a:r>
          </a:p>
        </p:txBody>
      </p:sp>
      <p:sp>
        <p:nvSpPr>
          <p:cNvPr id="36" name="Ellipse 35"/>
          <p:cNvSpPr/>
          <p:nvPr/>
        </p:nvSpPr>
        <p:spPr>
          <a:xfrm>
            <a:off x="11319309" y="2867544"/>
            <a:ext cx="433136" cy="433136"/>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6</a:t>
            </a:r>
          </a:p>
        </p:txBody>
      </p:sp>
    </p:spTree>
    <p:extLst>
      <p:ext uri="{BB962C8B-B14F-4D97-AF65-F5344CB8AC3E}">
        <p14:creationId xmlns:p14="http://schemas.microsoft.com/office/powerpoint/2010/main" val="56725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4B3336-A936-4281-ACBF-58C29FFB84C9}" type="datetime1">
              <a:rPr lang="en-US" smtClean="0"/>
              <a:t>4/1/2019</a:t>
            </a:fld>
            <a:endParaRPr lang="fr-FR"/>
          </a:p>
        </p:txBody>
      </p:sp>
      <p:sp>
        <p:nvSpPr>
          <p:cNvPr id="3" name="Espace réservé du numéro de diapositive 2"/>
          <p:cNvSpPr>
            <a:spLocks noGrp="1"/>
          </p:cNvSpPr>
          <p:nvPr>
            <p:ph type="sldNum" sz="quarter" idx="12"/>
          </p:nvPr>
        </p:nvSpPr>
        <p:spPr/>
        <p:txBody>
          <a:bodyPr/>
          <a:lstStyle/>
          <a:p>
            <a:fld id="{36DC4D30-C1AE-4A1B-9D74-9A68EC4908F8}" type="slidenum">
              <a:rPr lang="fr-FR" smtClean="0"/>
              <a:pPr/>
              <a:t>56</a:t>
            </a:fld>
            <a:endParaRPr lang="fr-FR" dirty="0"/>
          </a:p>
        </p:txBody>
      </p:sp>
      <p:sp>
        <p:nvSpPr>
          <p:cNvPr id="4" name="Espace réservé du pied de page 3"/>
          <p:cNvSpPr>
            <a:spLocks noGrp="1"/>
          </p:cNvSpPr>
          <p:nvPr>
            <p:ph type="ftr" sz="quarter" idx="11"/>
          </p:nvPr>
        </p:nvSpPr>
        <p:spPr/>
        <p:txBody>
          <a:bodyPr/>
          <a:lstStyle/>
          <a:p>
            <a:r>
              <a:rPr lang="fr-FR"/>
              <a:t>Jj Cariou - Digital marketing</a:t>
            </a:r>
            <a:endParaRPr lang="fr-FR" dirty="0"/>
          </a:p>
        </p:txBody>
      </p:sp>
      <p:sp>
        <p:nvSpPr>
          <p:cNvPr id="5" name="Rectangle 4"/>
          <p:cNvSpPr/>
          <p:nvPr/>
        </p:nvSpPr>
        <p:spPr>
          <a:xfrm>
            <a:off x="2462146" y="126334"/>
            <a:ext cx="7045693" cy="654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E-commerce for restaurants 1 </a:t>
            </a:r>
          </a:p>
        </p:txBody>
      </p:sp>
      <p:sp>
        <p:nvSpPr>
          <p:cNvPr id="6" name="Rectangle 5"/>
          <p:cNvSpPr/>
          <p:nvPr/>
        </p:nvSpPr>
        <p:spPr>
          <a:xfrm>
            <a:off x="1472348" y="1242868"/>
            <a:ext cx="1761423" cy="916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Restaurant TMS</a:t>
            </a:r>
          </a:p>
          <a:p>
            <a:pPr algn="ctr"/>
            <a:r>
              <a:rPr lang="fr-FR" sz="1100" dirty="0"/>
              <a:t>(table management system)</a:t>
            </a:r>
          </a:p>
        </p:txBody>
      </p:sp>
      <p:sp>
        <p:nvSpPr>
          <p:cNvPr id="7" name="Rectangle 6"/>
          <p:cNvSpPr/>
          <p:nvPr/>
        </p:nvSpPr>
        <p:spPr>
          <a:xfrm>
            <a:off x="5104281" y="1013065"/>
            <a:ext cx="1761423" cy="1376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site </a:t>
            </a:r>
            <a:r>
              <a:rPr lang="fr-FR" dirty="0" err="1"/>
              <a:t>with</a:t>
            </a:r>
            <a:r>
              <a:rPr lang="fr-FR" dirty="0"/>
              <a:t> </a:t>
            </a:r>
            <a:r>
              <a:rPr lang="fr-FR" dirty="0" err="1"/>
              <a:t>booking</a:t>
            </a:r>
            <a:r>
              <a:rPr lang="fr-FR" dirty="0"/>
              <a:t> system</a:t>
            </a:r>
          </a:p>
          <a:p>
            <a:pPr algn="ctr"/>
            <a:r>
              <a:rPr lang="fr-FR" dirty="0"/>
              <a:t>(</a:t>
            </a:r>
            <a:r>
              <a:rPr lang="fr-FR" dirty="0" err="1"/>
              <a:t>specialized</a:t>
            </a:r>
            <a:r>
              <a:rPr lang="fr-FR" dirty="0"/>
              <a:t>: </a:t>
            </a:r>
            <a:r>
              <a:rPr lang="fr-FR" dirty="0" err="1"/>
              <a:t>itable</a:t>
            </a:r>
            <a:r>
              <a:rPr lang="fr-FR" dirty="0"/>
              <a:t>, </a:t>
            </a:r>
            <a:r>
              <a:rPr lang="fr-FR" dirty="0" err="1"/>
              <a:t>guestable</a:t>
            </a:r>
            <a:r>
              <a:rPr lang="fr-FR" dirty="0"/>
              <a:t>)</a:t>
            </a:r>
          </a:p>
        </p:txBody>
      </p:sp>
      <p:sp>
        <p:nvSpPr>
          <p:cNvPr id="8" name="Rectangle 7"/>
          <p:cNvSpPr/>
          <p:nvPr/>
        </p:nvSpPr>
        <p:spPr>
          <a:xfrm>
            <a:off x="8923104" y="1242868"/>
            <a:ext cx="1761423" cy="916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Clients</a:t>
            </a:r>
          </a:p>
        </p:txBody>
      </p:sp>
      <p:cxnSp>
        <p:nvCxnSpPr>
          <p:cNvPr id="9" name="Connecteur droit avec flèche 8"/>
          <p:cNvCxnSpPr>
            <a:stCxn id="8" idx="1"/>
            <a:endCxn id="7" idx="3"/>
          </p:cNvCxnSpPr>
          <p:nvPr/>
        </p:nvCxnSpPr>
        <p:spPr>
          <a:xfrm flipH="1">
            <a:off x="6865704" y="1701271"/>
            <a:ext cx="2057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a:stCxn id="7" idx="1"/>
            <a:endCxn id="6" idx="3"/>
          </p:cNvCxnSpPr>
          <p:nvPr/>
        </p:nvCxnSpPr>
        <p:spPr>
          <a:xfrm flipH="1">
            <a:off x="3233771" y="1701271"/>
            <a:ext cx="18705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8" name="Groupe 27"/>
          <p:cNvGrpSpPr/>
          <p:nvPr/>
        </p:nvGrpSpPr>
        <p:grpSpPr>
          <a:xfrm>
            <a:off x="1692125" y="3056024"/>
            <a:ext cx="9212179" cy="3394107"/>
            <a:chOff x="1692125" y="3056024"/>
            <a:chExt cx="9212179" cy="3394107"/>
          </a:xfrm>
        </p:grpSpPr>
        <p:sp>
          <p:nvSpPr>
            <p:cNvPr id="11" name="Rectangle 10"/>
            <p:cNvSpPr/>
            <p:nvPr/>
          </p:nvSpPr>
          <p:spPr>
            <a:xfrm>
              <a:off x="2681923" y="3056024"/>
              <a:ext cx="7045693" cy="654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E-commerce for restaurants 2 </a:t>
              </a:r>
            </a:p>
          </p:txBody>
        </p:sp>
        <p:sp>
          <p:nvSpPr>
            <p:cNvPr id="12" name="Rectangle 11"/>
            <p:cNvSpPr/>
            <p:nvPr/>
          </p:nvSpPr>
          <p:spPr>
            <a:xfrm>
              <a:off x="1692125" y="4160524"/>
              <a:ext cx="1761423" cy="916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Restaurant + </a:t>
              </a:r>
              <a:r>
                <a:rPr lang="fr-FR" dirty="0" err="1"/>
                <a:t>distributor</a:t>
              </a:r>
              <a:r>
                <a:rPr lang="fr-FR" dirty="0"/>
                <a:t> TMS</a:t>
              </a:r>
            </a:p>
          </p:txBody>
        </p:sp>
        <p:sp>
          <p:nvSpPr>
            <p:cNvPr id="13" name="Rectangle 12"/>
            <p:cNvSpPr/>
            <p:nvPr/>
          </p:nvSpPr>
          <p:spPr>
            <a:xfrm>
              <a:off x="6204769" y="4168945"/>
              <a:ext cx="1762710" cy="916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Distributor</a:t>
              </a:r>
              <a:r>
                <a:rPr lang="fr-FR" dirty="0"/>
                <a:t> web site </a:t>
              </a:r>
              <a:r>
                <a:rPr lang="fr-FR" sz="1400" dirty="0"/>
                <a:t>(The Fork, Open Table…)</a:t>
              </a:r>
              <a:endParaRPr lang="fr-FR" dirty="0"/>
            </a:p>
          </p:txBody>
        </p:sp>
        <p:sp>
          <p:nvSpPr>
            <p:cNvPr id="14" name="Rectangle 13"/>
            <p:cNvSpPr/>
            <p:nvPr/>
          </p:nvSpPr>
          <p:spPr>
            <a:xfrm>
              <a:off x="9142881" y="4160524"/>
              <a:ext cx="1761423" cy="916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Clients</a:t>
              </a:r>
            </a:p>
          </p:txBody>
        </p:sp>
        <p:cxnSp>
          <p:nvCxnSpPr>
            <p:cNvPr id="15" name="Connecteur droit avec flèche 14"/>
            <p:cNvCxnSpPr>
              <a:stCxn id="14" idx="1"/>
              <a:endCxn id="13" idx="3"/>
            </p:cNvCxnSpPr>
            <p:nvPr/>
          </p:nvCxnSpPr>
          <p:spPr>
            <a:xfrm flipH="1">
              <a:off x="7967479" y="4618927"/>
              <a:ext cx="1175402" cy="8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stCxn id="13" idx="1"/>
              <a:endCxn id="12" idx="3"/>
            </p:cNvCxnSpPr>
            <p:nvPr/>
          </p:nvCxnSpPr>
          <p:spPr>
            <a:xfrm flipH="1" flipV="1">
              <a:off x="3453548" y="4618927"/>
              <a:ext cx="2751221" cy="8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937434" y="4160523"/>
              <a:ext cx="1187442" cy="916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Distributorbooking</a:t>
              </a:r>
              <a:r>
                <a:rPr lang="fr-FR" dirty="0"/>
                <a:t> system</a:t>
              </a:r>
            </a:p>
          </p:txBody>
        </p:sp>
        <p:sp>
          <p:nvSpPr>
            <p:cNvPr id="22" name="Rectangle 21"/>
            <p:cNvSpPr/>
            <p:nvPr/>
          </p:nvSpPr>
          <p:spPr>
            <a:xfrm>
              <a:off x="6204769" y="5533326"/>
              <a:ext cx="1762710" cy="916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Restaurant web site</a:t>
              </a:r>
            </a:p>
          </p:txBody>
        </p:sp>
        <p:sp>
          <p:nvSpPr>
            <p:cNvPr id="23" name="Rectangle 22"/>
            <p:cNvSpPr/>
            <p:nvPr/>
          </p:nvSpPr>
          <p:spPr>
            <a:xfrm>
              <a:off x="9142881" y="5524905"/>
              <a:ext cx="1761423" cy="916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Clients</a:t>
              </a:r>
            </a:p>
          </p:txBody>
        </p:sp>
        <p:cxnSp>
          <p:nvCxnSpPr>
            <p:cNvPr id="24" name="Connecteur droit avec flèche 23"/>
            <p:cNvCxnSpPr>
              <a:stCxn id="23" idx="1"/>
              <a:endCxn id="22" idx="3"/>
            </p:cNvCxnSpPr>
            <p:nvPr/>
          </p:nvCxnSpPr>
          <p:spPr>
            <a:xfrm flipH="1">
              <a:off x="7967479" y="5983308"/>
              <a:ext cx="1175402" cy="8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stCxn id="22" idx="1"/>
            </p:cNvCxnSpPr>
            <p:nvPr/>
          </p:nvCxnSpPr>
          <p:spPr>
            <a:xfrm flipH="1" flipV="1">
              <a:off x="5611529" y="5085750"/>
              <a:ext cx="593240" cy="905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7" name="Connecteur droit 26"/>
          <p:cNvCxnSpPr/>
          <p:nvPr/>
        </p:nvCxnSpPr>
        <p:spPr>
          <a:xfrm>
            <a:off x="0" y="2609652"/>
            <a:ext cx="12192000" cy="6737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Ellipse 28"/>
          <p:cNvSpPr/>
          <p:nvPr/>
        </p:nvSpPr>
        <p:spPr>
          <a:xfrm>
            <a:off x="11319309" y="158818"/>
            <a:ext cx="433136" cy="433136"/>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7</a:t>
            </a:r>
          </a:p>
        </p:txBody>
      </p:sp>
      <p:sp>
        <p:nvSpPr>
          <p:cNvPr id="30" name="Ellipse 29"/>
          <p:cNvSpPr/>
          <p:nvPr/>
        </p:nvSpPr>
        <p:spPr>
          <a:xfrm>
            <a:off x="11319309" y="2985640"/>
            <a:ext cx="433136" cy="433136"/>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8</a:t>
            </a:r>
          </a:p>
        </p:txBody>
      </p:sp>
    </p:spTree>
    <p:extLst>
      <p:ext uri="{BB962C8B-B14F-4D97-AF65-F5344CB8AC3E}">
        <p14:creationId xmlns:p14="http://schemas.microsoft.com/office/powerpoint/2010/main" val="34780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4B3336-A936-4281-ACBF-58C29FFB84C9}" type="datetime1">
              <a:rPr lang="en-US" smtClean="0"/>
              <a:t>4/1/2019</a:t>
            </a:fld>
            <a:endParaRPr lang="fr-FR"/>
          </a:p>
        </p:txBody>
      </p:sp>
      <p:sp>
        <p:nvSpPr>
          <p:cNvPr id="3" name="Espace réservé du numéro de diapositive 2"/>
          <p:cNvSpPr>
            <a:spLocks noGrp="1"/>
          </p:cNvSpPr>
          <p:nvPr>
            <p:ph type="sldNum" sz="quarter" idx="12"/>
          </p:nvPr>
        </p:nvSpPr>
        <p:spPr/>
        <p:txBody>
          <a:bodyPr/>
          <a:lstStyle/>
          <a:p>
            <a:fld id="{36DC4D30-C1AE-4A1B-9D74-9A68EC4908F8}" type="slidenum">
              <a:rPr lang="fr-FR" smtClean="0"/>
              <a:pPr/>
              <a:t>57</a:t>
            </a:fld>
            <a:endParaRPr lang="fr-FR" dirty="0"/>
          </a:p>
        </p:txBody>
      </p:sp>
      <p:sp>
        <p:nvSpPr>
          <p:cNvPr id="4" name="Espace réservé du pied de page 3"/>
          <p:cNvSpPr>
            <a:spLocks noGrp="1"/>
          </p:cNvSpPr>
          <p:nvPr>
            <p:ph type="ftr" sz="quarter" idx="11"/>
          </p:nvPr>
        </p:nvSpPr>
        <p:spPr/>
        <p:txBody>
          <a:bodyPr/>
          <a:lstStyle/>
          <a:p>
            <a:r>
              <a:rPr lang="fr-FR"/>
              <a:t>Jj Cariou - Digital marketing</a:t>
            </a:r>
            <a:endParaRPr lang="fr-FR" dirty="0"/>
          </a:p>
        </p:txBody>
      </p:sp>
      <p:sp>
        <p:nvSpPr>
          <p:cNvPr id="5" name="Rectangle 4"/>
          <p:cNvSpPr/>
          <p:nvPr/>
        </p:nvSpPr>
        <p:spPr>
          <a:xfrm>
            <a:off x="2486130" y="3045278"/>
            <a:ext cx="7534170" cy="461665"/>
          </a:xfrm>
          <a:prstGeom prst="rect">
            <a:avLst/>
          </a:prstGeom>
        </p:spPr>
        <p:txBody>
          <a:bodyPr wrap="square">
            <a:spAutoFit/>
          </a:bodyPr>
          <a:lstStyle/>
          <a:p>
            <a:r>
              <a:rPr lang="en-US" sz="2400" dirty="0"/>
              <a:t>We will work on cases          and  </a:t>
            </a:r>
            <a:endParaRPr lang="fr-FR" sz="2400" dirty="0"/>
          </a:p>
        </p:txBody>
      </p:sp>
      <p:sp>
        <p:nvSpPr>
          <p:cNvPr id="6" name="Ellipse 5"/>
          <p:cNvSpPr/>
          <p:nvPr/>
        </p:nvSpPr>
        <p:spPr>
          <a:xfrm>
            <a:off x="5382627" y="3059542"/>
            <a:ext cx="433136" cy="433136"/>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 name="Ellipse 6"/>
          <p:cNvSpPr/>
          <p:nvPr/>
        </p:nvSpPr>
        <p:spPr>
          <a:xfrm>
            <a:off x="6577065" y="3045278"/>
            <a:ext cx="433136" cy="433136"/>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a:t>
            </a:r>
          </a:p>
        </p:txBody>
      </p:sp>
    </p:spTree>
    <p:extLst>
      <p:ext uri="{BB962C8B-B14F-4D97-AF65-F5344CB8AC3E}">
        <p14:creationId xmlns:p14="http://schemas.microsoft.com/office/powerpoint/2010/main" val="13836069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58</a:t>
            </a:fld>
            <a:endParaRPr lang="fr-FR"/>
          </a:p>
        </p:txBody>
      </p:sp>
      <p:sp>
        <p:nvSpPr>
          <p:cNvPr id="7" name="Rectangle 6"/>
          <p:cNvSpPr/>
          <p:nvPr/>
        </p:nvSpPr>
        <p:spPr>
          <a:xfrm>
            <a:off x="1506682" y="1485900"/>
            <a:ext cx="9310254" cy="3699164"/>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Install the plugin </a:t>
            </a:r>
            <a:r>
              <a:rPr lang="fr-FR" sz="2400" b="1" dirty="0" err="1"/>
              <a:t>woocommerce</a:t>
            </a:r>
            <a:endParaRPr lang="fr-FR" sz="2400" b="1" dirty="0"/>
          </a:p>
          <a:p>
            <a:pPr algn="ctr"/>
            <a:endParaRPr lang="fr-FR" sz="2400" b="1" dirty="0"/>
          </a:p>
          <a:p>
            <a:pPr algn="ctr"/>
            <a:r>
              <a:rPr lang="fr-FR" sz="2400" b="1" dirty="0" err="1"/>
              <a:t>Built</a:t>
            </a:r>
            <a:r>
              <a:rPr lang="fr-FR" sz="2400" b="1" dirty="0"/>
              <a:t> </a:t>
            </a:r>
            <a:r>
              <a:rPr lang="fr-FR" sz="2400" b="1" dirty="0" err="1"/>
              <a:t>your</a:t>
            </a:r>
            <a:r>
              <a:rPr lang="fr-FR" sz="2400" b="1" dirty="0"/>
              <a:t> e-shop…</a:t>
            </a:r>
          </a:p>
          <a:p>
            <a:pPr algn="ctr"/>
            <a:endParaRPr lang="fr-FR" sz="2400" b="1" dirty="0"/>
          </a:p>
          <a:p>
            <a:pPr algn="ctr"/>
            <a:r>
              <a:rPr lang="fr-FR" sz="2400" b="1" dirty="0"/>
              <a:t>Minimum 10 items, 3 photos/item</a:t>
            </a:r>
          </a:p>
          <a:p>
            <a:pPr algn="ctr"/>
            <a:endParaRPr lang="fr-FR" sz="2400" b="1" dirty="0"/>
          </a:p>
          <a:p>
            <a:pPr algn="ctr"/>
            <a:r>
              <a:rPr lang="fr-FR" sz="2400" b="1" dirty="0"/>
              <a:t>(</a:t>
            </a:r>
            <a:r>
              <a:rPr lang="fr-FR" sz="2400" b="1" dirty="0" err="1"/>
              <a:t>it’s</a:t>
            </a:r>
            <a:r>
              <a:rPr lang="fr-FR" sz="2400" b="1" dirty="0"/>
              <a:t> </a:t>
            </a:r>
            <a:r>
              <a:rPr lang="fr-FR" sz="2400" b="1" dirty="0" err="1"/>
              <a:t>better</a:t>
            </a:r>
            <a:r>
              <a:rPr lang="fr-FR" sz="2400" b="1" dirty="0"/>
              <a:t> if </a:t>
            </a:r>
            <a:r>
              <a:rPr lang="fr-FR" sz="2400" b="1" dirty="0" err="1"/>
              <a:t>you</a:t>
            </a:r>
            <a:r>
              <a:rPr lang="fr-FR" sz="2400" b="1" dirty="0"/>
              <a:t> shoot the photos </a:t>
            </a:r>
            <a:r>
              <a:rPr lang="fr-FR" sz="2400" b="1" dirty="0" err="1"/>
              <a:t>before</a:t>
            </a:r>
            <a:r>
              <a:rPr lang="fr-FR" sz="2400" b="1" dirty="0"/>
              <a:t> </a:t>
            </a:r>
            <a:r>
              <a:rPr lang="fr-FR" sz="2400" b="1" dirty="0" err="1"/>
              <a:t>Monday</a:t>
            </a:r>
            <a:r>
              <a:rPr lang="fr-FR" sz="2400" b="1" dirty="0"/>
              <a:t> !) </a:t>
            </a:r>
          </a:p>
        </p:txBody>
      </p:sp>
    </p:spTree>
    <p:extLst>
      <p:ext uri="{BB962C8B-B14F-4D97-AF65-F5344CB8AC3E}">
        <p14:creationId xmlns:p14="http://schemas.microsoft.com/office/powerpoint/2010/main" val="3461055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a:xfrm>
            <a:off x="4562475" y="2947630"/>
            <a:ext cx="4114800" cy="252197"/>
          </a:xfrm>
        </p:spPr>
        <p:txBody>
          <a:bodyPr/>
          <a:lstStyle/>
          <a:p>
            <a:r>
              <a:rPr lang="fr-FR"/>
              <a:t>Jj Cariou - Digital marketing</a:t>
            </a:r>
          </a:p>
        </p:txBody>
      </p:sp>
      <p:sp>
        <p:nvSpPr>
          <p:cNvPr id="6" name="Espace réservé du numéro de diapositive 5"/>
          <p:cNvSpPr>
            <a:spLocks noGrp="1"/>
          </p:cNvSpPr>
          <p:nvPr>
            <p:ph type="sldNum" sz="quarter" idx="12"/>
          </p:nvPr>
        </p:nvSpPr>
        <p:spPr>
          <a:xfrm>
            <a:off x="5677940" y="2909363"/>
            <a:ext cx="1775523" cy="216567"/>
          </a:xfrm>
        </p:spPr>
        <p:txBody>
          <a:bodyPr/>
          <a:lstStyle/>
          <a:p>
            <a:fld id="{36DC4D30-C1AE-4A1B-9D74-9A68EC4908F8}" type="slidenum">
              <a:rPr lang="fr-FR" smtClean="0"/>
              <a:t>59</a:t>
            </a:fld>
            <a:endParaRPr lang="fr-FR"/>
          </a:p>
        </p:txBody>
      </p:sp>
      <p:sp>
        <p:nvSpPr>
          <p:cNvPr id="2" name="Rectangle 1"/>
          <p:cNvSpPr/>
          <p:nvPr/>
        </p:nvSpPr>
        <p:spPr>
          <a:xfrm>
            <a:off x="1466248" y="3447869"/>
            <a:ext cx="9259503" cy="733285"/>
          </a:xfrm>
          <a:prstGeom prst="rect">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t>
            </a:r>
            <a:r>
              <a:rPr lang="fr-FR" sz="2000" dirty="0" err="1"/>
              <a:t>Uninstall</a:t>
            </a:r>
            <a:r>
              <a:rPr lang="fr-FR" sz="2000" dirty="0"/>
              <a:t> </a:t>
            </a:r>
            <a:r>
              <a:rPr lang="fr-FR" sz="2000" dirty="0" err="1"/>
              <a:t>unused</a:t>
            </a:r>
            <a:r>
              <a:rPr lang="fr-FR" sz="2000" dirty="0"/>
              <a:t> plugins !!!)</a:t>
            </a:r>
          </a:p>
        </p:txBody>
      </p:sp>
      <p:pic>
        <p:nvPicPr>
          <p:cNvPr id="3" name="Image 2"/>
          <p:cNvPicPr>
            <a:picLocks noChangeAspect="1"/>
          </p:cNvPicPr>
          <p:nvPr/>
        </p:nvPicPr>
        <p:blipFill>
          <a:blip r:embed="rId2"/>
          <a:stretch>
            <a:fillRect/>
          </a:stretch>
        </p:blipFill>
        <p:spPr>
          <a:xfrm>
            <a:off x="4845208" y="315165"/>
            <a:ext cx="3829948" cy="2836769"/>
          </a:xfrm>
          <a:prstGeom prst="rect">
            <a:avLst/>
          </a:prstGeom>
        </p:spPr>
      </p:pic>
      <p:sp>
        <p:nvSpPr>
          <p:cNvPr id="9" name="ZoneTexte 8"/>
          <p:cNvSpPr txBox="1"/>
          <p:nvPr/>
        </p:nvSpPr>
        <p:spPr>
          <a:xfrm>
            <a:off x="1979624" y="1512265"/>
            <a:ext cx="2419958" cy="646331"/>
          </a:xfrm>
          <a:prstGeom prst="rect">
            <a:avLst/>
          </a:prstGeom>
          <a:noFill/>
        </p:spPr>
        <p:txBody>
          <a:bodyPr wrap="none" rtlCol="0">
            <a:spAutoFit/>
          </a:bodyPr>
          <a:lstStyle/>
          <a:p>
            <a:r>
              <a:rPr lang="fr-FR" dirty="0" err="1"/>
              <a:t>Market</a:t>
            </a:r>
            <a:r>
              <a:rPr lang="fr-FR" dirty="0"/>
              <a:t> </a:t>
            </a:r>
            <a:r>
              <a:rPr lang="fr-FR" dirty="0" err="1"/>
              <a:t>share</a:t>
            </a:r>
            <a:r>
              <a:rPr lang="fr-FR" dirty="0"/>
              <a:t> </a:t>
            </a:r>
            <a:r>
              <a:rPr lang="fr-FR" dirty="0" err="1"/>
              <a:t>wordwide</a:t>
            </a:r>
            <a:endParaRPr lang="fr-FR" dirty="0"/>
          </a:p>
          <a:p>
            <a:r>
              <a:rPr lang="fr-FR" dirty="0"/>
              <a:t> </a:t>
            </a:r>
            <a:r>
              <a:rPr lang="fr-FR" sz="1100" dirty="0"/>
              <a:t>http://builtwith.com/ecommerce/</a:t>
            </a:r>
          </a:p>
        </p:txBody>
      </p:sp>
      <p:pic>
        <p:nvPicPr>
          <p:cNvPr id="10" name="Image 9">
            <a:extLst>
              <a:ext uri="{FF2B5EF4-FFF2-40B4-BE49-F238E27FC236}">
                <a16:creationId xmlns:a16="http://schemas.microsoft.com/office/drawing/2014/main" id="{C2204AAE-D57E-4EAD-AA95-88DEEC6D518B}"/>
              </a:ext>
            </a:extLst>
          </p:cNvPr>
          <p:cNvPicPr>
            <a:picLocks noChangeAspect="1"/>
          </p:cNvPicPr>
          <p:nvPr/>
        </p:nvPicPr>
        <p:blipFill>
          <a:blip r:embed="rId3"/>
          <a:stretch>
            <a:fillRect/>
          </a:stretch>
        </p:blipFill>
        <p:spPr>
          <a:xfrm>
            <a:off x="6619875" y="4489410"/>
            <a:ext cx="4308929" cy="1962034"/>
          </a:xfrm>
          <a:prstGeom prst="rect">
            <a:avLst/>
          </a:prstGeom>
        </p:spPr>
      </p:pic>
      <p:sp>
        <p:nvSpPr>
          <p:cNvPr id="11" name="Rectangle 10">
            <a:extLst>
              <a:ext uri="{FF2B5EF4-FFF2-40B4-BE49-F238E27FC236}">
                <a16:creationId xmlns:a16="http://schemas.microsoft.com/office/drawing/2014/main" id="{FD8D7CE5-1D6A-41EB-BF37-817FF987C837}"/>
              </a:ext>
            </a:extLst>
          </p:cNvPr>
          <p:cNvSpPr/>
          <p:nvPr/>
        </p:nvSpPr>
        <p:spPr>
          <a:xfrm>
            <a:off x="806217" y="5155836"/>
            <a:ext cx="5594584" cy="733285"/>
          </a:xfrm>
          <a:prstGeom prst="rect">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Install the plugin </a:t>
            </a:r>
            <a:r>
              <a:rPr lang="fr-FR" sz="2000" dirty="0" err="1"/>
              <a:t>woocommerce</a:t>
            </a:r>
            <a:endParaRPr lang="fr-FR" sz="2000" dirty="0"/>
          </a:p>
        </p:txBody>
      </p:sp>
    </p:spTree>
    <p:extLst>
      <p:ext uri="{BB962C8B-B14F-4D97-AF65-F5344CB8AC3E}">
        <p14:creationId xmlns:p14="http://schemas.microsoft.com/office/powerpoint/2010/main" val="2290949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FD7DF14-8BA4-4369-B2AA-9CA5189B9AAF}"/>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6CCC3F44-0E9D-4CD1-AC82-7216C694731D}"/>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9B043B02-D8FB-4D8D-A116-AB9CA42A9B62}"/>
              </a:ext>
            </a:extLst>
          </p:cNvPr>
          <p:cNvSpPr>
            <a:spLocks noGrp="1"/>
          </p:cNvSpPr>
          <p:nvPr>
            <p:ph type="sldNum" sz="quarter" idx="12"/>
          </p:nvPr>
        </p:nvSpPr>
        <p:spPr/>
        <p:txBody>
          <a:bodyPr/>
          <a:lstStyle/>
          <a:p>
            <a:fld id="{36DC4D30-C1AE-4A1B-9D74-9A68EC4908F8}" type="slidenum">
              <a:rPr lang="fr-FR" smtClean="0"/>
              <a:t>6</a:t>
            </a:fld>
            <a:endParaRPr lang="fr-FR"/>
          </a:p>
        </p:txBody>
      </p:sp>
      <p:sp>
        <p:nvSpPr>
          <p:cNvPr id="7" name="Rectangle 6">
            <a:extLst>
              <a:ext uri="{FF2B5EF4-FFF2-40B4-BE49-F238E27FC236}">
                <a16:creationId xmlns:a16="http://schemas.microsoft.com/office/drawing/2014/main" id="{DF352E53-3DDF-4752-A192-50B3F8832736}"/>
              </a:ext>
            </a:extLst>
          </p:cNvPr>
          <p:cNvSpPr/>
          <p:nvPr/>
        </p:nvSpPr>
        <p:spPr>
          <a:xfrm>
            <a:off x="587141" y="115373"/>
            <a:ext cx="11153410" cy="3970318"/>
          </a:xfrm>
          <a:prstGeom prst="rect">
            <a:avLst/>
          </a:prstGeom>
        </p:spPr>
        <p:txBody>
          <a:bodyPr wrap="square">
            <a:spAutoFit/>
          </a:bodyPr>
          <a:lstStyle/>
          <a:p>
            <a:pPr algn="just"/>
            <a:r>
              <a:rPr lang="en-US" dirty="0"/>
              <a:t>The principles of the GDPR are focused on the privacy rights of every person when it comes to collecting and processing their data:</a:t>
            </a:r>
          </a:p>
          <a:p>
            <a:pPr algn="just"/>
            <a:endParaRPr lang="en-US" dirty="0"/>
          </a:p>
          <a:p>
            <a:pPr algn="just"/>
            <a:r>
              <a:rPr lang="en-US" dirty="0"/>
              <a:t>The Principles of </a:t>
            </a:r>
            <a:r>
              <a:rPr lang="en-US" b="1" dirty="0">
                <a:solidFill>
                  <a:srgbClr val="FFC000"/>
                </a:solidFill>
              </a:rPr>
              <a:t>Lawfulness, Fairness, and Transparency</a:t>
            </a:r>
            <a:r>
              <a:rPr lang="en-US" dirty="0"/>
              <a:t>: These dictate that the personal data needs to be processed in a way that is lawful to the subject.</a:t>
            </a:r>
          </a:p>
          <a:p>
            <a:pPr algn="just"/>
            <a:r>
              <a:rPr lang="en-US" dirty="0"/>
              <a:t>The </a:t>
            </a:r>
            <a:r>
              <a:rPr lang="en-US" b="1" dirty="0">
                <a:solidFill>
                  <a:srgbClr val="FFC000"/>
                </a:solidFill>
              </a:rPr>
              <a:t>Principle of Purpose Limitation</a:t>
            </a:r>
            <a:r>
              <a:rPr lang="en-US" dirty="0"/>
              <a:t>: The data processors can only use the data for the objectives they’ve explicitly described and justified.</a:t>
            </a:r>
          </a:p>
          <a:p>
            <a:pPr algn="just"/>
            <a:r>
              <a:rPr lang="en-US" dirty="0"/>
              <a:t>The </a:t>
            </a:r>
            <a:r>
              <a:rPr lang="en-US" b="1" dirty="0">
                <a:solidFill>
                  <a:srgbClr val="FFC000"/>
                </a:solidFill>
              </a:rPr>
              <a:t>Principle of Data Minimization</a:t>
            </a:r>
            <a:r>
              <a:rPr lang="en-US" dirty="0"/>
              <a:t>: The information that is required has to be relevant for its purpose and limited to what is necessary.</a:t>
            </a:r>
          </a:p>
          <a:p>
            <a:pPr algn="just"/>
            <a:r>
              <a:rPr lang="en-US" dirty="0"/>
              <a:t>The </a:t>
            </a:r>
            <a:r>
              <a:rPr lang="en-US" b="1" dirty="0">
                <a:solidFill>
                  <a:srgbClr val="FFC000"/>
                </a:solidFill>
              </a:rPr>
              <a:t>Principle of Trueness, Accuracy</a:t>
            </a:r>
            <a:r>
              <a:rPr lang="en-US" dirty="0"/>
              <a:t>: If some of the data is inaccurate, it should be removed or rectified.</a:t>
            </a:r>
          </a:p>
          <a:p>
            <a:pPr algn="just"/>
            <a:r>
              <a:rPr lang="en-US" dirty="0"/>
              <a:t>The </a:t>
            </a:r>
            <a:r>
              <a:rPr lang="en-US" b="1" dirty="0">
                <a:solidFill>
                  <a:srgbClr val="FFC000"/>
                </a:solidFill>
              </a:rPr>
              <a:t>Principle of Storage Limitation</a:t>
            </a:r>
            <a:r>
              <a:rPr lang="en-US" dirty="0"/>
              <a:t>:  Data is kept in a form which permits identification of persons for no longer than is necessary for the purposes for which the personal data is processed.</a:t>
            </a:r>
          </a:p>
          <a:p>
            <a:pPr algn="just"/>
            <a:r>
              <a:rPr lang="en-US" dirty="0"/>
              <a:t>The </a:t>
            </a:r>
            <a:r>
              <a:rPr lang="en-US" b="1" dirty="0">
                <a:solidFill>
                  <a:srgbClr val="FFC000"/>
                </a:solidFill>
              </a:rPr>
              <a:t>Principle of Integrity and Confidentiality</a:t>
            </a:r>
            <a:r>
              <a:rPr lang="en-US" dirty="0"/>
              <a:t>: This principle stands for taking all required measures to ensure all the personal data is protected.</a:t>
            </a:r>
            <a:endParaRPr lang="fr-FR" dirty="0"/>
          </a:p>
        </p:txBody>
      </p:sp>
      <p:pic>
        <p:nvPicPr>
          <p:cNvPr id="8" name="Image 7">
            <a:extLst>
              <a:ext uri="{FF2B5EF4-FFF2-40B4-BE49-F238E27FC236}">
                <a16:creationId xmlns:a16="http://schemas.microsoft.com/office/drawing/2014/main" id="{A2BD44E3-3509-408B-8E43-3E041DB7BA96}"/>
              </a:ext>
            </a:extLst>
          </p:cNvPr>
          <p:cNvPicPr>
            <a:picLocks noChangeAspect="1"/>
          </p:cNvPicPr>
          <p:nvPr/>
        </p:nvPicPr>
        <p:blipFill>
          <a:blip r:embed="rId2"/>
          <a:stretch>
            <a:fillRect/>
          </a:stretch>
        </p:blipFill>
        <p:spPr>
          <a:xfrm>
            <a:off x="4029933" y="4053874"/>
            <a:ext cx="4686300" cy="2619375"/>
          </a:xfrm>
          <a:prstGeom prst="rect">
            <a:avLst/>
          </a:prstGeom>
        </p:spPr>
      </p:pic>
      <p:sp>
        <p:nvSpPr>
          <p:cNvPr id="9" name="ZoneTexte 8">
            <a:extLst>
              <a:ext uri="{FF2B5EF4-FFF2-40B4-BE49-F238E27FC236}">
                <a16:creationId xmlns:a16="http://schemas.microsoft.com/office/drawing/2014/main" id="{94CC8AA8-C399-4D3C-A9F0-FD74EAF91EA5}"/>
              </a:ext>
            </a:extLst>
          </p:cNvPr>
          <p:cNvSpPr txBox="1"/>
          <p:nvPr/>
        </p:nvSpPr>
        <p:spPr>
          <a:xfrm>
            <a:off x="81993" y="5010138"/>
            <a:ext cx="3947940" cy="369332"/>
          </a:xfrm>
          <a:prstGeom prst="rect">
            <a:avLst/>
          </a:prstGeom>
          <a:noFill/>
        </p:spPr>
        <p:txBody>
          <a:bodyPr wrap="none" rtlCol="0">
            <a:spAutoFit/>
          </a:bodyPr>
          <a:lstStyle/>
          <a:p>
            <a:r>
              <a:rPr lang="fr-FR" dirty="0"/>
              <a:t>I </a:t>
            </a:r>
            <a:r>
              <a:rPr lang="fr-FR" dirty="0" err="1"/>
              <a:t>want</a:t>
            </a:r>
            <a:r>
              <a:rPr lang="fr-FR" dirty="0"/>
              <a:t> </a:t>
            </a:r>
            <a:r>
              <a:rPr lang="fr-FR" dirty="0" err="1"/>
              <a:t>you</a:t>
            </a:r>
            <a:r>
              <a:rPr lang="fr-FR" dirty="0"/>
              <a:t> to </a:t>
            </a:r>
            <a:r>
              <a:rPr lang="fr-FR" dirty="0" err="1"/>
              <a:t>install</a:t>
            </a:r>
            <a:r>
              <a:rPr lang="fr-FR" dirty="0"/>
              <a:t> and use </a:t>
            </a:r>
            <a:r>
              <a:rPr lang="fr-FR" dirty="0" err="1"/>
              <a:t>this</a:t>
            </a:r>
            <a:r>
              <a:rPr lang="fr-FR" dirty="0"/>
              <a:t> plugin: </a:t>
            </a:r>
          </a:p>
        </p:txBody>
      </p:sp>
      <p:sp>
        <p:nvSpPr>
          <p:cNvPr id="2" name="Rectangle 1">
            <a:extLst>
              <a:ext uri="{FF2B5EF4-FFF2-40B4-BE49-F238E27FC236}">
                <a16:creationId xmlns:a16="http://schemas.microsoft.com/office/drawing/2014/main" id="{925DFA08-FB70-48E8-900D-A9F4C9D28519}"/>
              </a:ext>
            </a:extLst>
          </p:cNvPr>
          <p:cNvSpPr/>
          <p:nvPr/>
        </p:nvSpPr>
        <p:spPr>
          <a:xfrm>
            <a:off x="8867955" y="4572000"/>
            <a:ext cx="3131388" cy="1664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fr-FR" dirty="0" err="1"/>
              <a:t>Create</a:t>
            </a:r>
            <a:r>
              <a:rPr lang="fr-FR" dirty="0"/>
              <a:t> un </a:t>
            </a:r>
            <a:r>
              <a:rPr lang="fr-FR" dirty="0" err="1"/>
              <a:t>small</a:t>
            </a:r>
            <a:r>
              <a:rPr lang="fr-FR" dirty="0"/>
              <a:t> « </a:t>
            </a:r>
            <a:r>
              <a:rPr lang="fr-FR" dirty="0" err="1"/>
              <a:t>Privacy</a:t>
            </a:r>
            <a:r>
              <a:rPr lang="fr-FR" dirty="0"/>
              <a:t> Policy » page. </a:t>
            </a:r>
            <a:r>
              <a:rPr lang="fr-FR" dirty="0">
                <a:hlinkClick r:id="rId3"/>
              </a:rPr>
              <a:t>Download here</a:t>
            </a:r>
            <a:endParaRPr lang="fr-FR" dirty="0"/>
          </a:p>
          <a:p>
            <a:pPr marL="285750" indent="-285750" algn="ctr">
              <a:buFontTx/>
              <a:buChar char="-"/>
            </a:pPr>
            <a:r>
              <a:rPr lang="fr-FR" dirty="0"/>
              <a:t>Set the banner</a:t>
            </a:r>
          </a:p>
          <a:p>
            <a:pPr marL="285750" indent="-285750" algn="ctr">
              <a:buFontTx/>
              <a:buChar char="-"/>
            </a:pPr>
            <a:endParaRPr lang="fr-FR" dirty="0"/>
          </a:p>
        </p:txBody>
      </p:sp>
    </p:spTree>
    <p:extLst>
      <p:ext uri="{BB962C8B-B14F-4D97-AF65-F5344CB8AC3E}">
        <p14:creationId xmlns:p14="http://schemas.microsoft.com/office/powerpoint/2010/main" val="390225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177D34AB-B0D0-40EB-85E7-209568B3F20F}"/>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912DD267-241B-4965-9985-2329054B4A9D}"/>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43C39D32-9422-483C-BBB6-BF03B5AD4ECA}"/>
              </a:ext>
            </a:extLst>
          </p:cNvPr>
          <p:cNvSpPr>
            <a:spLocks noGrp="1"/>
          </p:cNvSpPr>
          <p:nvPr>
            <p:ph type="sldNum" sz="quarter" idx="12"/>
          </p:nvPr>
        </p:nvSpPr>
        <p:spPr/>
        <p:txBody>
          <a:bodyPr/>
          <a:lstStyle/>
          <a:p>
            <a:fld id="{36DC4D30-C1AE-4A1B-9D74-9A68EC4908F8}" type="slidenum">
              <a:rPr lang="fr-FR" smtClean="0"/>
              <a:t>60</a:t>
            </a:fld>
            <a:endParaRPr lang="fr-FR"/>
          </a:p>
        </p:txBody>
      </p:sp>
      <p:pic>
        <p:nvPicPr>
          <p:cNvPr id="8" name="Image 7">
            <a:extLst>
              <a:ext uri="{FF2B5EF4-FFF2-40B4-BE49-F238E27FC236}">
                <a16:creationId xmlns:a16="http://schemas.microsoft.com/office/drawing/2014/main" id="{0EA54C90-7EBF-4971-92EB-C67B68D18289}"/>
              </a:ext>
            </a:extLst>
          </p:cNvPr>
          <p:cNvPicPr>
            <a:picLocks noChangeAspect="1"/>
          </p:cNvPicPr>
          <p:nvPr/>
        </p:nvPicPr>
        <p:blipFill>
          <a:blip r:embed="rId2"/>
          <a:stretch>
            <a:fillRect/>
          </a:stretch>
        </p:blipFill>
        <p:spPr>
          <a:xfrm>
            <a:off x="4618444" y="-12264"/>
            <a:ext cx="7573556" cy="6858000"/>
          </a:xfrm>
          <a:prstGeom prst="rect">
            <a:avLst/>
          </a:prstGeom>
        </p:spPr>
      </p:pic>
      <p:sp>
        <p:nvSpPr>
          <p:cNvPr id="9" name="Ellipse 8">
            <a:extLst>
              <a:ext uri="{FF2B5EF4-FFF2-40B4-BE49-F238E27FC236}">
                <a16:creationId xmlns:a16="http://schemas.microsoft.com/office/drawing/2014/main" id="{8A829269-7858-40BE-AF60-F0897DF4D3D8}"/>
              </a:ext>
            </a:extLst>
          </p:cNvPr>
          <p:cNvSpPr/>
          <p:nvPr/>
        </p:nvSpPr>
        <p:spPr>
          <a:xfrm>
            <a:off x="9534525" y="352425"/>
            <a:ext cx="1676400" cy="65412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094905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1E5F9057-3307-4138-B5AB-23B6B31FB734}"/>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34B5EFFA-FFC3-4EB3-B0BA-1F7E05FE228B}"/>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143825AF-6A75-44E6-90A8-50025AF82565}"/>
              </a:ext>
            </a:extLst>
          </p:cNvPr>
          <p:cNvSpPr>
            <a:spLocks noGrp="1"/>
          </p:cNvSpPr>
          <p:nvPr>
            <p:ph type="sldNum" sz="quarter" idx="12"/>
          </p:nvPr>
        </p:nvSpPr>
        <p:spPr/>
        <p:txBody>
          <a:bodyPr/>
          <a:lstStyle/>
          <a:p>
            <a:fld id="{36DC4D30-C1AE-4A1B-9D74-9A68EC4908F8}" type="slidenum">
              <a:rPr lang="fr-FR" smtClean="0"/>
              <a:t>61</a:t>
            </a:fld>
            <a:endParaRPr lang="fr-FR"/>
          </a:p>
        </p:txBody>
      </p:sp>
      <p:pic>
        <p:nvPicPr>
          <p:cNvPr id="7" name="Image 6">
            <a:extLst>
              <a:ext uri="{FF2B5EF4-FFF2-40B4-BE49-F238E27FC236}">
                <a16:creationId xmlns:a16="http://schemas.microsoft.com/office/drawing/2014/main" id="{0A3F6F1C-6C36-4F76-B93A-B714595D7A10}"/>
              </a:ext>
            </a:extLst>
          </p:cNvPr>
          <p:cNvPicPr>
            <a:picLocks noChangeAspect="1"/>
          </p:cNvPicPr>
          <p:nvPr/>
        </p:nvPicPr>
        <p:blipFill>
          <a:blip r:embed="rId2"/>
          <a:stretch>
            <a:fillRect/>
          </a:stretch>
        </p:blipFill>
        <p:spPr>
          <a:xfrm>
            <a:off x="2309222" y="0"/>
            <a:ext cx="7573556" cy="6858000"/>
          </a:xfrm>
          <a:prstGeom prst="rect">
            <a:avLst/>
          </a:prstGeom>
        </p:spPr>
      </p:pic>
      <p:sp>
        <p:nvSpPr>
          <p:cNvPr id="8" name="Ellipse 7">
            <a:extLst>
              <a:ext uri="{FF2B5EF4-FFF2-40B4-BE49-F238E27FC236}">
                <a16:creationId xmlns:a16="http://schemas.microsoft.com/office/drawing/2014/main" id="{A0F785AB-318A-4438-A70E-326EA43336E1}"/>
              </a:ext>
            </a:extLst>
          </p:cNvPr>
          <p:cNvSpPr/>
          <p:nvPr/>
        </p:nvSpPr>
        <p:spPr>
          <a:xfrm>
            <a:off x="4524375" y="6191250"/>
            <a:ext cx="2838450" cy="7023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a:extLst>
              <a:ext uri="{FF2B5EF4-FFF2-40B4-BE49-F238E27FC236}">
                <a16:creationId xmlns:a16="http://schemas.microsoft.com/office/drawing/2014/main" id="{14AE35A5-A04F-487E-BA7E-CCE7FC4BC6B2}"/>
              </a:ext>
            </a:extLst>
          </p:cNvPr>
          <p:cNvCxnSpPr/>
          <p:nvPr/>
        </p:nvCxnSpPr>
        <p:spPr>
          <a:xfrm flipH="1">
            <a:off x="4972050" y="2647950"/>
            <a:ext cx="1924050" cy="1362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610DEED5-5D0A-43A0-8D01-7CD16AB5042A}"/>
              </a:ext>
            </a:extLst>
          </p:cNvPr>
          <p:cNvCxnSpPr/>
          <p:nvPr/>
        </p:nvCxnSpPr>
        <p:spPr>
          <a:xfrm>
            <a:off x="5267325" y="2505075"/>
            <a:ext cx="1819275" cy="15049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0433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53E804B-5678-4E7B-B12F-28BC23D95C0F}"/>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0E3A2764-3E09-4B59-BAA9-7428E4EC4542}"/>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A65A4D3E-9034-41B0-8109-B7CD42EE1372}"/>
              </a:ext>
            </a:extLst>
          </p:cNvPr>
          <p:cNvSpPr>
            <a:spLocks noGrp="1"/>
          </p:cNvSpPr>
          <p:nvPr>
            <p:ph type="sldNum" sz="quarter" idx="12"/>
          </p:nvPr>
        </p:nvSpPr>
        <p:spPr/>
        <p:txBody>
          <a:bodyPr/>
          <a:lstStyle/>
          <a:p>
            <a:fld id="{36DC4D30-C1AE-4A1B-9D74-9A68EC4908F8}" type="slidenum">
              <a:rPr lang="fr-FR" smtClean="0"/>
              <a:t>62</a:t>
            </a:fld>
            <a:endParaRPr lang="fr-FR"/>
          </a:p>
        </p:txBody>
      </p:sp>
      <p:sp>
        <p:nvSpPr>
          <p:cNvPr id="7" name="Rectangle 6">
            <a:extLst>
              <a:ext uri="{FF2B5EF4-FFF2-40B4-BE49-F238E27FC236}">
                <a16:creationId xmlns:a16="http://schemas.microsoft.com/office/drawing/2014/main" id="{CDEB6115-15CF-4581-8E48-2BD4A38CE8DD}"/>
              </a:ext>
            </a:extLst>
          </p:cNvPr>
          <p:cNvSpPr/>
          <p:nvPr/>
        </p:nvSpPr>
        <p:spPr>
          <a:xfrm>
            <a:off x="1323975" y="1"/>
            <a:ext cx="9210675" cy="1047750"/>
          </a:xfrm>
          <a:prstGeom prst="rect">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r>
              <a:rPr lang="fr-FR" sz="2400" dirty="0"/>
              <a:t>I </a:t>
            </a:r>
            <a:r>
              <a:rPr lang="fr-FR" sz="2400" dirty="0" err="1"/>
              <a:t>want</a:t>
            </a:r>
            <a:r>
              <a:rPr lang="fr-FR" sz="2400" dirty="0"/>
              <a:t> </a:t>
            </a:r>
            <a:r>
              <a:rPr lang="fr-FR" sz="2400" dirty="0" err="1"/>
              <a:t>you</a:t>
            </a:r>
            <a:r>
              <a:rPr lang="fr-FR" sz="2400" dirty="0"/>
              <a:t> to type « </a:t>
            </a:r>
            <a:r>
              <a:rPr lang="fr-FR" sz="2400" dirty="0" err="1"/>
              <a:t>unavailable</a:t>
            </a:r>
            <a:r>
              <a:rPr lang="fr-FR" sz="2400" dirty="0"/>
              <a:t> » on </a:t>
            </a:r>
            <a:r>
              <a:rPr lang="fr-FR" sz="2400" dirty="0" err="1"/>
              <a:t>every</a:t>
            </a:r>
            <a:r>
              <a:rPr lang="fr-FR" sz="2400" dirty="0"/>
              <a:t> </a:t>
            </a:r>
            <a:r>
              <a:rPr lang="fr-FR" sz="2400" dirty="0" err="1"/>
              <a:t>product</a:t>
            </a:r>
            <a:r>
              <a:rPr lang="fr-FR" sz="2400" dirty="0"/>
              <a:t> </a:t>
            </a:r>
            <a:r>
              <a:rPr lang="fr-FR" sz="2400" dirty="0" err="1"/>
              <a:t>name</a:t>
            </a:r>
            <a:endParaRPr lang="fr-FR" dirty="0"/>
          </a:p>
        </p:txBody>
      </p:sp>
      <p:pic>
        <p:nvPicPr>
          <p:cNvPr id="8" name="Image 7">
            <a:extLst>
              <a:ext uri="{FF2B5EF4-FFF2-40B4-BE49-F238E27FC236}">
                <a16:creationId xmlns:a16="http://schemas.microsoft.com/office/drawing/2014/main" id="{A4827C49-6476-42F3-A1D8-CF2653A4CACC}"/>
              </a:ext>
            </a:extLst>
          </p:cNvPr>
          <p:cNvPicPr>
            <a:picLocks noChangeAspect="1"/>
          </p:cNvPicPr>
          <p:nvPr/>
        </p:nvPicPr>
        <p:blipFill>
          <a:blip r:embed="rId2"/>
          <a:stretch>
            <a:fillRect/>
          </a:stretch>
        </p:blipFill>
        <p:spPr>
          <a:xfrm>
            <a:off x="3817528" y="1362074"/>
            <a:ext cx="8374472" cy="5495925"/>
          </a:xfrm>
          <a:prstGeom prst="rect">
            <a:avLst/>
          </a:prstGeom>
        </p:spPr>
      </p:pic>
      <p:sp>
        <p:nvSpPr>
          <p:cNvPr id="9" name="Ellipse 8">
            <a:extLst>
              <a:ext uri="{FF2B5EF4-FFF2-40B4-BE49-F238E27FC236}">
                <a16:creationId xmlns:a16="http://schemas.microsoft.com/office/drawing/2014/main" id="{8E02B31D-6FC3-4930-B862-2689E5039B2E}"/>
              </a:ext>
            </a:extLst>
          </p:cNvPr>
          <p:cNvSpPr/>
          <p:nvPr/>
        </p:nvSpPr>
        <p:spPr>
          <a:xfrm>
            <a:off x="4781550" y="2447925"/>
            <a:ext cx="2000250" cy="4667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1670264D-8FFF-4BBF-AB67-5AB9E3139833}"/>
              </a:ext>
            </a:extLst>
          </p:cNvPr>
          <p:cNvSpPr/>
          <p:nvPr/>
        </p:nvSpPr>
        <p:spPr>
          <a:xfrm>
            <a:off x="4781550" y="4077953"/>
            <a:ext cx="1314450" cy="4667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44841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CD2FDA5-D835-4C95-8228-8F1F47A0FDEC}"/>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0D95A150-F02F-40EA-9933-3741750DF678}"/>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1F78657C-0612-4FD8-B596-B1F093CD131C}"/>
              </a:ext>
            </a:extLst>
          </p:cNvPr>
          <p:cNvSpPr>
            <a:spLocks noGrp="1"/>
          </p:cNvSpPr>
          <p:nvPr>
            <p:ph type="sldNum" sz="quarter" idx="12"/>
          </p:nvPr>
        </p:nvSpPr>
        <p:spPr/>
        <p:txBody>
          <a:bodyPr/>
          <a:lstStyle/>
          <a:p>
            <a:fld id="{36DC4D30-C1AE-4A1B-9D74-9A68EC4908F8}" type="slidenum">
              <a:rPr lang="fr-FR" smtClean="0"/>
              <a:t>63</a:t>
            </a:fld>
            <a:endParaRPr lang="fr-FR"/>
          </a:p>
        </p:txBody>
      </p:sp>
      <p:pic>
        <p:nvPicPr>
          <p:cNvPr id="7" name="Image 6">
            <a:extLst>
              <a:ext uri="{FF2B5EF4-FFF2-40B4-BE49-F238E27FC236}">
                <a16:creationId xmlns:a16="http://schemas.microsoft.com/office/drawing/2014/main" id="{00A480C6-14E3-4B39-A54A-39A7C19E120F}"/>
              </a:ext>
            </a:extLst>
          </p:cNvPr>
          <p:cNvPicPr>
            <a:picLocks noChangeAspect="1"/>
          </p:cNvPicPr>
          <p:nvPr/>
        </p:nvPicPr>
        <p:blipFill>
          <a:blip r:embed="rId2"/>
          <a:stretch>
            <a:fillRect/>
          </a:stretch>
        </p:blipFill>
        <p:spPr>
          <a:xfrm>
            <a:off x="3367599" y="381000"/>
            <a:ext cx="8824401" cy="5791200"/>
          </a:xfrm>
          <a:prstGeom prst="rect">
            <a:avLst/>
          </a:prstGeom>
        </p:spPr>
      </p:pic>
      <p:sp>
        <p:nvSpPr>
          <p:cNvPr id="8" name="Ellipse 7">
            <a:extLst>
              <a:ext uri="{FF2B5EF4-FFF2-40B4-BE49-F238E27FC236}">
                <a16:creationId xmlns:a16="http://schemas.microsoft.com/office/drawing/2014/main" id="{6721E9D6-9BB9-47A1-BA64-23BA4C6F375B}"/>
              </a:ext>
            </a:extLst>
          </p:cNvPr>
          <p:cNvSpPr/>
          <p:nvPr/>
        </p:nvSpPr>
        <p:spPr>
          <a:xfrm>
            <a:off x="6638925" y="2962275"/>
            <a:ext cx="1314450" cy="4667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4B959D7-72A3-444D-B5EF-D2D436D1D087}"/>
              </a:ext>
            </a:extLst>
          </p:cNvPr>
          <p:cNvSpPr/>
          <p:nvPr/>
        </p:nvSpPr>
        <p:spPr>
          <a:xfrm>
            <a:off x="356676" y="2028826"/>
            <a:ext cx="2862774" cy="1047750"/>
          </a:xfrm>
          <a:prstGeom prst="rect">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r>
              <a:rPr lang="fr-FR" sz="2400" dirty="0" err="1"/>
              <a:t>Your</a:t>
            </a:r>
            <a:r>
              <a:rPr lang="fr-FR" sz="2400" dirty="0"/>
              <a:t> </a:t>
            </a:r>
            <a:r>
              <a:rPr lang="fr-FR" sz="2400" dirty="0" err="1"/>
              <a:t>products</a:t>
            </a:r>
            <a:r>
              <a:rPr lang="fr-FR" sz="2400" dirty="0"/>
              <a:t> </a:t>
            </a:r>
            <a:r>
              <a:rPr lang="fr-FR" sz="2400" dirty="0" err="1"/>
              <a:t>need</a:t>
            </a:r>
            <a:r>
              <a:rPr lang="fr-FR" sz="2400" dirty="0"/>
              <a:t> to </a:t>
            </a:r>
            <a:r>
              <a:rPr lang="fr-FR" sz="2400" dirty="0" err="1"/>
              <a:t>be</a:t>
            </a:r>
            <a:r>
              <a:rPr lang="fr-FR" sz="2400" dirty="0"/>
              <a:t> « in stock »</a:t>
            </a:r>
            <a:endParaRPr lang="fr-FR" dirty="0"/>
          </a:p>
        </p:txBody>
      </p:sp>
    </p:spTree>
    <p:extLst>
      <p:ext uri="{BB962C8B-B14F-4D97-AF65-F5344CB8AC3E}">
        <p14:creationId xmlns:p14="http://schemas.microsoft.com/office/powerpoint/2010/main" val="31332658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3AD0A0D-FB51-4198-821A-EC5EEA15D3FA}"/>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9E65D080-644F-489A-A157-8FC51DBB15A2}"/>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CCD03AAB-B1C3-483C-B32F-8BCFC8E92FC0}"/>
              </a:ext>
            </a:extLst>
          </p:cNvPr>
          <p:cNvSpPr>
            <a:spLocks noGrp="1"/>
          </p:cNvSpPr>
          <p:nvPr>
            <p:ph type="sldNum" sz="quarter" idx="12"/>
          </p:nvPr>
        </p:nvSpPr>
        <p:spPr/>
        <p:txBody>
          <a:bodyPr/>
          <a:lstStyle/>
          <a:p>
            <a:fld id="{36DC4D30-C1AE-4A1B-9D74-9A68EC4908F8}" type="slidenum">
              <a:rPr lang="fr-FR" smtClean="0"/>
              <a:t>64</a:t>
            </a:fld>
            <a:endParaRPr lang="fr-FR"/>
          </a:p>
        </p:txBody>
      </p:sp>
      <p:pic>
        <p:nvPicPr>
          <p:cNvPr id="8" name="Image 7">
            <a:extLst>
              <a:ext uri="{FF2B5EF4-FFF2-40B4-BE49-F238E27FC236}">
                <a16:creationId xmlns:a16="http://schemas.microsoft.com/office/drawing/2014/main" id="{324629D0-44E1-4BF4-8C83-67DB76EB7467}"/>
              </a:ext>
            </a:extLst>
          </p:cNvPr>
          <p:cNvPicPr>
            <a:picLocks noChangeAspect="1"/>
          </p:cNvPicPr>
          <p:nvPr/>
        </p:nvPicPr>
        <p:blipFill>
          <a:blip r:embed="rId2"/>
          <a:stretch>
            <a:fillRect/>
          </a:stretch>
        </p:blipFill>
        <p:spPr>
          <a:xfrm>
            <a:off x="3686273" y="276225"/>
            <a:ext cx="8272876" cy="5429250"/>
          </a:xfrm>
          <a:prstGeom prst="rect">
            <a:avLst/>
          </a:prstGeom>
        </p:spPr>
      </p:pic>
      <p:pic>
        <p:nvPicPr>
          <p:cNvPr id="9" name="Image 8">
            <a:extLst>
              <a:ext uri="{FF2B5EF4-FFF2-40B4-BE49-F238E27FC236}">
                <a16:creationId xmlns:a16="http://schemas.microsoft.com/office/drawing/2014/main" id="{2F11586D-AA40-4EA0-BEFB-5E8DE1DAE3A3}"/>
              </a:ext>
            </a:extLst>
          </p:cNvPr>
          <p:cNvPicPr>
            <a:picLocks noChangeAspect="1"/>
          </p:cNvPicPr>
          <p:nvPr/>
        </p:nvPicPr>
        <p:blipFill>
          <a:blip r:embed="rId3"/>
          <a:stretch>
            <a:fillRect/>
          </a:stretch>
        </p:blipFill>
        <p:spPr>
          <a:xfrm>
            <a:off x="7155521" y="1276349"/>
            <a:ext cx="818423" cy="305987"/>
          </a:xfrm>
          <a:prstGeom prst="rect">
            <a:avLst/>
          </a:prstGeom>
        </p:spPr>
      </p:pic>
      <p:pic>
        <p:nvPicPr>
          <p:cNvPr id="10" name="Image 9">
            <a:extLst>
              <a:ext uri="{FF2B5EF4-FFF2-40B4-BE49-F238E27FC236}">
                <a16:creationId xmlns:a16="http://schemas.microsoft.com/office/drawing/2014/main" id="{F2008680-79B6-4461-9A98-50E45F997789}"/>
              </a:ext>
            </a:extLst>
          </p:cNvPr>
          <p:cNvPicPr>
            <a:picLocks noChangeAspect="1"/>
          </p:cNvPicPr>
          <p:nvPr/>
        </p:nvPicPr>
        <p:blipFill>
          <a:blip r:embed="rId3"/>
          <a:stretch>
            <a:fillRect/>
          </a:stretch>
        </p:blipFill>
        <p:spPr>
          <a:xfrm>
            <a:off x="10520095" y="1276349"/>
            <a:ext cx="818423" cy="305987"/>
          </a:xfrm>
          <a:prstGeom prst="rect">
            <a:avLst/>
          </a:prstGeom>
        </p:spPr>
      </p:pic>
      <p:pic>
        <p:nvPicPr>
          <p:cNvPr id="11" name="Image 10">
            <a:extLst>
              <a:ext uri="{FF2B5EF4-FFF2-40B4-BE49-F238E27FC236}">
                <a16:creationId xmlns:a16="http://schemas.microsoft.com/office/drawing/2014/main" id="{C55B2A3F-0E36-474F-90E2-ECA945798213}"/>
              </a:ext>
            </a:extLst>
          </p:cNvPr>
          <p:cNvPicPr>
            <a:picLocks noChangeAspect="1"/>
          </p:cNvPicPr>
          <p:nvPr/>
        </p:nvPicPr>
        <p:blipFill>
          <a:blip r:embed="rId3"/>
          <a:stretch>
            <a:fillRect/>
          </a:stretch>
        </p:blipFill>
        <p:spPr>
          <a:xfrm>
            <a:off x="6719253" y="3857624"/>
            <a:ext cx="818423" cy="305987"/>
          </a:xfrm>
          <a:prstGeom prst="rect">
            <a:avLst/>
          </a:prstGeom>
        </p:spPr>
      </p:pic>
      <p:cxnSp>
        <p:nvCxnSpPr>
          <p:cNvPr id="13" name="Connecteur droit avec flèche 12">
            <a:extLst>
              <a:ext uri="{FF2B5EF4-FFF2-40B4-BE49-F238E27FC236}">
                <a16:creationId xmlns:a16="http://schemas.microsoft.com/office/drawing/2014/main" id="{F082871E-2A7C-48E4-B5FE-83D8829203C3}"/>
              </a:ext>
            </a:extLst>
          </p:cNvPr>
          <p:cNvCxnSpPr/>
          <p:nvPr/>
        </p:nvCxnSpPr>
        <p:spPr>
          <a:xfrm flipV="1">
            <a:off x="2562225" y="1429342"/>
            <a:ext cx="4566239" cy="6185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6360056C-2162-4D1D-8852-66A0C5D4D729}"/>
              </a:ext>
            </a:extLst>
          </p:cNvPr>
          <p:cNvCxnSpPr>
            <a:cxnSpLocks/>
          </p:cNvCxnSpPr>
          <p:nvPr/>
        </p:nvCxnSpPr>
        <p:spPr>
          <a:xfrm flipV="1">
            <a:off x="2371725" y="1448392"/>
            <a:ext cx="8139968" cy="2119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238A1FA4-004F-4EA6-9F63-CE81F2A72264}"/>
              </a:ext>
            </a:extLst>
          </p:cNvPr>
          <p:cNvSpPr txBox="1"/>
          <p:nvPr/>
        </p:nvSpPr>
        <p:spPr>
          <a:xfrm>
            <a:off x="161925" y="2008317"/>
            <a:ext cx="3246594" cy="369332"/>
          </a:xfrm>
          <a:prstGeom prst="rect">
            <a:avLst/>
          </a:prstGeom>
          <a:noFill/>
        </p:spPr>
        <p:txBody>
          <a:bodyPr wrap="none" rtlCol="0">
            <a:spAutoFit/>
          </a:bodyPr>
          <a:lstStyle/>
          <a:p>
            <a:r>
              <a:rPr lang="fr-FR" dirty="0" err="1"/>
              <a:t>Add</a:t>
            </a:r>
            <a:r>
              <a:rPr lang="fr-FR" dirty="0"/>
              <a:t> the shop page in </a:t>
            </a:r>
            <a:r>
              <a:rPr lang="fr-FR" dirty="0" err="1"/>
              <a:t>your</a:t>
            </a:r>
            <a:r>
              <a:rPr lang="fr-FR" dirty="0"/>
              <a:t> menu</a:t>
            </a:r>
          </a:p>
        </p:txBody>
      </p:sp>
      <p:sp>
        <p:nvSpPr>
          <p:cNvPr id="17" name="ZoneTexte 16">
            <a:extLst>
              <a:ext uri="{FF2B5EF4-FFF2-40B4-BE49-F238E27FC236}">
                <a16:creationId xmlns:a16="http://schemas.microsoft.com/office/drawing/2014/main" id="{D47B95D1-E1D0-45ED-A3DE-D9FDCD8FDC15}"/>
              </a:ext>
            </a:extLst>
          </p:cNvPr>
          <p:cNvSpPr txBox="1"/>
          <p:nvPr/>
        </p:nvSpPr>
        <p:spPr>
          <a:xfrm>
            <a:off x="57010" y="3527850"/>
            <a:ext cx="3351509" cy="646331"/>
          </a:xfrm>
          <a:prstGeom prst="rect">
            <a:avLst/>
          </a:prstGeom>
          <a:noFill/>
        </p:spPr>
        <p:txBody>
          <a:bodyPr wrap="square" rtlCol="0">
            <a:spAutoFit/>
          </a:bodyPr>
          <a:lstStyle/>
          <a:p>
            <a:r>
              <a:rPr lang="fr-FR" dirty="0" err="1"/>
              <a:t>Add</a:t>
            </a:r>
            <a:r>
              <a:rPr lang="fr-FR" dirty="0"/>
              <a:t> the </a:t>
            </a:r>
            <a:r>
              <a:rPr lang="fr-FR" dirty="0" err="1"/>
              <a:t>cart</a:t>
            </a:r>
            <a:r>
              <a:rPr lang="fr-FR" dirty="0"/>
              <a:t> widget in the </a:t>
            </a:r>
            <a:r>
              <a:rPr lang="fr-FR" dirty="0" err="1"/>
              <a:t>side</a:t>
            </a:r>
            <a:r>
              <a:rPr lang="fr-FR" dirty="0"/>
              <a:t> bar or in the menu…</a:t>
            </a:r>
          </a:p>
        </p:txBody>
      </p:sp>
    </p:spTree>
    <p:extLst>
      <p:ext uri="{BB962C8B-B14F-4D97-AF65-F5344CB8AC3E}">
        <p14:creationId xmlns:p14="http://schemas.microsoft.com/office/powerpoint/2010/main" val="9378857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75CABFB8-72F7-4AA0-BE5C-A30EB45F841C}"/>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C18CE8EB-FDB8-4D46-9A76-3FCCBBBA985B}"/>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893A62B2-CDA7-46C7-A7A0-6B853B9D3028}"/>
              </a:ext>
            </a:extLst>
          </p:cNvPr>
          <p:cNvSpPr>
            <a:spLocks noGrp="1"/>
          </p:cNvSpPr>
          <p:nvPr>
            <p:ph type="sldNum" sz="quarter" idx="12"/>
          </p:nvPr>
        </p:nvSpPr>
        <p:spPr/>
        <p:txBody>
          <a:bodyPr/>
          <a:lstStyle/>
          <a:p>
            <a:fld id="{36DC4D30-C1AE-4A1B-9D74-9A68EC4908F8}" type="slidenum">
              <a:rPr lang="fr-FR" smtClean="0"/>
              <a:t>65</a:t>
            </a:fld>
            <a:endParaRPr lang="fr-FR"/>
          </a:p>
        </p:txBody>
      </p:sp>
      <p:sp>
        <p:nvSpPr>
          <p:cNvPr id="7" name="Rectangle 6">
            <a:extLst>
              <a:ext uri="{FF2B5EF4-FFF2-40B4-BE49-F238E27FC236}">
                <a16:creationId xmlns:a16="http://schemas.microsoft.com/office/drawing/2014/main" id="{2C8A6F8B-026F-4672-94D0-0699570572A4}"/>
              </a:ext>
            </a:extLst>
          </p:cNvPr>
          <p:cNvSpPr/>
          <p:nvPr/>
        </p:nvSpPr>
        <p:spPr>
          <a:xfrm>
            <a:off x="1581150" y="1504950"/>
            <a:ext cx="8953500" cy="3048000"/>
          </a:xfrm>
          <a:prstGeom prst="rect">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t>Now</a:t>
            </a:r>
            <a:r>
              <a:rPr lang="fr-FR" sz="2400" dirty="0"/>
              <a:t> </a:t>
            </a:r>
            <a:r>
              <a:rPr lang="fr-FR" sz="2400" dirty="0" err="1"/>
              <a:t>create</a:t>
            </a:r>
            <a:r>
              <a:rPr lang="fr-FR" sz="2400" dirty="0"/>
              <a:t> </a:t>
            </a:r>
            <a:r>
              <a:rPr lang="fr-FR" sz="2400" dirty="0" err="1"/>
              <a:t>products</a:t>
            </a:r>
            <a:r>
              <a:rPr lang="fr-FR" sz="2400" dirty="0"/>
              <a:t>, manage </a:t>
            </a:r>
            <a:r>
              <a:rPr lang="fr-FR" sz="2400" dirty="0" err="1"/>
              <a:t>your</a:t>
            </a:r>
            <a:r>
              <a:rPr lang="fr-FR" sz="2400" dirty="0"/>
              <a:t> e-shop (set the emails… test …)</a:t>
            </a:r>
          </a:p>
        </p:txBody>
      </p:sp>
    </p:spTree>
    <p:extLst>
      <p:ext uri="{BB962C8B-B14F-4D97-AF65-F5344CB8AC3E}">
        <p14:creationId xmlns:p14="http://schemas.microsoft.com/office/powerpoint/2010/main" val="17083796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66</a:t>
            </a:fld>
            <a:endParaRPr lang="fr-FR"/>
          </a:p>
        </p:txBody>
      </p:sp>
      <p:sp>
        <p:nvSpPr>
          <p:cNvPr id="7" name="Rectangle 6"/>
          <p:cNvSpPr/>
          <p:nvPr/>
        </p:nvSpPr>
        <p:spPr>
          <a:xfrm>
            <a:off x="228600" y="238125"/>
            <a:ext cx="11734800" cy="2257425"/>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Optimize</a:t>
            </a:r>
            <a:r>
              <a:rPr lang="fr-FR" sz="2000" dirty="0"/>
              <a:t> </a:t>
            </a:r>
            <a:r>
              <a:rPr lang="fr-FR" sz="2000" dirty="0" err="1"/>
              <a:t>our</a:t>
            </a:r>
            <a:r>
              <a:rPr lang="fr-FR" sz="2000" dirty="0"/>
              <a:t> e-shop</a:t>
            </a:r>
          </a:p>
          <a:p>
            <a:pPr algn="ctr"/>
            <a:endParaRPr lang="fr-FR" sz="2000" dirty="0"/>
          </a:p>
          <a:p>
            <a:pPr algn="ctr"/>
            <a:r>
              <a:rPr lang="en-US" sz="2000" dirty="0"/>
              <a:t>You </a:t>
            </a:r>
            <a:r>
              <a:rPr lang="en-US" sz="2800" b="1" dirty="0"/>
              <a:t>can</a:t>
            </a:r>
            <a:r>
              <a:rPr lang="en-US" sz="2000" dirty="0"/>
              <a:t> install specific extensions for </a:t>
            </a:r>
            <a:r>
              <a:rPr lang="en-US" sz="2000" dirty="0" err="1"/>
              <a:t>woocommerce</a:t>
            </a:r>
            <a:r>
              <a:rPr lang="en-US" sz="2000" dirty="0"/>
              <a:t> </a:t>
            </a:r>
            <a:r>
              <a:rPr lang="fr-FR" sz="2000" dirty="0"/>
              <a:t>(</a:t>
            </a:r>
            <a:r>
              <a:rPr lang="fr-FR" sz="2000" dirty="0" err="1"/>
              <a:t>fremium</a:t>
            </a:r>
            <a:r>
              <a:rPr lang="fr-FR" sz="2000" dirty="0"/>
              <a:t> !): </a:t>
            </a:r>
            <a:r>
              <a:rPr lang="fr-FR" sz="2000" dirty="0" err="1"/>
              <a:t>e.g</a:t>
            </a:r>
            <a:r>
              <a:rPr lang="fr-FR" sz="2000" dirty="0"/>
              <a:t> : Quick </a:t>
            </a:r>
            <a:r>
              <a:rPr lang="fr-FR" sz="2000" dirty="0" err="1"/>
              <a:t>view</a:t>
            </a:r>
            <a:r>
              <a:rPr lang="fr-FR" sz="2000" dirty="0"/>
              <a:t> </a:t>
            </a:r>
            <a:r>
              <a:rPr lang="fr-FR" sz="2000" dirty="0" err="1"/>
              <a:t>Woocommerce</a:t>
            </a:r>
            <a:r>
              <a:rPr lang="fr-FR" sz="2000" dirty="0"/>
              <a:t>, </a:t>
            </a:r>
            <a:r>
              <a:rPr lang="fr-FR" sz="2000" dirty="0" err="1"/>
              <a:t>Woocommerce</a:t>
            </a:r>
            <a:r>
              <a:rPr lang="fr-FR" sz="2000" dirty="0"/>
              <a:t> Menu </a:t>
            </a:r>
            <a:r>
              <a:rPr lang="fr-FR" sz="2000" dirty="0" err="1"/>
              <a:t>cart</a:t>
            </a:r>
            <a:r>
              <a:rPr lang="fr-FR" sz="2000" dirty="0"/>
              <a:t>, </a:t>
            </a:r>
            <a:r>
              <a:rPr lang="fr-FR" sz="2000" dirty="0" err="1"/>
              <a:t>WooCommerce</a:t>
            </a:r>
            <a:r>
              <a:rPr lang="fr-FR" sz="2000" dirty="0"/>
              <a:t> </a:t>
            </a:r>
            <a:r>
              <a:rPr lang="fr-FR" sz="2000" dirty="0" err="1"/>
              <a:t>Wishlist</a:t>
            </a:r>
            <a:r>
              <a:rPr lang="fr-FR" sz="2000" dirty="0"/>
              <a:t> Plugin, Ajax </a:t>
            </a:r>
            <a:r>
              <a:rPr lang="fr-FR" sz="2000" dirty="0" err="1"/>
              <a:t>Search</a:t>
            </a:r>
            <a:r>
              <a:rPr lang="fr-FR" sz="2000" dirty="0"/>
              <a:t> for </a:t>
            </a:r>
            <a:r>
              <a:rPr lang="fr-FR" sz="2000" dirty="0" err="1"/>
              <a:t>WooCommerce</a:t>
            </a:r>
            <a:r>
              <a:rPr lang="fr-FR" sz="2000" dirty="0"/>
              <a:t>, WP Image Zoom…</a:t>
            </a:r>
          </a:p>
          <a:p>
            <a:pPr algn="ctr"/>
            <a:endParaRPr lang="fr-FR" sz="2000" dirty="0"/>
          </a:p>
        </p:txBody>
      </p:sp>
      <p:sp>
        <p:nvSpPr>
          <p:cNvPr id="13" name="Rectangle 12"/>
          <p:cNvSpPr/>
          <p:nvPr/>
        </p:nvSpPr>
        <p:spPr>
          <a:xfrm>
            <a:off x="1605102" y="3924300"/>
            <a:ext cx="9259503" cy="1476375"/>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Uninstall </a:t>
            </a:r>
            <a:r>
              <a:rPr lang="fr-FR" sz="3200" dirty="0" err="1"/>
              <a:t>unused</a:t>
            </a:r>
            <a:r>
              <a:rPr lang="fr-FR" sz="3200" dirty="0"/>
              <a:t> plugins !!!</a:t>
            </a:r>
          </a:p>
        </p:txBody>
      </p:sp>
    </p:spTree>
    <p:extLst>
      <p:ext uri="{BB962C8B-B14F-4D97-AF65-F5344CB8AC3E}">
        <p14:creationId xmlns:p14="http://schemas.microsoft.com/office/powerpoint/2010/main" val="35374400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67</a:t>
            </a:fld>
            <a:endParaRPr lang="fr-FR"/>
          </a:p>
        </p:txBody>
      </p:sp>
      <p:sp>
        <p:nvSpPr>
          <p:cNvPr id="7" name="Rectangle 6"/>
          <p:cNvSpPr/>
          <p:nvPr/>
        </p:nvSpPr>
        <p:spPr>
          <a:xfrm>
            <a:off x="228600" y="238125"/>
            <a:ext cx="11734800" cy="2257425"/>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a:p>
            <a:pPr algn="ctr"/>
            <a:r>
              <a:rPr lang="fr-FR" sz="2000" dirty="0"/>
              <a:t>SEO and </a:t>
            </a:r>
            <a:r>
              <a:rPr lang="fr-FR" sz="2000" dirty="0" err="1"/>
              <a:t>your</a:t>
            </a:r>
            <a:r>
              <a:rPr lang="fr-FR" sz="2000" dirty="0"/>
              <a:t> e-shop:</a:t>
            </a:r>
          </a:p>
          <a:p>
            <a:pPr algn="ctr"/>
            <a:endParaRPr lang="fr-FR" sz="2000" dirty="0"/>
          </a:p>
          <a:p>
            <a:pPr algn="ctr"/>
            <a:r>
              <a:rPr lang="fr-FR" sz="2000" dirty="0"/>
              <a:t> 1 (SEO) The pages « </a:t>
            </a:r>
            <a:r>
              <a:rPr lang="fr-FR" sz="2000" dirty="0" err="1"/>
              <a:t>my</a:t>
            </a:r>
            <a:r>
              <a:rPr lang="fr-FR" sz="2000" dirty="0"/>
              <a:t> </a:t>
            </a:r>
            <a:r>
              <a:rPr lang="fr-FR" sz="2000" dirty="0" err="1"/>
              <a:t>account</a:t>
            </a:r>
            <a:r>
              <a:rPr lang="fr-FR" sz="2000" dirty="0"/>
              <a:t> », « chart », « </a:t>
            </a:r>
            <a:r>
              <a:rPr lang="fr-FR" sz="2000" dirty="0" err="1"/>
              <a:t>deconnexion</a:t>
            </a:r>
            <a:r>
              <a:rPr lang="fr-FR" sz="2000" dirty="0"/>
              <a:t> »… must </a:t>
            </a:r>
            <a:r>
              <a:rPr lang="fr-FR" sz="2000" dirty="0" err="1"/>
              <a:t>be</a:t>
            </a:r>
            <a:r>
              <a:rPr lang="fr-FR" sz="2000" dirty="0"/>
              <a:t> « no index/</a:t>
            </a:r>
            <a:r>
              <a:rPr lang="fr-FR" sz="2000" dirty="0" err="1"/>
              <a:t>follow</a:t>
            </a:r>
            <a:r>
              <a:rPr lang="fr-FR" sz="2000" dirty="0"/>
              <a:t>» (</a:t>
            </a:r>
            <a:r>
              <a:rPr lang="en-US" sz="2000" dirty="0"/>
              <a:t>also recommended for other pages of your site: </a:t>
            </a:r>
            <a:r>
              <a:rPr lang="fr-FR" sz="2000" dirty="0"/>
              <a:t> « contact »…)</a:t>
            </a:r>
          </a:p>
          <a:p>
            <a:pPr algn="ctr"/>
            <a:endParaRPr lang="fr-FR" sz="2000" dirty="0"/>
          </a:p>
          <a:p>
            <a:pPr algn="ctr"/>
            <a:r>
              <a:rPr lang="fr-FR" sz="2000" dirty="0"/>
              <a:t>2 (SEO) </a:t>
            </a:r>
            <a:r>
              <a:rPr lang="fr-FR" sz="2000" dirty="0" err="1"/>
              <a:t>write</a:t>
            </a:r>
            <a:r>
              <a:rPr lang="fr-FR" sz="2000" dirty="0"/>
              <a:t> </a:t>
            </a:r>
            <a:r>
              <a:rPr lang="fr-FR" sz="2000" dirty="0" err="1"/>
              <a:t>contend</a:t>
            </a:r>
            <a:r>
              <a:rPr lang="fr-FR" sz="2000" dirty="0"/>
              <a:t>, tutos, </a:t>
            </a:r>
            <a:r>
              <a:rPr lang="fr-FR" sz="2000" dirty="0" err="1"/>
              <a:t>FAQs</a:t>
            </a:r>
            <a:r>
              <a:rPr lang="fr-FR" sz="2000" dirty="0"/>
              <a:t>, </a:t>
            </a:r>
            <a:r>
              <a:rPr lang="fr-FR" sz="2000" dirty="0" err="1"/>
              <a:t>posts</a:t>
            </a:r>
            <a:r>
              <a:rPr lang="fr-FR" sz="2000" dirty="0"/>
              <a:t> (on </a:t>
            </a:r>
            <a:r>
              <a:rPr lang="fr-FR" sz="2000" dirty="0" err="1"/>
              <a:t>your</a:t>
            </a:r>
            <a:r>
              <a:rPr lang="fr-FR" sz="2000" dirty="0"/>
              <a:t> social </a:t>
            </a:r>
            <a:r>
              <a:rPr lang="fr-FR" sz="2000" dirty="0" err="1"/>
              <a:t>medias</a:t>
            </a:r>
            <a:r>
              <a:rPr lang="fr-FR" sz="2000" dirty="0"/>
              <a:t>, blog…)   about </a:t>
            </a:r>
            <a:r>
              <a:rPr lang="fr-FR" sz="2000" dirty="0" err="1"/>
              <a:t>your</a:t>
            </a:r>
            <a:r>
              <a:rPr lang="fr-FR" sz="2000" dirty="0"/>
              <a:t> </a:t>
            </a:r>
            <a:r>
              <a:rPr lang="fr-FR" sz="2000" dirty="0" err="1"/>
              <a:t>products</a:t>
            </a:r>
            <a:r>
              <a:rPr lang="fr-FR" sz="2000" dirty="0"/>
              <a:t>.</a:t>
            </a:r>
          </a:p>
          <a:p>
            <a:pPr algn="ctr"/>
            <a:endParaRPr lang="fr-FR" sz="2000" dirty="0"/>
          </a:p>
        </p:txBody>
      </p:sp>
      <p:pic>
        <p:nvPicPr>
          <p:cNvPr id="8" name="Image 7"/>
          <p:cNvPicPr>
            <a:picLocks noChangeAspect="1"/>
          </p:cNvPicPr>
          <p:nvPr/>
        </p:nvPicPr>
        <p:blipFill>
          <a:blip r:embed="rId2"/>
          <a:stretch>
            <a:fillRect/>
          </a:stretch>
        </p:blipFill>
        <p:spPr>
          <a:xfrm>
            <a:off x="3485898" y="2896853"/>
            <a:ext cx="5467602" cy="3343275"/>
          </a:xfrm>
          <a:prstGeom prst="rect">
            <a:avLst/>
          </a:prstGeom>
        </p:spPr>
      </p:pic>
      <p:sp>
        <p:nvSpPr>
          <p:cNvPr id="9" name="Ellipse 8"/>
          <p:cNvSpPr/>
          <p:nvPr/>
        </p:nvSpPr>
        <p:spPr>
          <a:xfrm>
            <a:off x="4267200" y="4457700"/>
            <a:ext cx="295275"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4267200" y="3618246"/>
            <a:ext cx="504825"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4772025" y="4676775"/>
            <a:ext cx="762000"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3338260" y="3295650"/>
            <a:ext cx="928940"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96341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68</a:t>
            </a:fld>
            <a:endParaRPr lang="fr-FR"/>
          </a:p>
        </p:txBody>
      </p:sp>
      <p:sp>
        <p:nvSpPr>
          <p:cNvPr id="7" name="Rectangle 6"/>
          <p:cNvSpPr/>
          <p:nvPr/>
        </p:nvSpPr>
        <p:spPr>
          <a:xfrm>
            <a:off x="587141" y="346509"/>
            <a:ext cx="10741794" cy="6006165"/>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When the course ends today (or next week) you must have (1/2):</a:t>
            </a:r>
          </a:p>
          <a:p>
            <a:pPr algn="ctr"/>
            <a:endParaRPr lang="en-US" dirty="0"/>
          </a:p>
          <a:p>
            <a:pPr marL="285750" indent="-285750" algn="ctr">
              <a:buFontTx/>
              <a:buChar char="-"/>
            </a:pPr>
            <a:r>
              <a:rPr lang="en-US" dirty="0"/>
              <a:t>Ad the plugin: </a:t>
            </a:r>
            <a:r>
              <a:rPr lang="en-US" dirty="0" err="1"/>
              <a:t>woocommerce</a:t>
            </a:r>
            <a:endParaRPr lang="en-US" dirty="0"/>
          </a:p>
          <a:p>
            <a:pPr marL="285750" indent="-285750" algn="ctr">
              <a:buFontTx/>
              <a:buChar char="-"/>
            </a:pPr>
            <a:endParaRPr lang="en-US" dirty="0"/>
          </a:p>
          <a:p>
            <a:pPr marL="285750" indent="-285750" algn="ctr">
              <a:buFontTx/>
              <a:buChar char="-"/>
            </a:pPr>
            <a:r>
              <a:rPr lang="en-US" dirty="0"/>
              <a:t>Create your product catalog…, (minimum 10 products, three different categories, tags…) Please note on each product </a:t>
            </a:r>
            <a:r>
              <a:rPr lang="en-US" b="1" u="sng" dirty="0"/>
              <a:t>“This item is not yet for sale”</a:t>
            </a:r>
          </a:p>
          <a:p>
            <a:pPr marL="285750" indent="-285750" algn="ctr">
              <a:buFontTx/>
              <a:buChar char="-"/>
            </a:pPr>
            <a:endParaRPr lang="en-US" dirty="0"/>
          </a:p>
          <a:p>
            <a:pPr marL="285750" indent="-285750" algn="ctr">
              <a:buFontTx/>
              <a:buChar char="-"/>
            </a:pPr>
            <a:r>
              <a:rPr lang="en-US" dirty="0"/>
              <a:t>Create a page “Shop” on your website, Adjust the main settings…</a:t>
            </a:r>
          </a:p>
          <a:p>
            <a:pPr marL="285750" indent="-285750" algn="ctr">
              <a:buFontTx/>
              <a:buChar char="-"/>
            </a:pPr>
            <a:endParaRPr lang="en-US" dirty="0"/>
          </a:p>
          <a:p>
            <a:pPr marL="285750" indent="-285750" algn="ctr">
              <a:buFontTx/>
              <a:buChar char="-"/>
            </a:pPr>
            <a:r>
              <a:rPr lang="en-US" dirty="0"/>
              <a:t>Optimize the merchandising of your e-shop (price, promotion, pictures, categories…, )</a:t>
            </a:r>
          </a:p>
          <a:p>
            <a:pPr marL="285750" indent="-285750" algn="ctr">
              <a:buFontTx/>
              <a:buChar char="-"/>
            </a:pPr>
            <a:endParaRPr lang="en-US" dirty="0"/>
          </a:p>
          <a:p>
            <a:pPr marL="285750" indent="-285750" algn="ctr">
              <a:buFontTx/>
              <a:buChar char="-"/>
            </a:pPr>
            <a:r>
              <a:rPr lang="en-US" dirty="0"/>
              <a:t>Add extras, discount, taxes…</a:t>
            </a:r>
          </a:p>
          <a:p>
            <a:pPr algn="ctr"/>
            <a:endParaRPr lang="en-US" dirty="0"/>
          </a:p>
          <a:p>
            <a:pPr marL="285750" indent="-285750" algn="ctr">
              <a:buFontTx/>
              <a:buChar char="-"/>
            </a:pPr>
            <a:r>
              <a:rPr lang="en-US" dirty="0"/>
              <a:t>Manage orders</a:t>
            </a:r>
          </a:p>
          <a:p>
            <a:pPr marL="285750" indent="-285750" algn="ctr">
              <a:buFontTx/>
              <a:buChar char="-"/>
            </a:pPr>
            <a:endParaRPr lang="en-US" dirty="0"/>
          </a:p>
          <a:p>
            <a:pPr marL="285750" indent="-285750" algn="ctr">
              <a:buFontTx/>
              <a:buChar char="-"/>
            </a:pPr>
            <a:r>
              <a:rPr lang="en-US" dirty="0"/>
              <a:t>Update your dash board</a:t>
            </a:r>
          </a:p>
        </p:txBody>
      </p:sp>
      <p:sp>
        <p:nvSpPr>
          <p:cNvPr id="8" name="Ellipse 7">
            <a:extLst>
              <a:ext uri="{FF2B5EF4-FFF2-40B4-BE49-F238E27FC236}">
                <a16:creationId xmlns:a16="http://schemas.microsoft.com/office/drawing/2014/main" id="{0CCD1D9F-D0EF-416E-9D82-172B6B525AE9}"/>
              </a:ext>
            </a:extLst>
          </p:cNvPr>
          <p:cNvSpPr/>
          <p:nvPr/>
        </p:nvSpPr>
        <p:spPr>
          <a:xfrm>
            <a:off x="11388291" y="1059292"/>
            <a:ext cx="433136" cy="433136"/>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Tree>
    <p:extLst>
      <p:ext uri="{BB962C8B-B14F-4D97-AF65-F5344CB8AC3E}">
        <p14:creationId xmlns:p14="http://schemas.microsoft.com/office/powerpoint/2010/main" val="32834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69</a:t>
            </a:fld>
            <a:endParaRPr lang="fr-FR"/>
          </a:p>
        </p:txBody>
      </p:sp>
      <p:sp>
        <p:nvSpPr>
          <p:cNvPr id="7" name="Rectangle 6"/>
          <p:cNvSpPr/>
          <p:nvPr/>
        </p:nvSpPr>
        <p:spPr>
          <a:xfrm>
            <a:off x="304800" y="165101"/>
            <a:ext cx="11139638" cy="6476332"/>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(When the course ends today you must have 2/2):</a:t>
            </a:r>
          </a:p>
          <a:p>
            <a:pPr algn="ctr"/>
            <a:endParaRPr lang="en-US" dirty="0"/>
          </a:p>
          <a:p>
            <a:pPr marL="285750" indent="-285750" algn="ctr">
              <a:buFontTx/>
              <a:buChar char="-"/>
            </a:pPr>
            <a:r>
              <a:rPr lang="en-US" sz="2400" dirty="0"/>
              <a:t>Pick and choose a booking system (find the best plugins and make your own choice)</a:t>
            </a:r>
          </a:p>
          <a:p>
            <a:pPr algn="ctr"/>
            <a:r>
              <a:rPr lang="en-US" sz="1600" dirty="0"/>
              <a:t>(If you are not able to select yourself then add the plugin: Pinpoint Booking system)</a:t>
            </a:r>
          </a:p>
          <a:p>
            <a:pPr marL="285750" indent="-285750" algn="ctr">
              <a:buFontTx/>
              <a:buChar char="-"/>
            </a:pPr>
            <a:endParaRPr lang="en-US" dirty="0"/>
          </a:p>
          <a:p>
            <a:pPr marL="285750" indent="-285750" algn="ctr">
              <a:buFontTx/>
              <a:buChar char="-"/>
            </a:pPr>
            <a:r>
              <a:rPr lang="en-US" sz="2400" dirty="0"/>
              <a:t>Add a new page on your website for booking (and menu)</a:t>
            </a:r>
          </a:p>
          <a:p>
            <a:pPr marL="285750" indent="-285750" algn="ctr">
              <a:buFontTx/>
              <a:buChar char="-"/>
            </a:pPr>
            <a:endParaRPr lang="en-US" sz="2400" dirty="0"/>
          </a:p>
          <a:p>
            <a:pPr marL="285750" indent="-285750" algn="ctr">
              <a:buFontTx/>
              <a:buChar char="-"/>
            </a:pPr>
            <a:r>
              <a:rPr lang="en-US" sz="2400" dirty="0"/>
              <a:t>On your website customers will be able to:</a:t>
            </a:r>
          </a:p>
          <a:p>
            <a:pPr marL="342900" indent="-342900">
              <a:buFont typeface="+mj-lt"/>
              <a:buAutoNum type="arabicPeriod"/>
            </a:pPr>
            <a:r>
              <a:rPr lang="en-US" sz="1600" dirty="0"/>
              <a:t>See the availability and the prices</a:t>
            </a:r>
          </a:p>
          <a:p>
            <a:pPr marL="342900" indent="-342900">
              <a:buFont typeface="+mj-lt"/>
              <a:buAutoNum type="arabicPeriod"/>
            </a:pPr>
            <a:r>
              <a:rPr lang="en-US" sz="1600" dirty="0"/>
              <a:t> book a reservation (day, time , duration) for a single person or for a group (with number of people) </a:t>
            </a:r>
          </a:p>
          <a:p>
            <a:pPr marL="342900" indent="-342900">
              <a:buFont typeface="+mj-lt"/>
              <a:buAutoNum type="arabicPeriod"/>
            </a:pPr>
            <a:r>
              <a:rPr lang="en-US" sz="1600" dirty="0"/>
              <a:t>Get extra (sun glasses, audio guide…), discount (for children…)</a:t>
            </a:r>
          </a:p>
          <a:p>
            <a:pPr marL="342900" indent="-342900">
              <a:buFont typeface="+mj-lt"/>
              <a:buAutoNum type="arabicPeriod"/>
            </a:pPr>
            <a:r>
              <a:rPr lang="en-US" sz="1600" dirty="0"/>
              <a:t>Get a confirmation e-mail</a:t>
            </a:r>
          </a:p>
          <a:p>
            <a:r>
              <a:rPr lang="en-US" sz="1600" dirty="0"/>
              <a:t>payment on arrival (reservations need to be approved)</a:t>
            </a:r>
          </a:p>
          <a:p>
            <a:pPr marL="285750" indent="-285750" algn="ctr">
              <a:buFontTx/>
              <a:buChar char="-"/>
            </a:pPr>
            <a:endParaRPr lang="en-US" dirty="0"/>
          </a:p>
          <a:p>
            <a:pPr algn="ctr"/>
            <a:endParaRPr lang="en-US" sz="2400" dirty="0"/>
          </a:p>
          <a:p>
            <a:pPr marL="285750" indent="-285750" algn="ctr">
              <a:buFontTx/>
              <a:buChar char="-"/>
            </a:pPr>
            <a:r>
              <a:rPr lang="en-US" sz="2400" dirty="0"/>
              <a:t>Update your dash board</a:t>
            </a:r>
          </a:p>
        </p:txBody>
      </p:sp>
      <p:sp>
        <p:nvSpPr>
          <p:cNvPr id="9" name="Ellipse 8"/>
          <p:cNvSpPr/>
          <p:nvPr/>
        </p:nvSpPr>
        <p:spPr>
          <a:xfrm>
            <a:off x="11444438" y="1037391"/>
            <a:ext cx="433136" cy="433136"/>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a:t>
            </a:r>
          </a:p>
        </p:txBody>
      </p:sp>
    </p:spTree>
    <p:extLst>
      <p:ext uri="{BB962C8B-B14F-4D97-AF65-F5344CB8AC3E}">
        <p14:creationId xmlns:p14="http://schemas.microsoft.com/office/powerpoint/2010/main" val="248175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15BE1C4-D7D0-40AD-B5BF-47F4BB4CE8C1}"/>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F81BBC08-09C6-4DFB-9965-5F6836C14451}"/>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D9EB715D-514C-49DD-871B-D730F20F2331}"/>
              </a:ext>
            </a:extLst>
          </p:cNvPr>
          <p:cNvSpPr>
            <a:spLocks noGrp="1"/>
          </p:cNvSpPr>
          <p:nvPr>
            <p:ph type="sldNum" sz="quarter" idx="12"/>
          </p:nvPr>
        </p:nvSpPr>
        <p:spPr/>
        <p:txBody>
          <a:bodyPr/>
          <a:lstStyle/>
          <a:p>
            <a:fld id="{36DC4D30-C1AE-4A1B-9D74-9A68EC4908F8}" type="slidenum">
              <a:rPr lang="fr-FR" smtClean="0"/>
              <a:t>7</a:t>
            </a:fld>
            <a:endParaRPr lang="fr-FR"/>
          </a:p>
        </p:txBody>
      </p:sp>
      <p:pic>
        <p:nvPicPr>
          <p:cNvPr id="8" name="Image 7">
            <a:extLst>
              <a:ext uri="{FF2B5EF4-FFF2-40B4-BE49-F238E27FC236}">
                <a16:creationId xmlns:a16="http://schemas.microsoft.com/office/drawing/2014/main" id="{9E13A642-6B68-4C01-AD6B-D8577E0151D6}"/>
              </a:ext>
            </a:extLst>
          </p:cNvPr>
          <p:cNvPicPr>
            <a:picLocks noChangeAspect="1"/>
          </p:cNvPicPr>
          <p:nvPr/>
        </p:nvPicPr>
        <p:blipFill>
          <a:blip r:embed="rId2"/>
          <a:stretch>
            <a:fillRect/>
          </a:stretch>
        </p:blipFill>
        <p:spPr>
          <a:xfrm>
            <a:off x="0" y="98222"/>
            <a:ext cx="7427343" cy="4603174"/>
          </a:xfrm>
          <a:prstGeom prst="rect">
            <a:avLst/>
          </a:prstGeom>
        </p:spPr>
      </p:pic>
      <p:sp>
        <p:nvSpPr>
          <p:cNvPr id="9" name="Ellipse 8">
            <a:extLst>
              <a:ext uri="{FF2B5EF4-FFF2-40B4-BE49-F238E27FC236}">
                <a16:creationId xmlns:a16="http://schemas.microsoft.com/office/drawing/2014/main" id="{FAAEE138-4976-4D9C-8FDA-ACDF8841D1A0}"/>
              </a:ext>
            </a:extLst>
          </p:cNvPr>
          <p:cNvSpPr/>
          <p:nvPr/>
        </p:nvSpPr>
        <p:spPr>
          <a:xfrm>
            <a:off x="-232913" y="3933645"/>
            <a:ext cx="7858664" cy="10092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A713D233-10C5-492E-B45B-01D85551C6A1}"/>
              </a:ext>
            </a:extLst>
          </p:cNvPr>
          <p:cNvSpPr/>
          <p:nvPr/>
        </p:nvSpPr>
        <p:spPr>
          <a:xfrm>
            <a:off x="7789653" y="690113"/>
            <a:ext cx="3907766" cy="3545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fr-FR" dirty="0"/>
              <a:t>Copy and paste (and </a:t>
            </a:r>
            <a:r>
              <a:rPr lang="fr-FR" dirty="0" err="1"/>
              <a:t>adapt</a:t>
            </a:r>
            <a:r>
              <a:rPr lang="fr-FR" dirty="0"/>
              <a:t>) the cookies </a:t>
            </a:r>
            <a:r>
              <a:rPr lang="fr-FR" dirty="0" err="1"/>
              <a:t>policy</a:t>
            </a:r>
            <a:r>
              <a:rPr lang="fr-FR" dirty="0"/>
              <a:t>: </a:t>
            </a:r>
            <a:r>
              <a:rPr lang="fr-FR" dirty="0">
                <a:hlinkClick r:id="rId3" tooltip="an exemple of cookies policy"/>
              </a:rPr>
              <a:t>here</a:t>
            </a:r>
            <a:endParaRPr lang="fr-FR" dirty="0"/>
          </a:p>
          <a:p>
            <a:pPr marL="285750" indent="-285750" algn="ctr">
              <a:buFontTx/>
              <a:buChar char="-"/>
            </a:pPr>
            <a:endParaRPr lang="fr-FR" dirty="0"/>
          </a:p>
        </p:txBody>
      </p:sp>
    </p:spTree>
    <p:extLst>
      <p:ext uri="{BB962C8B-B14F-4D97-AF65-F5344CB8AC3E}">
        <p14:creationId xmlns:p14="http://schemas.microsoft.com/office/powerpoint/2010/main" val="29878744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70</a:t>
            </a:fld>
            <a:endParaRPr lang="fr-FR"/>
          </a:p>
        </p:txBody>
      </p:sp>
      <p:graphicFrame>
        <p:nvGraphicFramePr>
          <p:cNvPr id="7" name="Tableau 6"/>
          <p:cNvGraphicFramePr>
            <a:graphicFrameLocks noGrp="1"/>
          </p:cNvGraphicFramePr>
          <p:nvPr>
            <p:extLst>
              <p:ext uri="{D42A27DB-BD31-4B8C-83A1-F6EECF244321}">
                <p14:modId xmlns:p14="http://schemas.microsoft.com/office/powerpoint/2010/main" val="3301058960"/>
              </p:ext>
            </p:extLst>
          </p:nvPr>
        </p:nvGraphicFramePr>
        <p:xfrm>
          <a:off x="1338402" y="1415418"/>
          <a:ext cx="9259503" cy="2637650"/>
        </p:xfrm>
        <a:graphic>
          <a:graphicData uri="http://schemas.openxmlformats.org/drawingml/2006/table">
            <a:tbl>
              <a:tblPr firstRow="1" bandRow="1">
                <a:tableStyleId>{5C22544A-7EE6-4342-B048-85BDC9FD1C3A}</a:tableStyleId>
              </a:tblPr>
              <a:tblGrid>
                <a:gridCol w="7755422">
                  <a:extLst>
                    <a:ext uri="{9D8B030D-6E8A-4147-A177-3AD203B41FA5}">
                      <a16:colId xmlns:a16="http://schemas.microsoft.com/office/drawing/2014/main" val="20000"/>
                    </a:ext>
                  </a:extLst>
                </a:gridCol>
                <a:gridCol w="1504081">
                  <a:extLst>
                    <a:ext uri="{9D8B030D-6E8A-4147-A177-3AD203B41FA5}">
                      <a16:colId xmlns:a16="http://schemas.microsoft.com/office/drawing/2014/main" val="20001"/>
                    </a:ext>
                  </a:extLst>
                </a:gridCol>
              </a:tblGrid>
              <a:tr h="370840">
                <a:tc>
                  <a:txBody>
                    <a:bodyPr/>
                    <a:lstStyle/>
                    <a:p>
                      <a:r>
                        <a:rPr lang="en-US" dirty="0"/>
                        <a:t>The tools you need to know today</a:t>
                      </a:r>
                      <a:endParaRPr lang="fr-FR" dirty="0"/>
                    </a:p>
                  </a:txBody>
                  <a:tcPr/>
                </a:tc>
                <a:tc>
                  <a:txBody>
                    <a:bodyPr/>
                    <a:lstStyle/>
                    <a:p>
                      <a:pPr algn="ctr"/>
                      <a:r>
                        <a:rPr lang="fr-FR" dirty="0"/>
                        <a:t>Ok ?</a:t>
                      </a:r>
                    </a:p>
                  </a:txBody>
                  <a:tcPr/>
                </a:tc>
                <a:extLst>
                  <a:ext uri="{0D108BD9-81ED-4DB2-BD59-A6C34878D82A}">
                    <a16:rowId xmlns:a16="http://schemas.microsoft.com/office/drawing/2014/main" val="10000"/>
                  </a:ext>
                </a:extLst>
              </a:tr>
              <a:tr h="370840">
                <a:tc>
                  <a:txBody>
                    <a:bodyPr/>
                    <a:lstStyle/>
                    <a:p>
                      <a:r>
                        <a:rPr lang="fr-FR" dirty="0"/>
                        <a:t> Manage </a:t>
                      </a:r>
                      <a:r>
                        <a:rPr lang="fr-FR" dirty="0" err="1"/>
                        <a:t>your</a:t>
                      </a:r>
                      <a:r>
                        <a:rPr lang="fr-FR" dirty="0"/>
                        <a:t> social media </a:t>
                      </a:r>
                      <a:r>
                        <a:rPr lang="fr-FR" dirty="0" err="1"/>
                        <a:t>with</a:t>
                      </a:r>
                      <a:r>
                        <a:rPr lang="fr-FR" dirty="0"/>
                        <a:t> </a:t>
                      </a:r>
                      <a:r>
                        <a:rPr lang="fr-FR" dirty="0" err="1"/>
                        <a:t>Hootsuite</a:t>
                      </a:r>
                      <a:endParaRPr lang="fr-FR" dirty="0"/>
                    </a:p>
                  </a:txBody>
                  <a:tcPr/>
                </a:tc>
                <a:tc>
                  <a:txBody>
                    <a:bodyPr/>
                    <a:lstStyle/>
                    <a:p>
                      <a:pPr algn="ctr"/>
                      <a:endParaRPr lang="fr-FR" dirty="0"/>
                    </a:p>
                  </a:txBody>
                  <a:tcPr/>
                </a:tc>
                <a:extLst>
                  <a:ext uri="{0D108BD9-81ED-4DB2-BD59-A6C34878D82A}">
                    <a16:rowId xmlns:a16="http://schemas.microsoft.com/office/drawing/2014/main" val="1264034419"/>
                  </a:ext>
                </a:extLst>
              </a:tr>
              <a:tr h="1358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E-shop</a:t>
                      </a:r>
                    </a:p>
                  </a:txBody>
                  <a:tcPr/>
                </a:tc>
                <a:tc>
                  <a:txBody>
                    <a:bodyPr/>
                    <a:lstStyle/>
                    <a:p>
                      <a:pPr algn="ctr"/>
                      <a:endParaRPr lang="fr-FR" dirty="0"/>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Booking</a:t>
                      </a:r>
                      <a:r>
                        <a:rPr lang="fr-FR" dirty="0"/>
                        <a:t> System</a:t>
                      </a:r>
                    </a:p>
                  </a:txBody>
                  <a:tcPr/>
                </a:tc>
                <a:tc>
                  <a:txBody>
                    <a:bodyPr/>
                    <a:lstStyle/>
                    <a:p>
                      <a:pPr algn="ctr"/>
                      <a:endParaRPr lang="fr-FR" dirty="0"/>
                    </a:p>
                  </a:txBody>
                  <a:tcPr/>
                </a:tc>
                <a:extLst>
                  <a:ext uri="{0D108BD9-81ED-4DB2-BD59-A6C34878D82A}">
                    <a16:rowId xmlns:a16="http://schemas.microsoft.com/office/drawing/2014/main" val="10003"/>
                  </a:ext>
                </a:extLst>
              </a:tr>
              <a:tr h="4176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Design </a:t>
                      </a:r>
                      <a:r>
                        <a:rPr lang="fr-FR" dirty="0" err="1"/>
                        <a:t>your</a:t>
                      </a:r>
                      <a:r>
                        <a:rPr lang="fr-FR" dirty="0"/>
                        <a:t> </a:t>
                      </a:r>
                      <a:r>
                        <a:rPr lang="fr-FR" dirty="0" err="1"/>
                        <a:t>dashboard</a:t>
                      </a:r>
                      <a:r>
                        <a:rPr lang="fr-FR" dirty="0"/>
                        <a:t> ( datas </a:t>
                      </a:r>
                      <a:r>
                        <a:rPr lang="fr-FR" dirty="0" err="1"/>
                        <a:t>from</a:t>
                      </a:r>
                      <a:r>
                        <a:rPr lang="fr-FR" dirty="0"/>
                        <a:t>: </a:t>
                      </a:r>
                      <a:r>
                        <a:rPr lang="fr-FR" dirty="0" err="1"/>
                        <a:t>Website</a:t>
                      </a:r>
                      <a:r>
                        <a:rPr lang="fr-FR" dirty="0"/>
                        <a:t> + Social médias +e-commerce)</a:t>
                      </a:r>
                    </a:p>
                  </a:txBody>
                  <a:tcPr/>
                </a:tc>
                <a:tc>
                  <a:txBody>
                    <a:bodyPr/>
                    <a:lstStyle/>
                    <a:p>
                      <a:endParaRPr lang="fr-FR" dirty="0"/>
                    </a:p>
                  </a:txBody>
                  <a:tcPr/>
                </a:tc>
                <a:extLst>
                  <a:ext uri="{0D108BD9-81ED-4DB2-BD59-A6C34878D82A}">
                    <a16:rowId xmlns:a16="http://schemas.microsoft.com/office/drawing/2014/main" val="10004"/>
                  </a:ext>
                </a:extLst>
              </a:tr>
              <a:tr h="370840">
                <a:tc>
                  <a:txBody>
                    <a:bodyPr/>
                    <a:lstStyle/>
                    <a:p>
                      <a:endParaRPr lang="fr-FR" dirty="0"/>
                    </a:p>
                  </a:txBody>
                  <a:tcPr/>
                </a:tc>
                <a:tc>
                  <a:txBody>
                    <a:bodyPr/>
                    <a:lstStyle/>
                    <a:p>
                      <a:endParaRPr lang="fr-FR"/>
                    </a:p>
                  </a:txBody>
                  <a:tcPr/>
                </a:tc>
                <a:extLst>
                  <a:ext uri="{0D108BD9-81ED-4DB2-BD59-A6C34878D82A}">
                    <a16:rowId xmlns:a16="http://schemas.microsoft.com/office/drawing/2014/main" val="10005"/>
                  </a:ext>
                </a:extLst>
              </a:tr>
              <a:tr h="370840">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0006"/>
                  </a:ext>
                </a:extLst>
              </a:tr>
            </a:tbl>
          </a:graphicData>
        </a:graphic>
      </p:graphicFrame>
      <p:sp>
        <p:nvSpPr>
          <p:cNvPr id="8" name="ZoneTexte 7"/>
          <p:cNvSpPr txBox="1"/>
          <p:nvPr/>
        </p:nvSpPr>
        <p:spPr>
          <a:xfrm>
            <a:off x="4967111" y="635743"/>
            <a:ext cx="1361783" cy="369332"/>
          </a:xfrm>
          <a:prstGeom prst="rect">
            <a:avLst/>
          </a:prstGeom>
          <a:noFill/>
        </p:spPr>
        <p:txBody>
          <a:bodyPr wrap="none" rtlCol="0">
            <a:spAutoFit/>
          </a:bodyPr>
          <a:lstStyle/>
          <a:p>
            <a:r>
              <a:rPr lang="fr-FR" dirty="0"/>
              <a:t>End of Day 7</a:t>
            </a:r>
          </a:p>
        </p:txBody>
      </p:sp>
    </p:spTree>
    <p:extLst>
      <p:ext uri="{BB962C8B-B14F-4D97-AF65-F5344CB8AC3E}">
        <p14:creationId xmlns:p14="http://schemas.microsoft.com/office/powerpoint/2010/main" val="37512482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72B2CE4D-A8A2-4759-BBC9-C600CE81B0C0}"/>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B7D101F7-A413-4CE7-A9D4-7AA8DD073770}"/>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A2E02605-51BE-4B99-A30A-5A4D26FD893E}"/>
              </a:ext>
            </a:extLst>
          </p:cNvPr>
          <p:cNvSpPr>
            <a:spLocks noGrp="1"/>
          </p:cNvSpPr>
          <p:nvPr>
            <p:ph type="sldNum" sz="quarter" idx="12"/>
          </p:nvPr>
        </p:nvSpPr>
        <p:spPr/>
        <p:txBody>
          <a:bodyPr/>
          <a:lstStyle/>
          <a:p>
            <a:fld id="{36DC4D30-C1AE-4A1B-9D74-9A68EC4908F8}" type="slidenum">
              <a:rPr lang="fr-FR" smtClean="0"/>
              <a:t>71</a:t>
            </a:fld>
            <a:endParaRPr lang="fr-FR"/>
          </a:p>
        </p:txBody>
      </p:sp>
      <p:sp>
        <p:nvSpPr>
          <p:cNvPr id="7" name="Rectangle 6">
            <a:extLst>
              <a:ext uri="{FF2B5EF4-FFF2-40B4-BE49-F238E27FC236}">
                <a16:creationId xmlns:a16="http://schemas.microsoft.com/office/drawing/2014/main" id="{B4905583-25E9-4029-BE4E-BBFA9E4A6A3D}"/>
              </a:ext>
            </a:extLst>
          </p:cNvPr>
          <p:cNvSpPr/>
          <p:nvPr/>
        </p:nvSpPr>
        <p:spPr>
          <a:xfrm>
            <a:off x="2665562" y="1190446"/>
            <a:ext cx="8358996" cy="3321170"/>
          </a:xfrm>
          <a:prstGeom prst="rect">
            <a:avLst/>
          </a:prstGeom>
        </p:spPr>
        <p:txBody>
          <a:bodyPr vert="horz" lIns="91440" tIns="45720" rIns="91440" bIns="45720" rtlCol="0" anchor="ctr">
            <a:normAutofit fontScale="97500"/>
          </a:bodyPr>
          <a:lstStyle/>
          <a:p>
            <a:pPr algn="ctr">
              <a:lnSpc>
                <a:spcPct val="90000"/>
              </a:lnSpc>
              <a:spcBef>
                <a:spcPct val="0"/>
              </a:spcBef>
            </a:pPr>
            <a:r>
              <a:rPr lang="fr-FR" sz="6000" dirty="0">
                <a:solidFill>
                  <a:schemeClr val="tx1"/>
                </a:solidFill>
                <a:latin typeface="+mj-lt"/>
                <a:ea typeface="+mj-ea"/>
                <a:cs typeface="+mj-cs"/>
              </a:rPr>
              <a:t>E-mailing / news </a:t>
            </a:r>
            <a:r>
              <a:rPr lang="fr-FR" sz="6000" dirty="0" err="1">
                <a:solidFill>
                  <a:schemeClr val="tx1"/>
                </a:solidFill>
                <a:latin typeface="+mj-lt"/>
                <a:ea typeface="+mj-ea"/>
                <a:cs typeface="+mj-cs"/>
              </a:rPr>
              <a:t>letters</a:t>
            </a:r>
            <a:endParaRPr lang="fr-FR" sz="6000" dirty="0">
              <a:solidFill>
                <a:schemeClr val="tx1"/>
              </a:solidFill>
              <a:latin typeface="+mj-lt"/>
              <a:ea typeface="+mj-ea"/>
              <a:cs typeface="+mj-cs"/>
            </a:endParaRPr>
          </a:p>
        </p:txBody>
      </p:sp>
      <p:sp>
        <p:nvSpPr>
          <p:cNvPr id="9" name="Rectangle 8">
            <a:extLst>
              <a:ext uri="{FF2B5EF4-FFF2-40B4-BE49-F238E27FC236}">
                <a16:creationId xmlns:a16="http://schemas.microsoft.com/office/drawing/2014/main" id="{F90876CF-FBD8-4767-9C52-2CC36184AACD}"/>
              </a:ext>
            </a:extLst>
          </p:cNvPr>
          <p:cNvSpPr/>
          <p:nvPr/>
        </p:nvSpPr>
        <p:spPr>
          <a:xfrm>
            <a:off x="-8807" y="0"/>
            <a:ext cx="1639019" cy="684573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r>
              <a:rPr lang="fr-FR" dirty="0"/>
              <a:t>2 Web </a:t>
            </a:r>
            <a:r>
              <a:rPr lang="fr-FR" dirty="0" err="1"/>
              <a:t>analytics</a:t>
            </a:r>
            <a:r>
              <a:rPr lang="fr-FR" dirty="0"/>
              <a:t>, </a:t>
            </a:r>
            <a:r>
              <a:rPr lang="fr-FR" dirty="0" err="1"/>
              <a:t>search</a:t>
            </a:r>
            <a:r>
              <a:rPr lang="fr-FR" dirty="0"/>
              <a:t> console, </a:t>
            </a:r>
            <a:r>
              <a:rPr lang="fr-FR" dirty="0" err="1"/>
              <a:t>dashboard</a:t>
            </a:r>
            <a:endParaRPr lang="fr-FR" dirty="0"/>
          </a:p>
          <a:p>
            <a:pPr algn="ctr"/>
            <a:endParaRPr lang="fr-FR" dirty="0"/>
          </a:p>
          <a:p>
            <a:pPr algn="ctr"/>
            <a:r>
              <a:rPr lang="fr-FR" dirty="0"/>
              <a:t>3 Online </a:t>
            </a:r>
            <a:r>
              <a:rPr lang="fr-FR" dirty="0" err="1"/>
              <a:t>reputation</a:t>
            </a:r>
            <a:r>
              <a:rPr lang="fr-FR" dirty="0"/>
              <a:t> management (ORM) </a:t>
            </a:r>
          </a:p>
          <a:p>
            <a:pPr algn="ctr"/>
            <a:endParaRPr lang="fr-FR" dirty="0"/>
          </a:p>
          <a:p>
            <a:pPr algn="ctr"/>
            <a:r>
              <a:rPr lang="fr-FR" dirty="0"/>
              <a:t>4 Social media </a:t>
            </a:r>
            <a:r>
              <a:rPr lang="fr-FR" dirty="0" err="1"/>
              <a:t>optimization</a:t>
            </a:r>
            <a:endParaRPr lang="fr-FR" dirty="0"/>
          </a:p>
          <a:p>
            <a:pPr algn="ctr"/>
            <a:endParaRPr lang="fr-FR" dirty="0"/>
          </a:p>
          <a:p>
            <a:pPr algn="ctr"/>
            <a:r>
              <a:rPr lang="fr-FR" dirty="0"/>
              <a:t>5- e-commerce</a:t>
            </a:r>
          </a:p>
          <a:p>
            <a:pPr algn="ctr"/>
            <a:endParaRPr lang="fr-FR" dirty="0"/>
          </a:p>
          <a:p>
            <a:pPr algn="ctr"/>
            <a:r>
              <a:rPr lang="fr-FR" b="1" dirty="0">
                <a:solidFill>
                  <a:srgbClr val="FFC000"/>
                </a:solidFill>
              </a:rPr>
              <a:t>6 e-mailing / news </a:t>
            </a:r>
            <a:r>
              <a:rPr lang="fr-FR" b="1" dirty="0" err="1">
                <a:solidFill>
                  <a:srgbClr val="FFC000"/>
                </a:solidFill>
              </a:rPr>
              <a:t>letters</a:t>
            </a:r>
            <a:endParaRPr lang="fr-FR" b="1" dirty="0">
              <a:solidFill>
                <a:srgbClr val="FFC000"/>
              </a:solidFill>
            </a:endParaRPr>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Tree>
    <p:extLst>
      <p:ext uri="{BB962C8B-B14F-4D97-AF65-F5344CB8AC3E}">
        <p14:creationId xmlns:p14="http://schemas.microsoft.com/office/powerpoint/2010/main" val="33637175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72</a:t>
            </a:fld>
            <a:endParaRPr lang="fr-FR"/>
          </a:p>
        </p:txBody>
      </p:sp>
      <p:sp>
        <p:nvSpPr>
          <p:cNvPr id="8" name="ZoneTexte 7"/>
          <p:cNvSpPr txBox="1"/>
          <p:nvPr/>
        </p:nvSpPr>
        <p:spPr>
          <a:xfrm>
            <a:off x="2768366" y="763312"/>
            <a:ext cx="6983002" cy="830997"/>
          </a:xfrm>
          <a:prstGeom prst="rect">
            <a:avLst/>
          </a:prstGeom>
          <a:noFill/>
        </p:spPr>
        <p:txBody>
          <a:bodyPr wrap="none" rtlCol="0">
            <a:spAutoFit/>
          </a:bodyPr>
          <a:lstStyle/>
          <a:p>
            <a:pPr algn="ctr"/>
            <a:r>
              <a:rPr lang="fr-FR" sz="2400" dirty="0"/>
              <a:t>First of all I </a:t>
            </a:r>
            <a:r>
              <a:rPr lang="fr-FR" sz="2400" dirty="0" err="1"/>
              <a:t>need</a:t>
            </a:r>
            <a:r>
              <a:rPr lang="fr-FR" sz="2400" dirty="0"/>
              <a:t> </a:t>
            </a:r>
            <a:r>
              <a:rPr lang="fr-FR" sz="2400" dirty="0" err="1"/>
              <a:t>you</a:t>
            </a:r>
            <a:r>
              <a:rPr lang="fr-FR" sz="2400" dirty="0"/>
              <a:t> e-mail </a:t>
            </a:r>
            <a:r>
              <a:rPr lang="fr-FR" sz="2400" dirty="0" err="1"/>
              <a:t>adress</a:t>
            </a:r>
            <a:r>
              <a:rPr lang="fr-FR" sz="2400" dirty="0"/>
              <a:t> (1 </a:t>
            </a:r>
            <a:r>
              <a:rPr lang="fr-FR" sz="2400" dirty="0" err="1"/>
              <a:t>adress</a:t>
            </a:r>
            <a:r>
              <a:rPr lang="fr-FR" sz="2400" dirty="0"/>
              <a:t>/</a:t>
            </a:r>
            <a:r>
              <a:rPr lang="fr-FR" sz="2400" dirty="0" err="1"/>
              <a:t>person</a:t>
            </a:r>
            <a:r>
              <a:rPr lang="fr-FR" sz="2400" dirty="0"/>
              <a:t>)…</a:t>
            </a:r>
          </a:p>
          <a:p>
            <a:pPr algn="ctr"/>
            <a:r>
              <a:rPr lang="fr-FR" sz="2400" dirty="0"/>
              <a:t>Go to </a:t>
            </a:r>
            <a:r>
              <a:rPr lang="fr-FR" sz="2400" dirty="0" err="1"/>
              <a:t>my</a:t>
            </a:r>
            <a:r>
              <a:rPr lang="fr-FR" sz="2400" dirty="0"/>
              <a:t> web site and </a:t>
            </a:r>
            <a:r>
              <a:rPr lang="fr-FR" sz="2400" dirty="0" err="1"/>
              <a:t>complete</a:t>
            </a:r>
            <a:r>
              <a:rPr lang="fr-FR" sz="2400" dirty="0"/>
              <a:t> the </a:t>
            </a:r>
            <a:r>
              <a:rPr lang="fr-FR" sz="2400" dirty="0" err="1"/>
              <a:t>form</a:t>
            </a:r>
            <a:endParaRPr lang="fr-FR" sz="2400" dirty="0"/>
          </a:p>
        </p:txBody>
      </p:sp>
      <p:pic>
        <p:nvPicPr>
          <p:cNvPr id="2" name="Image 1"/>
          <p:cNvPicPr>
            <a:picLocks noChangeAspect="1"/>
          </p:cNvPicPr>
          <p:nvPr/>
        </p:nvPicPr>
        <p:blipFill>
          <a:blip r:embed="rId2"/>
          <a:stretch>
            <a:fillRect/>
          </a:stretch>
        </p:blipFill>
        <p:spPr>
          <a:xfrm>
            <a:off x="2319689" y="1926890"/>
            <a:ext cx="8066453" cy="4103847"/>
          </a:xfrm>
          <a:prstGeom prst="rect">
            <a:avLst/>
          </a:prstGeom>
        </p:spPr>
      </p:pic>
      <p:sp>
        <p:nvSpPr>
          <p:cNvPr id="3" name="Ellipse 2"/>
          <p:cNvSpPr/>
          <p:nvPr/>
        </p:nvSpPr>
        <p:spPr>
          <a:xfrm>
            <a:off x="4928135" y="4995512"/>
            <a:ext cx="1665170" cy="7026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276166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73</a:t>
            </a:fld>
            <a:endParaRPr lang="fr-FR"/>
          </a:p>
        </p:txBody>
      </p:sp>
      <p:sp>
        <p:nvSpPr>
          <p:cNvPr id="7" name="Rectangle 6"/>
          <p:cNvSpPr/>
          <p:nvPr/>
        </p:nvSpPr>
        <p:spPr>
          <a:xfrm>
            <a:off x="809625" y="326571"/>
            <a:ext cx="10715625" cy="5845629"/>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Emailing is nice (and not “has been”) !</a:t>
            </a:r>
          </a:p>
          <a:p>
            <a:pPr marL="285750" indent="-285750" algn="ctr">
              <a:buFontTx/>
              <a:buChar char="-"/>
            </a:pPr>
            <a:endParaRPr lang="en-US" dirty="0"/>
          </a:p>
          <a:p>
            <a:pPr marL="285750" indent="-285750" algn="ctr">
              <a:buFontTx/>
              <a:buChar char="-"/>
            </a:pPr>
            <a:r>
              <a:rPr lang="en-US" dirty="0"/>
              <a:t>Providers (</a:t>
            </a:r>
            <a:r>
              <a:rPr lang="en-US" dirty="0" err="1"/>
              <a:t>Mailchimp</a:t>
            </a:r>
            <a:r>
              <a:rPr lang="en-US" dirty="0"/>
              <a:t>, </a:t>
            </a:r>
            <a:r>
              <a:rPr lang="en-US" dirty="0" err="1"/>
              <a:t>Sarbacane</a:t>
            </a:r>
            <a:r>
              <a:rPr lang="en-US" dirty="0"/>
              <a:t>, </a:t>
            </a:r>
            <a:r>
              <a:rPr lang="en-US" dirty="0" err="1"/>
              <a:t>Sendinblue</a:t>
            </a:r>
            <a:r>
              <a:rPr lang="en-US" dirty="0"/>
              <a:t>…) who send millions of e-mails each month see slight increases in opening rates. A good campaign: 25% opening rate, conversion rate: 1% . </a:t>
            </a:r>
          </a:p>
          <a:p>
            <a:pPr marL="285750" indent="-285750" algn="ctr">
              <a:buFontTx/>
              <a:buChar char="-"/>
            </a:pPr>
            <a:endParaRPr lang="en-US" dirty="0"/>
          </a:p>
          <a:p>
            <a:pPr marL="285750" indent="-285750" algn="ctr">
              <a:buFontTx/>
              <a:buChar char="-"/>
            </a:pPr>
            <a:r>
              <a:rPr lang="en-US" dirty="0"/>
              <a:t>ROI is higher than working on social networks</a:t>
            </a:r>
          </a:p>
          <a:p>
            <a:pPr marL="285750" indent="-285750" algn="ctr">
              <a:buFontTx/>
              <a:buChar char="-"/>
            </a:pPr>
            <a:endParaRPr lang="en-US" dirty="0"/>
          </a:p>
          <a:p>
            <a:pPr marL="285750" indent="-285750" algn="ctr">
              <a:buFontTx/>
              <a:buChar char="-"/>
            </a:pPr>
            <a:endParaRPr lang="en-US" dirty="0"/>
          </a:p>
          <a:p>
            <a:pPr algn="ctr"/>
            <a:endParaRPr lang="en-US" dirty="0"/>
          </a:p>
          <a:p>
            <a:pPr algn="ctr"/>
            <a:r>
              <a:rPr lang="en-US" sz="2400" dirty="0"/>
              <a:t>Why does an user open an e-mail?</a:t>
            </a:r>
          </a:p>
          <a:p>
            <a:pPr algn="ctr"/>
            <a:endParaRPr lang="en-US" sz="2400" dirty="0"/>
          </a:p>
          <a:p>
            <a:pPr marL="285750" indent="-285750" algn="ctr">
              <a:buFontTx/>
              <a:buChar char="-"/>
            </a:pPr>
            <a:r>
              <a:rPr lang="en-US" dirty="0"/>
              <a:t>He knows the sender (he remembers being a customer, having subscribed to a news letter ...)</a:t>
            </a:r>
          </a:p>
          <a:p>
            <a:pPr marL="285750" indent="-285750" algn="ctr">
              <a:buFontTx/>
              <a:buChar char="-"/>
            </a:pPr>
            <a:endParaRPr lang="en-US" dirty="0"/>
          </a:p>
          <a:p>
            <a:pPr marL="285750" indent="-285750" algn="ctr">
              <a:buFontTx/>
              <a:buChar char="-"/>
            </a:pPr>
            <a:r>
              <a:rPr lang="en-US" dirty="0"/>
              <a:t>The subject interests him (the theme, the advertised promotion ...)</a:t>
            </a:r>
          </a:p>
          <a:p>
            <a:pPr marL="285750" indent="-285750" algn="ctr">
              <a:buFontTx/>
              <a:buChar char="-"/>
            </a:pPr>
            <a:endParaRPr lang="en-US" dirty="0"/>
          </a:p>
          <a:p>
            <a:pPr marL="285750" indent="-285750" algn="ctr">
              <a:buFontTx/>
              <a:buChar char="-"/>
            </a:pPr>
            <a:r>
              <a:rPr lang="en-US" dirty="0"/>
              <a:t>He is confident (because he knows the sender but also because the credibility of the object, the address ...)</a:t>
            </a:r>
          </a:p>
          <a:p>
            <a:pPr marL="285750" indent="-285750" algn="ctr">
              <a:buFontTx/>
              <a:buChar char="-"/>
            </a:pPr>
            <a:endParaRPr lang="fr-FR" dirty="0"/>
          </a:p>
        </p:txBody>
      </p:sp>
    </p:spTree>
    <p:extLst>
      <p:ext uri="{BB962C8B-B14F-4D97-AF65-F5344CB8AC3E}">
        <p14:creationId xmlns:p14="http://schemas.microsoft.com/office/powerpoint/2010/main" val="189637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74</a:t>
            </a:fld>
            <a:endParaRPr lang="fr-FR"/>
          </a:p>
        </p:txBody>
      </p:sp>
      <p:sp>
        <p:nvSpPr>
          <p:cNvPr id="7" name="Rectangle 6"/>
          <p:cNvSpPr/>
          <p:nvPr/>
        </p:nvSpPr>
        <p:spPr>
          <a:xfrm>
            <a:off x="437322" y="219075"/>
            <a:ext cx="11350487" cy="6200775"/>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The </a:t>
            </a:r>
            <a:r>
              <a:rPr lang="fr-FR" sz="2800" dirty="0" err="1"/>
              <a:t>benefits</a:t>
            </a:r>
            <a:r>
              <a:rPr lang="fr-FR" sz="2800" dirty="0"/>
              <a:t> of e-mailing:</a:t>
            </a:r>
          </a:p>
          <a:p>
            <a:pPr algn="ctr"/>
            <a:endParaRPr lang="fr-FR" dirty="0"/>
          </a:p>
          <a:p>
            <a:pPr algn="ctr"/>
            <a:r>
              <a:rPr lang="fr-FR" dirty="0"/>
              <a:t>- Speed of </a:t>
            </a:r>
            <a:r>
              <a:rPr lang="fr-FR" dirty="0" err="1"/>
              <a:t>implementation</a:t>
            </a:r>
            <a:endParaRPr lang="fr-FR" dirty="0"/>
          </a:p>
          <a:p>
            <a:pPr algn="ctr"/>
            <a:r>
              <a:rPr lang="fr-FR" dirty="0"/>
              <a:t>- </a:t>
            </a:r>
            <a:r>
              <a:rPr lang="fr-FR" dirty="0" err="1"/>
              <a:t>Customization</a:t>
            </a:r>
            <a:r>
              <a:rPr lang="fr-FR" dirty="0"/>
              <a:t> (</a:t>
            </a:r>
            <a:r>
              <a:rPr lang="en-US" dirty="0"/>
              <a:t>You can fine tune the message to the target)</a:t>
            </a:r>
            <a:endParaRPr lang="fr-FR" dirty="0"/>
          </a:p>
          <a:p>
            <a:pPr algn="ctr"/>
            <a:r>
              <a:rPr lang="fr-FR" dirty="0"/>
              <a:t>- </a:t>
            </a:r>
            <a:r>
              <a:rPr lang="fr-FR" dirty="0" err="1"/>
              <a:t>Selectivity</a:t>
            </a:r>
            <a:r>
              <a:rPr lang="fr-FR" dirty="0"/>
              <a:t> (</a:t>
            </a:r>
            <a:r>
              <a:rPr lang="en-US" dirty="0"/>
              <a:t>You can choose precisely the people to whom you send the message. For example you can send a message only to “men under 35 who have already come to your property”)</a:t>
            </a:r>
          </a:p>
          <a:p>
            <a:pPr algn="ctr"/>
            <a:r>
              <a:rPr lang="en-US" dirty="0"/>
              <a:t>- Powerful links with your website and social networks</a:t>
            </a:r>
          </a:p>
          <a:p>
            <a:pPr marL="285750" indent="-285750" algn="ctr">
              <a:buFontTx/>
              <a:buChar char="-"/>
            </a:pPr>
            <a:r>
              <a:rPr lang="en-US" dirty="0"/>
              <a:t>Very good possibility of controlling the effectiveness of your campaigns (For example you can find out who received the message that opened the message that to click on the links…and track them on your website</a:t>
            </a:r>
            <a:r>
              <a:rPr lang="fr-FR" dirty="0"/>
              <a:t>)</a:t>
            </a:r>
          </a:p>
          <a:p>
            <a:pPr marL="285750" indent="-285750" algn="ctr">
              <a:buFontTx/>
              <a:buChar char="-"/>
            </a:pPr>
            <a:r>
              <a:rPr lang="fr-FR" dirty="0" err="1"/>
              <a:t>Virality</a:t>
            </a:r>
            <a:r>
              <a:rPr lang="fr-FR" dirty="0"/>
              <a:t> (« </a:t>
            </a:r>
            <a:r>
              <a:rPr lang="fr-FR" dirty="0" err="1"/>
              <a:t>forward</a:t>
            </a:r>
            <a:r>
              <a:rPr lang="fr-FR" dirty="0"/>
              <a:t> » and </a:t>
            </a:r>
            <a:r>
              <a:rPr lang="fr-FR" dirty="0" err="1"/>
              <a:t>linked</a:t>
            </a:r>
            <a:r>
              <a:rPr lang="fr-FR" dirty="0"/>
              <a:t> to </a:t>
            </a:r>
            <a:r>
              <a:rPr lang="fr-FR" dirty="0" err="1"/>
              <a:t>your</a:t>
            </a:r>
            <a:r>
              <a:rPr lang="fr-FR" dirty="0"/>
              <a:t> social medias and </a:t>
            </a:r>
            <a:r>
              <a:rPr lang="fr-FR" dirty="0" err="1"/>
              <a:t>your</a:t>
            </a:r>
            <a:r>
              <a:rPr lang="fr-FR" dirty="0"/>
              <a:t> </a:t>
            </a:r>
            <a:r>
              <a:rPr lang="fr-FR" dirty="0" err="1"/>
              <a:t>website</a:t>
            </a:r>
            <a:r>
              <a:rPr lang="fr-FR" dirty="0"/>
              <a:t>)</a:t>
            </a:r>
          </a:p>
          <a:p>
            <a:pPr marL="285750" indent="-285750" algn="ctr">
              <a:buFontTx/>
              <a:buChar char="-"/>
            </a:pPr>
            <a:r>
              <a:rPr lang="fr-FR" dirty="0"/>
              <a:t>AB tests </a:t>
            </a:r>
            <a:r>
              <a:rPr lang="fr-FR" dirty="0" err="1"/>
              <a:t>easy</a:t>
            </a:r>
            <a:r>
              <a:rPr lang="fr-FR" dirty="0"/>
              <a:t> to manage (</a:t>
            </a:r>
            <a:r>
              <a:rPr lang="fr-FR" dirty="0" err="1"/>
              <a:t>ie</a:t>
            </a:r>
            <a:r>
              <a:rPr lang="fr-FR" dirty="0"/>
              <a:t>: A = 10% discount, B = 5€  off  test the best </a:t>
            </a:r>
            <a:r>
              <a:rPr lang="fr-FR" dirty="0" err="1"/>
              <a:t>with</a:t>
            </a:r>
            <a:r>
              <a:rPr lang="fr-FR" dirty="0"/>
              <a:t> e-mailing)</a:t>
            </a:r>
          </a:p>
          <a:p>
            <a:pPr algn="ctr"/>
            <a:endParaRPr lang="fr-FR" dirty="0"/>
          </a:p>
          <a:p>
            <a:pPr algn="ctr"/>
            <a:r>
              <a:rPr lang="fr-FR" dirty="0"/>
              <a:t>***</a:t>
            </a:r>
          </a:p>
          <a:p>
            <a:pPr algn="ctr"/>
            <a:endParaRPr lang="fr-FR" dirty="0"/>
          </a:p>
          <a:p>
            <a:pPr algn="ctr"/>
            <a:r>
              <a:rPr lang="en-US" dirty="0"/>
              <a:t>Usually e-mailing campaigns used to nurture relationship with customers or for promotional/special offers campaigns, to advertise events…</a:t>
            </a:r>
          </a:p>
          <a:p>
            <a:pPr algn="ctr"/>
            <a:endParaRPr lang="en-US" dirty="0"/>
          </a:p>
          <a:p>
            <a:pPr algn="ctr"/>
            <a:endParaRPr lang="fr-FR" dirty="0"/>
          </a:p>
        </p:txBody>
      </p:sp>
    </p:spTree>
    <p:extLst>
      <p:ext uri="{BB962C8B-B14F-4D97-AF65-F5344CB8AC3E}">
        <p14:creationId xmlns:p14="http://schemas.microsoft.com/office/powerpoint/2010/main" val="218434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75</a:t>
            </a:fld>
            <a:endParaRPr lang="fr-FR"/>
          </a:p>
        </p:txBody>
      </p:sp>
      <p:sp>
        <p:nvSpPr>
          <p:cNvPr id="7" name="Rectangle 6"/>
          <p:cNvSpPr/>
          <p:nvPr/>
        </p:nvSpPr>
        <p:spPr>
          <a:xfrm>
            <a:off x="437322" y="219075"/>
            <a:ext cx="11350487" cy="6200775"/>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But…</a:t>
            </a:r>
          </a:p>
          <a:p>
            <a:pPr algn="ctr"/>
            <a:endParaRPr lang="fr-FR" dirty="0"/>
          </a:p>
          <a:p>
            <a:pPr marL="285750" indent="-285750" algn="ctr">
              <a:buFontTx/>
              <a:buChar char="-"/>
            </a:pPr>
            <a:r>
              <a:rPr lang="en-US" dirty="0"/>
              <a:t>Saturation of mailboxes (and / or individuals)</a:t>
            </a:r>
          </a:p>
          <a:p>
            <a:pPr marL="285750" indent="-285750" algn="ctr">
              <a:buFontTx/>
              <a:buChar char="-"/>
            </a:pPr>
            <a:endParaRPr lang="en-US" dirty="0"/>
          </a:p>
          <a:p>
            <a:pPr marL="285750" indent="-285750" algn="ctr">
              <a:buFontTx/>
              <a:buChar char="-"/>
            </a:pPr>
            <a:r>
              <a:rPr lang="en-US" dirty="0"/>
              <a:t>Low message life (trash is not far)</a:t>
            </a:r>
          </a:p>
          <a:p>
            <a:pPr marL="285750" indent="-285750" algn="ctr">
              <a:buFontTx/>
              <a:buChar char="-"/>
            </a:pPr>
            <a:endParaRPr lang="en-US" dirty="0"/>
          </a:p>
          <a:p>
            <a:pPr marL="285750" indent="-285750" algn="ctr">
              <a:buFontTx/>
              <a:buChar char="-"/>
            </a:pPr>
            <a:r>
              <a:rPr lang="en-US" dirty="0"/>
              <a:t>Risk of spam classification, "promotion" by Google</a:t>
            </a:r>
          </a:p>
          <a:p>
            <a:pPr marL="285750" indent="-285750" algn="ctr">
              <a:buFontTx/>
              <a:buChar char="-"/>
            </a:pPr>
            <a:endParaRPr lang="en-US" dirty="0"/>
          </a:p>
          <a:p>
            <a:pPr algn="ctr"/>
            <a:r>
              <a:rPr lang="fr-FR" dirty="0"/>
              <a:t>***</a:t>
            </a:r>
          </a:p>
          <a:p>
            <a:pPr algn="ctr"/>
            <a:r>
              <a:rPr lang="en-US" dirty="0"/>
              <a:t>The main issues of e-mailing:</a:t>
            </a:r>
          </a:p>
          <a:p>
            <a:pPr marL="285750" indent="-285750" algn="ctr">
              <a:buFontTx/>
              <a:buChar char="-"/>
            </a:pPr>
            <a:r>
              <a:rPr lang="en-US" dirty="0"/>
              <a:t>What files to use ? How to get good files ?</a:t>
            </a:r>
          </a:p>
          <a:p>
            <a:pPr marL="285750" indent="-285750" algn="ctr">
              <a:buFontTx/>
              <a:buChar char="-"/>
            </a:pPr>
            <a:r>
              <a:rPr lang="en-US" dirty="0"/>
              <a:t>How to write good emails ? (Pleasant to read, easy to understand, consistent with your marketing objectives… and that will not be classified as spam…)</a:t>
            </a:r>
          </a:p>
          <a:p>
            <a:pPr marL="285750" indent="-285750" algn="ctr">
              <a:buFontTx/>
              <a:buChar char="-"/>
            </a:pPr>
            <a:r>
              <a:rPr lang="en-US" dirty="0"/>
              <a:t>How to send mails by hundreds ?</a:t>
            </a:r>
          </a:p>
          <a:p>
            <a:pPr marL="285750" indent="-285750" algn="ctr">
              <a:buFontTx/>
              <a:buChar char="-"/>
            </a:pPr>
            <a:r>
              <a:rPr lang="en-US" dirty="0"/>
              <a:t>How to check the effectiveness of the email campaign ?</a:t>
            </a:r>
            <a:endParaRPr lang="fr-FR" dirty="0"/>
          </a:p>
          <a:p>
            <a:pPr marL="285750" indent="-285750" algn="ctr">
              <a:buFontTx/>
              <a:buChar char="-"/>
            </a:pPr>
            <a:endParaRPr lang="fr-FR" dirty="0"/>
          </a:p>
        </p:txBody>
      </p:sp>
    </p:spTree>
    <p:extLst>
      <p:ext uri="{BB962C8B-B14F-4D97-AF65-F5344CB8AC3E}">
        <p14:creationId xmlns:p14="http://schemas.microsoft.com/office/powerpoint/2010/main" val="34254657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2273300" y="887413"/>
            <a:ext cx="7607300" cy="90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fr-FR" sz="2000" dirty="0"/>
              <a:t>This is an essential aspect of the e-mailing campaign: No good e-mailing campaign without good file(s) </a:t>
            </a:r>
            <a:endParaRPr lang="fr-FR" altLang="fr-FR" sz="2000" dirty="0"/>
          </a:p>
        </p:txBody>
      </p:sp>
      <p:sp>
        <p:nvSpPr>
          <p:cNvPr id="94211" name="Rectangle 4"/>
          <p:cNvSpPr>
            <a:spLocks noChangeArrowheads="1"/>
          </p:cNvSpPr>
          <p:nvPr/>
        </p:nvSpPr>
        <p:spPr bwMode="auto">
          <a:xfrm>
            <a:off x="1524000" y="2603500"/>
            <a:ext cx="3492500" cy="1358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fr-FR" sz="2000" dirty="0"/>
              <a:t>Internal file for loyalty (loyalty program), for promotion/special offers to your former customers, for reactivation</a:t>
            </a:r>
            <a:endParaRPr lang="fr-FR" altLang="fr-FR" sz="2000" dirty="0"/>
          </a:p>
        </p:txBody>
      </p:sp>
      <p:sp>
        <p:nvSpPr>
          <p:cNvPr id="94214" name="Rectangle 7"/>
          <p:cNvSpPr>
            <a:spLocks noChangeArrowheads="1"/>
          </p:cNvSpPr>
          <p:nvPr/>
        </p:nvSpPr>
        <p:spPr bwMode="auto">
          <a:xfrm>
            <a:off x="6934200" y="2603500"/>
            <a:ext cx="3492500" cy="1282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fr-FR" sz="2000" dirty="0"/>
              <a:t>External files (purchased or rented) for prospecting new contacts ( = lead)</a:t>
            </a:r>
            <a:endParaRPr lang="fr-FR" altLang="fr-FR" sz="2000" dirty="0"/>
          </a:p>
        </p:txBody>
      </p:sp>
      <p:sp>
        <p:nvSpPr>
          <p:cNvPr id="94215" name="Rectangle 8"/>
          <p:cNvSpPr>
            <a:spLocks noChangeArrowheads="1"/>
          </p:cNvSpPr>
          <p:nvPr/>
        </p:nvSpPr>
        <p:spPr bwMode="auto">
          <a:xfrm>
            <a:off x="3109913" y="4500563"/>
            <a:ext cx="6159500" cy="2197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2000" dirty="0"/>
              <a:t>Main issue</a:t>
            </a:r>
          </a:p>
          <a:p>
            <a:pPr algn="ctr">
              <a:spcBef>
                <a:spcPct val="0"/>
              </a:spcBef>
              <a:buFontTx/>
              <a:buNone/>
            </a:pPr>
            <a:r>
              <a:rPr lang="fr-FR" altLang="fr-FR" sz="2000" dirty="0"/>
              <a:t>File </a:t>
            </a:r>
            <a:r>
              <a:rPr lang="fr-FR" altLang="fr-FR" sz="2000" dirty="0" err="1"/>
              <a:t>quality</a:t>
            </a:r>
            <a:r>
              <a:rPr lang="fr-FR" altLang="fr-FR" sz="2000" dirty="0"/>
              <a:t>: volume (h</a:t>
            </a:r>
            <a:r>
              <a:rPr lang="en-US" altLang="fr-FR" sz="2000" dirty="0"/>
              <a:t>ow many client records does the file contain)</a:t>
            </a:r>
            <a:r>
              <a:rPr lang="fr-FR" altLang="fr-FR" sz="2000" dirty="0"/>
              <a:t>, </a:t>
            </a:r>
            <a:r>
              <a:rPr lang="fr-FR" altLang="fr-FR" sz="2000" dirty="0" err="1"/>
              <a:t>richness</a:t>
            </a:r>
            <a:r>
              <a:rPr lang="fr-FR" altLang="fr-FR" sz="2000" dirty="0"/>
              <a:t> (h</a:t>
            </a:r>
            <a:r>
              <a:rPr lang="en-US" altLang="fr-FR" sz="2000" dirty="0"/>
              <a:t>ow much information for each person does the file contain?)</a:t>
            </a:r>
            <a:r>
              <a:rPr lang="fr-FR" altLang="fr-FR" sz="2000" dirty="0"/>
              <a:t>, update, </a:t>
            </a:r>
            <a:r>
              <a:rPr lang="fr-FR" altLang="fr-FR" sz="2000" dirty="0" err="1"/>
              <a:t>accuracy</a:t>
            </a:r>
            <a:r>
              <a:rPr lang="fr-FR" altLang="fr-FR" sz="2000" dirty="0"/>
              <a:t> (i</a:t>
            </a:r>
            <a:r>
              <a:rPr lang="en-US" altLang="fr-FR" sz="2000" dirty="0"/>
              <a:t>s the information for each person accurate ?)</a:t>
            </a:r>
            <a:r>
              <a:rPr lang="fr-FR" altLang="fr-FR" sz="2000" dirty="0"/>
              <a:t>...</a:t>
            </a:r>
          </a:p>
        </p:txBody>
      </p:sp>
      <p:sp>
        <p:nvSpPr>
          <p:cNvPr id="94216" name="Line 9"/>
          <p:cNvSpPr>
            <a:spLocks noChangeShapeType="1"/>
          </p:cNvSpPr>
          <p:nvPr/>
        </p:nvSpPr>
        <p:spPr bwMode="auto">
          <a:xfrm flipH="1">
            <a:off x="3556000" y="1906588"/>
            <a:ext cx="1143000" cy="533400"/>
          </a:xfrm>
          <a:prstGeom prst="line">
            <a:avLst/>
          </a:prstGeom>
          <a:noFill/>
          <a:ln w="12700">
            <a:solidFill>
              <a:srgbClr val="FCFEB9"/>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4217" name="Line 10"/>
          <p:cNvSpPr>
            <a:spLocks noChangeShapeType="1"/>
          </p:cNvSpPr>
          <p:nvPr/>
        </p:nvSpPr>
        <p:spPr bwMode="auto">
          <a:xfrm>
            <a:off x="7639050" y="1892300"/>
            <a:ext cx="1371600" cy="533400"/>
          </a:xfrm>
          <a:prstGeom prst="line">
            <a:avLst/>
          </a:prstGeom>
          <a:noFill/>
          <a:ln w="12700">
            <a:solidFill>
              <a:srgbClr val="FCFEB9"/>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4218" name="Line 11"/>
          <p:cNvSpPr>
            <a:spLocks noChangeShapeType="1"/>
          </p:cNvSpPr>
          <p:nvPr/>
        </p:nvSpPr>
        <p:spPr bwMode="auto">
          <a:xfrm>
            <a:off x="3435350" y="3962400"/>
            <a:ext cx="1066800" cy="457200"/>
          </a:xfrm>
          <a:prstGeom prst="line">
            <a:avLst/>
          </a:prstGeom>
          <a:noFill/>
          <a:ln w="12700">
            <a:solidFill>
              <a:srgbClr val="FCFEB9"/>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4219" name="Line 12"/>
          <p:cNvSpPr>
            <a:spLocks noChangeShapeType="1"/>
          </p:cNvSpPr>
          <p:nvPr/>
        </p:nvSpPr>
        <p:spPr bwMode="auto">
          <a:xfrm flipH="1">
            <a:off x="8077200" y="3962400"/>
            <a:ext cx="990600" cy="533400"/>
          </a:xfrm>
          <a:prstGeom prst="line">
            <a:avLst/>
          </a:prstGeom>
          <a:noFill/>
          <a:ln w="12700">
            <a:solidFill>
              <a:srgbClr val="FCFEB9"/>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2" name="Groupe 1"/>
          <p:cNvGrpSpPr>
            <a:grpSpLocks/>
          </p:cNvGrpSpPr>
          <p:nvPr/>
        </p:nvGrpSpPr>
        <p:grpSpPr bwMode="auto">
          <a:xfrm>
            <a:off x="5022850" y="2705101"/>
            <a:ext cx="1905000" cy="1431902"/>
            <a:chOff x="3498850" y="2705101"/>
            <a:chExt cx="1905000" cy="1431902"/>
          </a:xfrm>
        </p:grpSpPr>
        <p:sp>
          <p:nvSpPr>
            <p:cNvPr id="7181" name="Line 5"/>
            <p:cNvSpPr>
              <a:spLocks noChangeShapeType="1"/>
            </p:cNvSpPr>
            <p:nvPr/>
          </p:nvSpPr>
          <p:spPr bwMode="auto">
            <a:xfrm>
              <a:off x="3498850" y="3511550"/>
              <a:ext cx="1905000" cy="0"/>
            </a:xfrm>
            <a:prstGeom prst="line">
              <a:avLst/>
            </a:prstGeom>
            <a:noFill/>
            <a:ln w="1270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182" name="Rectangle 6"/>
            <p:cNvSpPr>
              <a:spLocks noChangeArrowheads="1"/>
            </p:cNvSpPr>
            <p:nvPr/>
          </p:nvSpPr>
          <p:spPr bwMode="auto">
            <a:xfrm>
              <a:off x="3729196" y="3616348"/>
              <a:ext cx="144430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400" dirty="0" err="1"/>
                <a:t>Often</a:t>
              </a:r>
              <a:r>
                <a:rPr lang="fr-FR" altLang="fr-FR" sz="1400" dirty="0"/>
                <a:t> </a:t>
              </a:r>
              <a:r>
                <a:rPr lang="fr-FR" altLang="fr-FR" sz="1400" dirty="0" err="1"/>
                <a:t>used</a:t>
              </a:r>
              <a:r>
                <a:rPr lang="fr-FR" altLang="fr-FR" sz="1400" dirty="0"/>
                <a:t> in</a:t>
              </a:r>
            </a:p>
            <a:p>
              <a:pPr algn="ctr">
                <a:spcBef>
                  <a:spcPct val="0"/>
                </a:spcBef>
                <a:buFontTx/>
                <a:buNone/>
              </a:pPr>
              <a:r>
                <a:rPr lang="fr-FR" altLang="fr-FR" sz="1400" dirty="0"/>
                <a:t> </a:t>
              </a:r>
              <a:r>
                <a:rPr lang="fr-FR" altLang="fr-FR" sz="1400" dirty="0" err="1"/>
                <a:t>complementarity</a:t>
              </a:r>
              <a:endParaRPr lang="fr-FR" altLang="fr-FR" sz="1400" dirty="0"/>
            </a:p>
          </p:txBody>
        </p:sp>
        <p:sp>
          <p:nvSpPr>
            <p:cNvPr id="7183" name="AutoShape 13"/>
            <p:cNvSpPr>
              <a:spLocks noChangeArrowheads="1"/>
            </p:cNvSpPr>
            <p:nvPr/>
          </p:nvSpPr>
          <p:spPr bwMode="auto">
            <a:xfrm>
              <a:off x="4121150" y="2705101"/>
              <a:ext cx="619125" cy="633412"/>
            </a:xfrm>
            <a:prstGeom prst="plus">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2400"/>
            </a:p>
          </p:txBody>
        </p:sp>
      </p:grpSp>
      <p:sp>
        <p:nvSpPr>
          <p:cNvPr id="94221" name="Rectangle 14"/>
          <p:cNvSpPr>
            <a:spLocks noChangeArrowheads="1"/>
          </p:cNvSpPr>
          <p:nvPr/>
        </p:nvSpPr>
        <p:spPr bwMode="auto">
          <a:xfrm>
            <a:off x="49053" y="2955925"/>
            <a:ext cx="1238250" cy="765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1800" dirty="0">
                <a:solidFill>
                  <a:srgbClr val="FF0000"/>
                </a:solidFill>
              </a:rPr>
              <a:t>Read about CRM</a:t>
            </a:r>
            <a:r>
              <a:rPr lang="fr-FR" altLang="fr-FR" sz="1800" dirty="0"/>
              <a:t>: </a:t>
            </a:r>
            <a:r>
              <a:rPr lang="fr-FR" altLang="fr-FR" sz="1800" dirty="0">
                <a:hlinkClick r:id="rId3"/>
              </a:rPr>
              <a:t>here</a:t>
            </a:r>
            <a:r>
              <a:rPr lang="fr-FR" altLang="fr-FR" sz="1800" dirty="0"/>
              <a:t> </a:t>
            </a:r>
          </a:p>
        </p:txBody>
      </p:sp>
      <p:sp>
        <p:nvSpPr>
          <p:cNvPr id="7180" name="Rectangle 15"/>
          <p:cNvSpPr>
            <a:spLocks noChangeArrowheads="1"/>
          </p:cNvSpPr>
          <p:nvPr/>
        </p:nvSpPr>
        <p:spPr bwMode="auto">
          <a:xfrm>
            <a:off x="4140200" y="0"/>
            <a:ext cx="3868738" cy="674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fr-FR" altLang="fr-FR" sz="1800" dirty="0"/>
              <a:t> About files</a:t>
            </a:r>
          </a:p>
        </p:txBody>
      </p:sp>
    </p:spTree>
    <p:extLst>
      <p:ext uri="{BB962C8B-B14F-4D97-AF65-F5344CB8AC3E}">
        <p14:creationId xmlns:p14="http://schemas.microsoft.com/office/powerpoint/2010/main" val="3759546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2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42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42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2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42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2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4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P spid="94214" grpId="0" animBg="1"/>
      <p:bldP spid="94215" grpId="0" animBg="1"/>
      <p:bldP spid="94216" grpId="0" animBg="1"/>
      <p:bldP spid="94217" grpId="0" animBg="1"/>
      <p:bldP spid="94218" grpId="0" animBg="1"/>
      <p:bldP spid="94219" grpId="0" animBg="1"/>
      <p:bldP spid="942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77</a:t>
            </a:fld>
            <a:endParaRPr lang="fr-FR"/>
          </a:p>
        </p:txBody>
      </p:sp>
      <p:sp>
        <p:nvSpPr>
          <p:cNvPr id="7" name="Rectangle 6"/>
          <p:cNvSpPr/>
          <p:nvPr/>
        </p:nvSpPr>
        <p:spPr>
          <a:xfrm>
            <a:off x="485775" y="261257"/>
            <a:ext cx="11220450" cy="5663293"/>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worst that could happen: Be blacklisted by Internet Service Providers, ISPs, and anti-spam organizations</a:t>
            </a:r>
            <a:r>
              <a:rPr lang="en-US" sz="1600" dirty="0"/>
              <a:t>, </a:t>
            </a:r>
            <a:r>
              <a:rPr lang="en-US" sz="2400" dirty="0"/>
              <a:t>Google and other companies.</a:t>
            </a:r>
          </a:p>
          <a:p>
            <a:pPr algn="ctr"/>
            <a:r>
              <a:rPr lang="en-US" dirty="0"/>
              <a:t>The </a:t>
            </a:r>
            <a:r>
              <a:rPr lang="en-US" dirty="0" err="1"/>
              <a:t>blacklistage</a:t>
            </a:r>
            <a:r>
              <a:rPr lang="en-US" dirty="0"/>
              <a:t> can be applied to your email address but also to your domain name, to your IP address, to your email boxes…</a:t>
            </a:r>
          </a:p>
          <a:p>
            <a:pPr algn="ctr"/>
            <a:endParaRPr lang="en-US" sz="2400" dirty="0"/>
          </a:p>
          <a:p>
            <a:pPr algn="ctr"/>
            <a:endParaRPr lang="en-US" dirty="0"/>
          </a:p>
          <a:p>
            <a:pPr marL="285750" indent="-285750" algn="ctr">
              <a:buFontTx/>
              <a:buChar char="-"/>
            </a:pPr>
            <a:r>
              <a:rPr lang="en-US" dirty="0"/>
              <a:t>Avoid a lot of users clicking the "unwanted/spam" button on their mailbox: Remind the recipient that they have given you permission to send them your newsletter, put an unsubscribe button in your email.</a:t>
            </a:r>
          </a:p>
          <a:p>
            <a:pPr marL="285750" indent="-285750" algn="ctr">
              <a:buFontTx/>
              <a:buChar char="-"/>
            </a:pPr>
            <a:endParaRPr lang="en-US" dirty="0"/>
          </a:p>
          <a:p>
            <a:pPr marL="285750" indent="-285750" algn="ctr">
              <a:buFontTx/>
              <a:buChar char="-"/>
            </a:pPr>
            <a:endParaRPr lang="en-US" dirty="0"/>
          </a:p>
          <a:p>
            <a:pPr marL="285750" indent="-285750" algn="ctr">
              <a:buFontTx/>
              <a:buChar char="-"/>
            </a:pPr>
            <a:r>
              <a:rPr lang="en-US" dirty="0"/>
              <a:t>Avoid using words as “free”,  “bank”, “credit card” </a:t>
            </a:r>
            <a:r>
              <a:rPr lang="en-US" sz="1100" dirty="0"/>
              <a:t>(or “sex”, “Viagra”… but it is far from </a:t>
            </a:r>
            <a:r>
              <a:rPr lang="en-US" sz="1100" dirty="0" err="1"/>
              <a:t>winetourism</a:t>
            </a:r>
            <a:r>
              <a:rPr lang="en-US" sz="1100" dirty="0"/>
              <a:t>)</a:t>
            </a:r>
            <a:r>
              <a:rPr lang="en-US" dirty="0"/>
              <a:t>, don’t use too many uppercase letters (capitals)…</a:t>
            </a:r>
            <a:r>
              <a:rPr lang="en-US" sz="1400" dirty="0"/>
              <a:t>Your message will be filtered by the mailboxes and ISPs and classified in spam. If many of the messages you send are classified as spam you will be blacklisted</a:t>
            </a:r>
          </a:p>
          <a:p>
            <a:pPr marL="285750" indent="-285750" algn="ctr">
              <a:buFontTx/>
              <a:buChar char="-"/>
            </a:pPr>
            <a:endParaRPr lang="en-US" dirty="0"/>
          </a:p>
          <a:p>
            <a:pPr marL="285750" indent="-285750" algn="ctr">
              <a:buFontTx/>
              <a:buChar char="-"/>
            </a:pPr>
            <a:endParaRPr lang="en-US" dirty="0"/>
          </a:p>
          <a:p>
            <a:pPr marL="285750" indent="-285750" algn="ctr">
              <a:buFontTx/>
              <a:buChar char="-"/>
            </a:pPr>
            <a:r>
              <a:rPr lang="en-US" dirty="0"/>
              <a:t>Do not use a personal mailbox to send hundreds of emails </a:t>
            </a:r>
            <a:r>
              <a:rPr lang="en-US" sz="1400" dirty="0"/>
              <a:t>(Your message will be filtered by the mailboxes and ISPs and classified in spam)</a:t>
            </a:r>
            <a:r>
              <a:rPr lang="en-US" dirty="0"/>
              <a:t>: use an email marketing platform (</a:t>
            </a:r>
            <a:r>
              <a:rPr lang="en-US" dirty="0" err="1"/>
              <a:t>mailchimp</a:t>
            </a:r>
            <a:r>
              <a:rPr lang="en-US" dirty="0"/>
              <a:t>, </a:t>
            </a:r>
            <a:r>
              <a:rPr lang="en-US" dirty="0" err="1"/>
              <a:t>sendinblue</a:t>
            </a:r>
            <a:r>
              <a:rPr lang="en-US" dirty="0"/>
              <a:t>, campaign monitor…)</a:t>
            </a:r>
          </a:p>
          <a:p>
            <a:pPr marL="285750" indent="-285750" algn="ctr">
              <a:buFontTx/>
              <a:buChar char="-"/>
            </a:pPr>
            <a:endParaRPr lang="en-US" dirty="0"/>
          </a:p>
          <a:p>
            <a:pPr algn="ctr"/>
            <a:endParaRPr lang="fr-FR" dirty="0"/>
          </a:p>
        </p:txBody>
      </p:sp>
    </p:spTree>
    <p:extLst>
      <p:ext uri="{BB962C8B-B14F-4D97-AF65-F5344CB8AC3E}">
        <p14:creationId xmlns:p14="http://schemas.microsoft.com/office/powerpoint/2010/main" val="328797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78</a:t>
            </a:fld>
            <a:endParaRPr lang="fr-FR"/>
          </a:p>
        </p:txBody>
      </p:sp>
      <p:pic>
        <p:nvPicPr>
          <p:cNvPr id="7" name="Image 6"/>
          <p:cNvPicPr>
            <a:picLocks noChangeAspect="1"/>
          </p:cNvPicPr>
          <p:nvPr/>
        </p:nvPicPr>
        <p:blipFill>
          <a:blip r:embed="rId2"/>
          <a:stretch>
            <a:fillRect/>
          </a:stretch>
        </p:blipFill>
        <p:spPr>
          <a:xfrm>
            <a:off x="5917836" y="1274900"/>
            <a:ext cx="5688724" cy="4192695"/>
          </a:xfrm>
          <a:prstGeom prst="rect">
            <a:avLst/>
          </a:prstGeom>
        </p:spPr>
      </p:pic>
    </p:spTree>
    <p:extLst>
      <p:ext uri="{BB962C8B-B14F-4D97-AF65-F5344CB8AC3E}">
        <p14:creationId xmlns:p14="http://schemas.microsoft.com/office/powerpoint/2010/main" val="29899632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79</a:t>
            </a:fld>
            <a:endParaRPr lang="fr-FR"/>
          </a:p>
        </p:txBody>
      </p:sp>
      <p:sp>
        <p:nvSpPr>
          <p:cNvPr id="7" name="Rectangle 6"/>
          <p:cNvSpPr/>
          <p:nvPr/>
        </p:nvSpPr>
        <p:spPr>
          <a:xfrm>
            <a:off x="400050" y="371475"/>
            <a:ext cx="11334750" cy="6029325"/>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We will use </a:t>
            </a:r>
            <a:r>
              <a:rPr lang="en-US" sz="2400" dirty="0" err="1"/>
              <a:t>MailChimp</a:t>
            </a:r>
            <a:r>
              <a:rPr lang="en-US" sz="2400" dirty="0"/>
              <a:t> which is a very popular e-mailing platform.</a:t>
            </a:r>
          </a:p>
          <a:p>
            <a:pPr algn="ctr"/>
            <a:r>
              <a:rPr lang="en-US" sz="1400" dirty="0"/>
              <a:t>(Sorry but for my part I am not very used to </a:t>
            </a:r>
            <a:r>
              <a:rPr lang="en-US" sz="1400" dirty="0" err="1"/>
              <a:t>MailChimp</a:t>
            </a:r>
            <a:r>
              <a:rPr lang="en-US" sz="1400" dirty="0"/>
              <a:t> because I use </a:t>
            </a:r>
            <a:r>
              <a:rPr lang="en-US" sz="1400" dirty="0" err="1"/>
              <a:t>Sendinblue</a:t>
            </a:r>
            <a:r>
              <a:rPr lang="en-US" sz="1400" dirty="0"/>
              <a:t> instead. I hope you will excuse my hesitation)</a:t>
            </a:r>
          </a:p>
          <a:p>
            <a:pPr algn="ctr"/>
            <a:endParaRPr lang="en-US" sz="2400" dirty="0"/>
          </a:p>
          <a:p>
            <a:pPr algn="ctr"/>
            <a:endParaRPr lang="en-US" sz="2400" dirty="0"/>
          </a:p>
          <a:p>
            <a:pPr algn="ctr"/>
            <a:r>
              <a:rPr lang="en-US" sz="2400" dirty="0"/>
              <a:t>A small demo to start</a:t>
            </a:r>
          </a:p>
          <a:p>
            <a:pPr algn="ctr"/>
            <a:endParaRPr lang="en-US" sz="2000" dirty="0"/>
          </a:p>
          <a:p>
            <a:pPr algn="ctr"/>
            <a:endParaRPr lang="en-US" sz="2000" dirty="0"/>
          </a:p>
          <a:p>
            <a:pPr algn="ctr"/>
            <a:r>
              <a:rPr lang="en-US" sz="1200" dirty="0"/>
              <a:t>For myself: </a:t>
            </a:r>
          </a:p>
          <a:p>
            <a:pPr marL="285750" indent="-285750" algn="ctr">
              <a:buFontTx/>
              <a:buChar char="-"/>
            </a:pPr>
            <a:r>
              <a:rPr lang="en-US" sz="1050" dirty="0"/>
              <a:t>(google drive+ </a:t>
            </a:r>
            <a:r>
              <a:rPr lang="en-US" sz="1050" dirty="0" err="1"/>
              <a:t>fichier</a:t>
            </a:r>
            <a:r>
              <a:rPr lang="en-US" sz="1050" dirty="0"/>
              <a:t> “e-mail list”+ download </a:t>
            </a:r>
            <a:r>
              <a:rPr lang="en-US" sz="1050" dirty="0" err="1"/>
              <a:t>cvs</a:t>
            </a:r>
            <a:r>
              <a:rPr lang="en-US" sz="1050" dirty="0"/>
              <a:t> format (ad to </a:t>
            </a:r>
            <a:r>
              <a:rPr lang="en-US" sz="1050" dirty="0">
                <a:hlinkClick r:id="rId3"/>
              </a:rPr>
              <a:t>www.cariou.eu</a:t>
            </a:r>
            <a:r>
              <a:rPr lang="en-US" sz="1050" dirty="0"/>
              <a:t>),</a:t>
            </a:r>
          </a:p>
          <a:p>
            <a:pPr marL="285750" indent="-285750" algn="ctr">
              <a:buFontTx/>
              <a:buChar char="-"/>
            </a:pPr>
            <a:endParaRPr lang="en-US" sz="1050" dirty="0"/>
          </a:p>
          <a:p>
            <a:pPr marL="285750" indent="-285750" algn="ctr">
              <a:buFontTx/>
              <a:buChar char="-"/>
            </a:pPr>
            <a:r>
              <a:rPr lang="en-US" sz="1050" dirty="0"/>
              <a:t>go to </a:t>
            </a:r>
            <a:r>
              <a:rPr lang="en-US" sz="1050" dirty="0" err="1"/>
              <a:t>mailchimp</a:t>
            </a:r>
            <a:r>
              <a:rPr lang="en-US" sz="1050" dirty="0"/>
              <a:t>, login (</a:t>
            </a:r>
            <a:r>
              <a:rPr lang="en-US" sz="1000" dirty="0"/>
              <a:t>for myself: </a:t>
            </a:r>
            <a:r>
              <a:rPr lang="en-US" sz="1000" dirty="0" err="1"/>
              <a:t>JCariou</a:t>
            </a:r>
            <a:r>
              <a:rPr lang="en-US" sz="1000" dirty="0"/>
              <a:t>+ </a:t>
            </a:r>
            <a:r>
              <a:rPr lang="en-US" sz="1000" dirty="0" err="1"/>
              <a:t>mdp</a:t>
            </a:r>
            <a:r>
              <a:rPr lang="en-US" sz="1000" dirty="0"/>
              <a:t>: </a:t>
            </a:r>
            <a:r>
              <a:rPr lang="en-US" sz="1000" dirty="0" err="1"/>
              <a:t>xxxxXxxxxx</a:t>
            </a:r>
            <a:r>
              <a:rPr lang="en-US" sz="1000" dirty="0"/>
              <a:t>!</a:t>
            </a:r>
            <a:r>
              <a:rPr lang="en-US" sz="1050" dirty="0"/>
              <a:t> ) ,</a:t>
            </a:r>
          </a:p>
          <a:p>
            <a:pPr marL="285750" indent="-285750" algn="ctr">
              <a:buFontTx/>
              <a:buChar char="-"/>
            </a:pPr>
            <a:endParaRPr lang="en-US" sz="1050" dirty="0"/>
          </a:p>
          <a:p>
            <a:pPr marL="285750" indent="-285750" algn="ctr">
              <a:buFontTx/>
              <a:buChar char="-"/>
            </a:pPr>
            <a:r>
              <a:rPr lang="en-US" sz="1050" dirty="0"/>
              <a:t>list + </a:t>
            </a:r>
            <a:r>
              <a:rPr lang="en-US" sz="1050" dirty="0" err="1"/>
              <a:t>createlist</a:t>
            </a:r>
            <a:r>
              <a:rPr lang="en-US" sz="1050" dirty="0"/>
              <a:t> + add/import contacts (</a:t>
            </a:r>
            <a:r>
              <a:rPr lang="en-US" sz="1050" dirty="0" err="1"/>
              <a:t>cvs</a:t>
            </a:r>
            <a:r>
              <a:rPr lang="en-US" sz="1050" dirty="0"/>
              <a:t>),</a:t>
            </a:r>
          </a:p>
          <a:p>
            <a:pPr marL="285750" indent="-285750" algn="ctr">
              <a:buFontTx/>
              <a:buChar char="-"/>
            </a:pPr>
            <a:endParaRPr lang="en-US" sz="1050" dirty="0"/>
          </a:p>
          <a:p>
            <a:pPr marL="285750" indent="-285750" algn="ctr">
              <a:buFontTx/>
              <a:buChar char="-"/>
            </a:pPr>
            <a:r>
              <a:rPr lang="en-US" sz="1050" dirty="0"/>
              <a:t>create </a:t>
            </a:r>
            <a:r>
              <a:rPr lang="en-US" sz="1050" dirty="0" err="1"/>
              <a:t>campaing</a:t>
            </a:r>
            <a:r>
              <a:rPr lang="en-US" sz="1050" dirty="0"/>
              <a:t>, send</a:t>
            </a:r>
          </a:p>
          <a:p>
            <a:pPr marL="285750" indent="-285750" algn="ctr">
              <a:buFontTx/>
              <a:buChar char="-"/>
            </a:pPr>
            <a:endParaRPr lang="en-US" sz="1050" dirty="0"/>
          </a:p>
          <a:p>
            <a:pPr algn="ctr"/>
            <a:r>
              <a:rPr lang="en-US" sz="1050" dirty="0"/>
              <a:t>- Ask students to check their mailbox, ask a few students to click on an email link, ask two students to unsubscribe</a:t>
            </a:r>
          </a:p>
          <a:p>
            <a:pPr algn="ctr"/>
            <a:r>
              <a:rPr lang="en-US" sz="1050" dirty="0"/>
              <a:t>reports</a:t>
            </a:r>
            <a:endParaRPr lang="fr-FR" sz="1050" dirty="0"/>
          </a:p>
        </p:txBody>
      </p:sp>
    </p:spTree>
    <p:extLst>
      <p:ext uri="{BB962C8B-B14F-4D97-AF65-F5344CB8AC3E}">
        <p14:creationId xmlns:p14="http://schemas.microsoft.com/office/powerpoint/2010/main" val="1310830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8C4EDC4-2503-434C-B7B9-32CC915E0B48}"/>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69B1284A-5531-45BE-A2DE-5610790D375E}"/>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0DCEB7D2-4F0B-43BE-914C-F0A5F235861A}"/>
              </a:ext>
            </a:extLst>
          </p:cNvPr>
          <p:cNvSpPr>
            <a:spLocks noGrp="1"/>
          </p:cNvSpPr>
          <p:nvPr>
            <p:ph type="sldNum" sz="quarter" idx="12"/>
          </p:nvPr>
        </p:nvSpPr>
        <p:spPr/>
        <p:txBody>
          <a:bodyPr/>
          <a:lstStyle/>
          <a:p>
            <a:fld id="{36DC4D30-C1AE-4A1B-9D74-9A68EC4908F8}" type="slidenum">
              <a:rPr lang="fr-FR" smtClean="0"/>
              <a:t>8</a:t>
            </a:fld>
            <a:endParaRPr lang="fr-FR"/>
          </a:p>
        </p:txBody>
      </p:sp>
      <p:sp>
        <p:nvSpPr>
          <p:cNvPr id="7" name="Rectangle 6">
            <a:extLst>
              <a:ext uri="{FF2B5EF4-FFF2-40B4-BE49-F238E27FC236}">
                <a16:creationId xmlns:a16="http://schemas.microsoft.com/office/drawing/2014/main" id="{5D9047CE-ABF3-4042-BDB6-90AC00081E80}"/>
              </a:ext>
            </a:extLst>
          </p:cNvPr>
          <p:cNvSpPr/>
          <p:nvPr/>
        </p:nvSpPr>
        <p:spPr>
          <a:xfrm>
            <a:off x="1174282" y="690113"/>
            <a:ext cx="9876156" cy="5020574"/>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t>You must create and declare your sitemap to the search engine (</a:t>
            </a:r>
            <a:r>
              <a:rPr lang="en-US" sz="2400" dirty="0" err="1"/>
              <a:t>eg</a:t>
            </a:r>
            <a:r>
              <a:rPr lang="en-US" sz="2400" dirty="0"/>
              <a:t> google). This is essential for the recent website and also for the bulky website.</a:t>
            </a:r>
          </a:p>
          <a:p>
            <a:pPr algn="ctr"/>
            <a:endParaRPr lang="fr-FR" sz="2400" dirty="0"/>
          </a:p>
          <a:p>
            <a:pPr algn="ctr"/>
            <a:r>
              <a:rPr lang="en-US" sz="2400" dirty="0"/>
              <a:t>A sitemap is made to help robots understand your website and thus improve indexing (and ultimately improve your site position in the answer pages).</a:t>
            </a:r>
            <a:endParaRPr lang="fr-FR" sz="2400" dirty="0"/>
          </a:p>
        </p:txBody>
      </p:sp>
      <p:sp>
        <p:nvSpPr>
          <p:cNvPr id="8" name="Rectangle 7">
            <a:extLst>
              <a:ext uri="{FF2B5EF4-FFF2-40B4-BE49-F238E27FC236}">
                <a16:creationId xmlns:a16="http://schemas.microsoft.com/office/drawing/2014/main" id="{70C9CF6D-0BBE-4610-8CD2-D2477135B854}"/>
              </a:ext>
            </a:extLst>
          </p:cNvPr>
          <p:cNvSpPr/>
          <p:nvPr/>
        </p:nvSpPr>
        <p:spPr>
          <a:xfrm>
            <a:off x="0" y="12264"/>
            <a:ext cx="1471553" cy="798753"/>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dirty="0">
                <a:solidFill>
                  <a:srgbClr val="FFC000"/>
                </a:solidFill>
              </a:rPr>
              <a:t>d) </a:t>
            </a:r>
            <a:r>
              <a:rPr lang="fr-FR" dirty="0" err="1">
                <a:solidFill>
                  <a:srgbClr val="FFC000"/>
                </a:solidFill>
              </a:rPr>
              <a:t>Sitemap</a:t>
            </a:r>
            <a:endParaRPr lang="fr-FR" dirty="0">
              <a:solidFill>
                <a:srgbClr val="FFC000"/>
              </a:solidFill>
            </a:endParaRPr>
          </a:p>
        </p:txBody>
      </p:sp>
    </p:spTree>
    <p:extLst>
      <p:ext uri="{BB962C8B-B14F-4D97-AF65-F5344CB8AC3E}">
        <p14:creationId xmlns:p14="http://schemas.microsoft.com/office/powerpoint/2010/main" val="18791572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71373A5C-5BA6-42A7-A186-895A2E5BAF2E}"/>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32FCA571-78F1-4EA4-9C02-757EDC910F6A}"/>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5BB4F7BF-4F1F-4B8B-9146-61C34DAF2273}"/>
              </a:ext>
            </a:extLst>
          </p:cNvPr>
          <p:cNvSpPr>
            <a:spLocks noGrp="1"/>
          </p:cNvSpPr>
          <p:nvPr>
            <p:ph type="sldNum" sz="quarter" idx="12"/>
          </p:nvPr>
        </p:nvSpPr>
        <p:spPr/>
        <p:txBody>
          <a:bodyPr/>
          <a:lstStyle/>
          <a:p>
            <a:fld id="{36DC4D30-C1AE-4A1B-9D74-9A68EC4908F8}" type="slidenum">
              <a:rPr lang="fr-FR" smtClean="0"/>
              <a:t>80</a:t>
            </a:fld>
            <a:endParaRPr lang="fr-FR"/>
          </a:p>
        </p:txBody>
      </p:sp>
      <p:sp>
        <p:nvSpPr>
          <p:cNvPr id="7" name="Rectangle 6">
            <a:extLst>
              <a:ext uri="{FF2B5EF4-FFF2-40B4-BE49-F238E27FC236}">
                <a16:creationId xmlns:a16="http://schemas.microsoft.com/office/drawing/2014/main" id="{93467A0A-EDE9-44E3-A809-EA4DD12BAB26}"/>
              </a:ext>
            </a:extLst>
          </p:cNvPr>
          <p:cNvSpPr/>
          <p:nvPr/>
        </p:nvSpPr>
        <p:spPr>
          <a:xfrm>
            <a:off x="2140772" y="2269863"/>
            <a:ext cx="6970956" cy="2259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 </a:t>
            </a:r>
            <a:r>
              <a:rPr lang="fr-FR" dirty="0" err="1"/>
              <a:t>Create</a:t>
            </a:r>
            <a:r>
              <a:rPr lang="fr-FR" dirty="0"/>
              <a:t> a </a:t>
            </a:r>
            <a:r>
              <a:rPr lang="fr-FR" dirty="0" err="1"/>
              <a:t>list</a:t>
            </a:r>
            <a:r>
              <a:rPr lang="fr-FR" dirty="0"/>
              <a:t> (</a:t>
            </a:r>
            <a:r>
              <a:rPr lang="fr-FR" dirty="0" err="1"/>
              <a:t>mailchimp</a:t>
            </a:r>
            <a:r>
              <a:rPr lang="fr-FR" dirty="0"/>
              <a:t>)</a:t>
            </a:r>
          </a:p>
        </p:txBody>
      </p:sp>
    </p:spTree>
    <p:extLst>
      <p:ext uri="{BB962C8B-B14F-4D97-AF65-F5344CB8AC3E}">
        <p14:creationId xmlns:p14="http://schemas.microsoft.com/office/powerpoint/2010/main" val="29249618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318B103-6CBF-4A41-BBAD-D2FE9526AF11}"/>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AF219BF0-91FF-44AF-9238-D0B963DAC93D}"/>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4EEF5FFB-F041-44BB-82CE-F55E0DD41E52}"/>
              </a:ext>
            </a:extLst>
          </p:cNvPr>
          <p:cNvSpPr>
            <a:spLocks noGrp="1"/>
          </p:cNvSpPr>
          <p:nvPr>
            <p:ph type="sldNum" sz="quarter" idx="12"/>
          </p:nvPr>
        </p:nvSpPr>
        <p:spPr/>
        <p:txBody>
          <a:bodyPr/>
          <a:lstStyle/>
          <a:p>
            <a:fld id="{36DC4D30-C1AE-4A1B-9D74-9A68EC4908F8}" type="slidenum">
              <a:rPr lang="fr-FR" smtClean="0"/>
              <a:t>81</a:t>
            </a:fld>
            <a:endParaRPr lang="fr-FR"/>
          </a:p>
        </p:txBody>
      </p:sp>
      <p:pic>
        <p:nvPicPr>
          <p:cNvPr id="7" name="Image 6">
            <a:extLst>
              <a:ext uri="{FF2B5EF4-FFF2-40B4-BE49-F238E27FC236}">
                <a16:creationId xmlns:a16="http://schemas.microsoft.com/office/drawing/2014/main" id="{DF76822B-5F21-44C1-B912-E47E8D0E1DCB}"/>
              </a:ext>
            </a:extLst>
          </p:cNvPr>
          <p:cNvPicPr>
            <a:picLocks noChangeAspect="1"/>
          </p:cNvPicPr>
          <p:nvPr/>
        </p:nvPicPr>
        <p:blipFill>
          <a:blip r:embed="rId2"/>
          <a:stretch>
            <a:fillRect/>
          </a:stretch>
        </p:blipFill>
        <p:spPr>
          <a:xfrm>
            <a:off x="867668" y="0"/>
            <a:ext cx="10456664" cy="6858000"/>
          </a:xfrm>
          <a:prstGeom prst="rect">
            <a:avLst/>
          </a:prstGeom>
        </p:spPr>
      </p:pic>
      <p:sp>
        <p:nvSpPr>
          <p:cNvPr id="8" name="Ellipse 7">
            <a:extLst>
              <a:ext uri="{FF2B5EF4-FFF2-40B4-BE49-F238E27FC236}">
                <a16:creationId xmlns:a16="http://schemas.microsoft.com/office/drawing/2014/main" id="{C336C4F7-6FBA-42E4-861D-98F0E6D0EE73}"/>
              </a:ext>
            </a:extLst>
          </p:cNvPr>
          <p:cNvSpPr/>
          <p:nvPr/>
        </p:nvSpPr>
        <p:spPr>
          <a:xfrm>
            <a:off x="3379696" y="3720362"/>
            <a:ext cx="3193226" cy="5701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4E0020A3-41BB-473F-BF5F-1BD9FC6AD84A}"/>
              </a:ext>
            </a:extLst>
          </p:cNvPr>
          <p:cNvSpPr/>
          <p:nvPr/>
        </p:nvSpPr>
        <p:spPr>
          <a:xfrm>
            <a:off x="1050571" y="2592593"/>
            <a:ext cx="2329125" cy="4107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A9FDA091-3876-46D4-A320-80A7264B49F9}"/>
              </a:ext>
            </a:extLst>
          </p:cNvPr>
          <p:cNvSpPr/>
          <p:nvPr/>
        </p:nvSpPr>
        <p:spPr>
          <a:xfrm>
            <a:off x="747562" y="203409"/>
            <a:ext cx="1952607" cy="5701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890961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ACAB2AEA-5BC2-4215-97FC-22DE2E804563}"/>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D6B1A98E-6D08-4C1F-A884-7905C244E398}"/>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BFC0E2B7-15A7-4C2C-A65D-FA29DFF67E33}"/>
              </a:ext>
            </a:extLst>
          </p:cNvPr>
          <p:cNvSpPr>
            <a:spLocks noGrp="1"/>
          </p:cNvSpPr>
          <p:nvPr>
            <p:ph type="sldNum" sz="quarter" idx="12"/>
          </p:nvPr>
        </p:nvSpPr>
        <p:spPr/>
        <p:txBody>
          <a:bodyPr/>
          <a:lstStyle/>
          <a:p>
            <a:fld id="{36DC4D30-C1AE-4A1B-9D74-9A68EC4908F8}" type="slidenum">
              <a:rPr lang="fr-FR" smtClean="0"/>
              <a:t>82</a:t>
            </a:fld>
            <a:endParaRPr lang="fr-FR"/>
          </a:p>
        </p:txBody>
      </p:sp>
      <p:pic>
        <p:nvPicPr>
          <p:cNvPr id="7" name="Image 6">
            <a:extLst>
              <a:ext uri="{FF2B5EF4-FFF2-40B4-BE49-F238E27FC236}">
                <a16:creationId xmlns:a16="http://schemas.microsoft.com/office/drawing/2014/main" id="{E8D5A571-0B6D-4C6D-8C7F-31306F25256B}"/>
              </a:ext>
            </a:extLst>
          </p:cNvPr>
          <p:cNvPicPr>
            <a:picLocks noChangeAspect="1"/>
          </p:cNvPicPr>
          <p:nvPr/>
        </p:nvPicPr>
        <p:blipFill>
          <a:blip r:embed="rId2"/>
          <a:stretch>
            <a:fillRect/>
          </a:stretch>
        </p:blipFill>
        <p:spPr>
          <a:xfrm>
            <a:off x="0" y="579667"/>
            <a:ext cx="12192000" cy="4386234"/>
          </a:xfrm>
          <a:prstGeom prst="rect">
            <a:avLst/>
          </a:prstGeom>
        </p:spPr>
      </p:pic>
      <p:sp>
        <p:nvSpPr>
          <p:cNvPr id="9" name="Ellipse 8">
            <a:extLst>
              <a:ext uri="{FF2B5EF4-FFF2-40B4-BE49-F238E27FC236}">
                <a16:creationId xmlns:a16="http://schemas.microsoft.com/office/drawing/2014/main" id="{B7FB96A0-174D-44CF-B5C6-80B049F42C78}"/>
              </a:ext>
            </a:extLst>
          </p:cNvPr>
          <p:cNvSpPr/>
          <p:nvPr/>
        </p:nvSpPr>
        <p:spPr>
          <a:xfrm>
            <a:off x="-220627" y="483107"/>
            <a:ext cx="833813" cy="5701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2408980C-3C83-4FC3-89F7-FE265C53AB97}"/>
              </a:ext>
            </a:extLst>
          </p:cNvPr>
          <p:cNvSpPr/>
          <p:nvPr/>
        </p:nvSpPr>
        <p:spPr>
          <a:xfrm>
            <a:off x="1769539" y="483106"/>
            <a:ext cx="1102753" cy="5701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8B64A6C2-B16C-43B3-BF4B-D7FF6FF0F098}"/>
              </a:ext>
            </a:extLst>
          </p:cNvPr>
          <p:cNvSpPr/>
          <p:nvPr/>
        </p:nvSpPr>
        <p:spPr>
          <a:xfrm>
            <a:off x="9668915" y="2646381"/>
            <a:ext cx="1952607" cy="4114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579486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147243A-E8C4-4129-BA44-87942004C080}"/>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04B70DAB-BB35-49DD-905D-1D0DE7E54D12}"/>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70C498F7-26CD-4346-B676-9570182A15DF}"/>
              </a:ext>
            </a:extLst>
          </p:cNvPr>
          <p:cNvSpPr>
            <a:spLocks noGrp="1"/>
          </p:cNvSpPr>
          <p:nvPr>
            <p:ph type="sldNum" sz="quarter" idx="12"/>
          </p:nvPr>
        </p:nvSpPr>
        <p:spPr/>
        <p:txBody>
          <a:bodyPr/>
          <a:lstStyle/>
          <a:p>
            <a:fld id="{36DC4D30-C1AE-4A1B-9D74-9A68EC4908F8}" type="slidenum">
              <a:rPr lang="fr-FR" smtClean="0"/>
              <a:t>83</a:t>
            </a:fld>
            <a:endParaRPr lang="fr-FR"/>
          </a:p>
        </p:txBody>
      </p:sp>
      <p:pic>
        <p:nvPicPr>
          <p:cNvPr id="7" name="Image 6">
            <a:extLst>
              <a:ext uri="{FF2B5EF4-FFF2-40B4-BE49-F238E27FC236}">
                <a16:creationId xmlns:a16="http://schemas.microsoft.com/office/drawing/2014/main" id="{4E089471-3D72-40AF-9A87-58B7CC89AA13}"/>
              </a:ext>
            </a:extLst>
          </p:cNvPr>
          <p:cNvPicPr>
            <a:picLocks noChangeAspect="1"/>
          </p:cNvPicPr>
          <p:nvPr/>
        </p:nvPicPr>
        <p:blipFill>
          <a:blip r:embed="rId2"/>
          <a:stretch>
            <a:fillRect/>
          </a:stretch>
        </p:blipFill>
        <p:spPr>
          <a:xfrm>
            <a:off x="0" y="170876"/>
            <a:ext cx="12192000" cy="4386234"/>
          </a:xfrm>
          <a:prstGeom prst="rect">
            <a:avLst/>
          </a:prstGeom>
        </p:spPr>
      </p:pic>
    </p:spTree>
    <p:extLst>
      <p:ext uri="{BB962C8B-B14F-4D97-AF65-F5344CB8AC3E}">
        <p14:creationId xmlns:p14="http://schemas.microsoft.com/office/powerpoint/2010/main" val="25560753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21F88FF-7B82-43CB-A40E-4D09FFB99572}"/>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6735FD0E-2900-4217-8F7D-11DD15735820}"/>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6E08DE83-2BA4-4E28-97C6-87E82D33EC5A}"/>
              </a:ext>
            </a:extLst>
          </p:cNvPr>
          <p:cNvSpPr>
            <a:spLocks noGrp="1"/>
          </p:cNvSpPr>
          <p:nvPr>
            <p:ph type="sldNum" sz="quarter" idx="12"/>
          </p:nvPr>
        </p:nvSpPr>
        <p:spPr/>
        <p:txBody>
          <a:bodyPr/>
          <a:lstStyle/>
          <a:p>
            <a:fld id="{36DC4D30-C1AE-4A1B-9D74-9A68EC4908F8}" type="slidenum">
              <a:rPr lang="fr-FR" smtClean="0"/>
              <a:t>84</a:t>
            </a:fld>
            <a:endParaRPr lang="fr-FR"/>
          </a:p>
        </p:txBody>
      </p:sp>
      <p:pic>
        <p:nvPicPr>
          <p:cNvPr id="8" name="Image 7">
            <a:extLst>
              <a:ext uri="{FF2B5EF4-FFF2-40B4-BE49-F238E27FC236}">
                <a16:creationId xmlns:a16="http://schemas.microsoft.com/office/drawing/2014/main" id="{6D36E318-97B8-4D02-884F-5A0757511767}"/>
              </a:ext>
            </a:extLst>
          </p:cNvPr>
          <p:cNvPicPr>
            <a:picLocks noChangeAspect="1"/>
          </p:cNvPicPr>
          <p:nvPr/>
        </p:nvPicPr>
        <p:blipFill>
          <a:blip r:embed="rId2"/>
          <a:stretch>
            <a:fillRect/>
          </a:stretch>
        </p:blipFill>
        <p:spPr>
          <a:xfrm>
            <a:off x="0" y="522022"/>
            <a:ext cx="12192000" cy="5813956"/>
          </a:xfrm>
          <a:prstGeom prst="rect">
            <a:avLst/>
          </a:prstGeom>
        </p:spPr>
      </p:pic>
    </p:spTree>
    <p:extLst>
      <p:ext uri="{BB962C8B-B14F-4D97-AF65-F5344CB8AC3E}">
        <p14:creationId xmlns:p14="http://schemas.microsoft.com/office/powerpoint/2010/main" val="29870409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7B38EA11-B40B-4E05-A40A-E90F1F42F45C}"/>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40CB02C3-5D82-4226-8AA4-EDCF2C0F1006}"/>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05E1B55D-EE1C-405E-A442-BA3078813446}"/>
              </a:ext>
            </a:extLst>
          </p:cNvPr>
          <p:cNvSpPr>
            <a:spLocks noGrp="1"/>
          </p:cNvSpPr>
          <p:nvPr>
            <p:ph type="sldNum" sz="quarter" idx="12"/>
          </p:nvPr>
        </p:nvSpPr>
        <p:spPr/>
        <p:txBody>
          <a:bodyPr/>
          <a:lstStyle/>
          <a:p>
            <a:fld id="{36DC4D30-C1AE-4A1B-9D74-9A68EC4908F8}" type="slidenum">
              <a:rPr lang="fr-FR" smtClean="0"/>
              <a:t>85</a:t>
            </a:fld>
            <a:endParaRPr lang="fr-FR"/>
          </a:p>
        </p:txBody>
      </p:sp>
      <p:pic>
        <p:nvPicPr>
          <p:cNvPr id="7" name="Image 6">
            <a:extLst>
              <a:ext uri="{FF2B5EF4-FFF2-40B4-BE49-F238E27FC236}">
                <a16:creationId xmlns:a16="http://schemas.microsoft.com/office/drawing/2014/main" id="{6EB42939-9554-4037-999D-8A879E2A2350}"/>
              </a:ext>
            </a:extLst>
          </p:cNvPr>
          <p:cNvPicPr>
            <a:picLocks noChangeAspect="1"/>
          </p:cNvPicPr>
          <p:nvPr/>
        </p:nvPicPr>
        <p:blipFill>
          <a:blip r:embed="rId2"/>
          <a:stretch>
            <a:fillRect/>
          </a:stretch>
        </p:blipFill>
        <p:spPr>
          <a:xfrm>
            <a:off x="0" y="522022"/>
            <a:ext cx="12192000" cy="5813956"/>
          </a:xfrm>
          <a:prstGeom prst="rect">
            <a:avLst/>
          </a:prstGeom>
        </p:spPr>
      </p:pic>
      <p:pic>
        <p:nvPicPr>
          <p:cNvPr id="8" name="Image 7">
            <a:extLst>
              <a:ext uri="{FF2B5EF4-FFF2-40B4-BE49-F238E27FC236}">
                <a16:creationId xmlns:a16="http://schemas.microsoft.com/office/drawing/2014/main" id="{3EAA7CC2-AFE7-41BB-BE56-AEE84CC3B04D}"/>
              </a:ext>
            </a:extLst>
          </p:cNvPr>
          <p:cNvPicPr>
            <a:picLocks noChangeAspect="1"/>
          </p:cNvPicPr>
          <p:nvPr/>
        </p:nvPicPr>
        <p:blipFill>
          <a:blip r:embed="rId3"/>
          <a:stretch>
            <a:fillRect/>
          </a:stretch>
        </p:blipFill>
        <p:spPr>
          <a:xfrm>
            <a:off x="828339" y="2549563"/>
            <a:ext cx="451821" cy="503484"/>
          </a:xfrm>
          <a:prstGeom prst="rect">
            <a:avLst/>
          </a:prstGeom>
        </p:spPr>
      </p:pic>
      <p:sp>
        <p:nvSpPr>
          <p:cNvPr id="9" name="Ellipse 8">
            <a:extLst>
              <a:ext uri="{FF2B5EF4-FFF2-40B4-BE49-F238E27FC236}">
                <a16:creationId xmlns:a16="http://schemas.microsoft.com/office/drawing/2014/main" id="{8545012D-AE96-4AB6-8155-FF4EE3062043}"/>
              </a:ext>
            </a:extLst>
          </p:cNvPr>
          <p:cNvSpPr/>
          <p:nvPr/>
        </p:nvSpPr>
        <p:spPr>
          <a:xfrm>
            <a:off x="7083817" y="2630245"/>
            <a:ext cx="451821" cy="342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545776E8-1C3C-4F36-82F3-22D600CF04A9}"/>
              </a:ext>
            </a:extLst>
          </p:cNvPr>
          <p:cNvSpPr/>
          <p:nvPr/>
        </p:nvSpPr>
        <p:spPr>
          <a:xfrm>
            <a:off x="8720772" y="2606605"/>
            <a:ext cx="451821" cy="342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FC2EADA6-6449-4EC0-8755-D25106D5E3E7}"/>
              </a:ext>
            </a:extLst>
          </p:cNvPr>
          <p:cNvSpPr/>
          <p:nvPr/>
        </p:nvSpPr>
        <p:spPr>
          <a:xfrm>
            <a:off x="10456386" y="2644256"/>
            <a:ext cx="451821" cy="342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652136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EE18B78-B187-4D8F-921F-DA10C20AFF3A}"/>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89965B73-BD7B-4079-90B7-61DBFA643F33}"/>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771840C9-D938-4CBB-A4F1-3B05D7C0BEC0}"/>
              </a:ext>
            </a:extLst>
          </p:cNvPr>
          <p:cNvSpPr>
            <a:spLocks noGrp="1"/>
          </p:cNvSpPr>
          <p:nvPr>
            <p:ph type="sldNum" sz="quarter" idx="12"/>
          </p:nvPr>
        </p:nvSpPr>
        <p:spPr/>
        <p:txBody>
          <a:bodyPr/>
          <a:lstStyle/>
          <a:p>
            <a:fld id="{36DC4D30-C1AE-4A1B-9D74-9A68EC4908F8}" type="slidenum">
              <a:rPr lang="fr-FR" smtClean="0"/>
              <a:t>86</a:t>
            </a:fld>
            <a:endParaRPr lang="fr-FR"/>
          </a:p>
        </p:txBody>
      </p:sp>
      <p:pic>
        <p:nvPicPr>
          <p:cNvPr id="7" name="Image 6">
            <a:extLst>
              <a:ext uri="{FF2B5EF4-FFF2-40B4-BE49-F238E27FC236}">
                <a16:creationId xmlns:a16="http://schemas.microsoft.com/office/drawing/2014/main" id="{18CE6A21-57BC-428C-AF6F-0F151AE562E8}"/>
              </a:ext>
            </a:extLst>
          </p:cNvPr>
          <p:cNvPicPr>
            <a:picLocks noChangeAspect="1"/>
          </p:cNvPicPr>
          <p:nvPr/>
        </p:nvPicPr>
        <p:blipFill>
          <a:blip r:embed="rId2"/>
          <a:stretch>
            <a:fillRect/>
          </a:stretch>
        </p:blipFill>
        <p:spPr>
          <a:xfrm>
            <a:off x="0" y="522022"/>
            <a:ext cx="12192000" cy="5813956"/>
          </a:xfrm>
          <a:prstGeom prst="rect">
            <a:avLst/>
          </a:prstGeom>
        </p:spPr>
      </p:pic>
    </p:spTree>
    <p:extLst>
      <p:ext uri="{BB962C8B-B14F-4D97-AF65-F5344CB8AC3E}">
        <p14:creationId xmlns:p14="http://schemas.microsoft.com/office/powerpoint/2010/main" val="32460436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6C39E3D-D066-4DCE-B2A8-3AA59886F5A5}"/>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C444EBFE-5599-4329-AF62-15F0DCD90839}"/>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BF4F23B5-9FFA-4106-9605-0BFF9F84F0F2}"/>
              </a:ext>
            </a:extLst>
          </p:cNvPr>
          <p:cNvSpPr>
            <a:spLocks noGrp="1"/>
          </p:cNvSpPr>
          <p:nvPr>
            <p:ph type="sldNum" sz="quarter" idx="12"/>
          </p:nvPr>
        </p:nvSpPr>
        <p:spPr/>
        <p:txBody>
          <a:bodyPr/>
          <a:lstStyle/>
          <a:p>
            <a:fld id="{36DC4D30-C1AE-4A1B-9D74-9A68EC4908F8}" type="slidenum">
              <a:rPr lang="fr-FR" smtClean="0"/>
              <a:t>87</a:t>
            </a:fld>
            <a:endParaRPr lang="fr-FR"/>
          </a:p>
        </p:txBody>
      </p:sp>
      <p:pic>
        <p:nvPicPr>
          <p:cNvPr id="7" name="Image 6">
            <a:extLst>
              <a:ext uri="{FF2B5EF4-FFF2-40B4-BE49-F238E27FC236}">
                <a16:creationId xmlns:a16="http://schemas.microsoft.com/office/drawing/2014/main" id="{78889C6B-3675-451F-8594-FCBF6CB3A6DF}"/>
              </a:ext>
            </a:extLst>
          </p:cNvPr>
          <p:cNvPicPr>
            <a:picLocks noChangeAspect="1"/>
          </p:cNvPicPr>
          <p:nvPr/>
        </p:nvPicPr>
        <p:blipFill>
          <a:blip r:embed="rId2"/>
          <a:stretch>
            <a:fillRect/>
          </a:stretch>
        </p:blipFill>
        <p:spPr>
          <a:xfrm>
            <a:off x="0" y="522022"/>
            <a:ext cx="12192000" cy="5813956"/>
          </a:xfrm>
          <a:prstGeom prst="rect">
            <a:avLst/>
          </a:prstGeom>
        </p:spPr>
      </p:pic>
      <p:sp>
        <p:nvSpPr>
          <p:cNvPr id="8" name="Ellipse 7">
            <a:extLst>
              <a:ext uri="{FF2B5EF4-FFF2-40B4-BE49-F238E27FC236}">
                <a16:creationId xmlns:a16="http://schemas.microsoft.com/office/drawing/2014/main" id="{11B6C6C5-F7F8-4775-AB5D-6E49E649C61C}"/>
              </a:ext>
            </a:extLst>
          </p:cNvPr>
          <p:cNvSpPr/>
          <p:nvPr/>
        </p:nvSpPr>
        <p:spPr>
          <a:xfrm>
            <a:off x="2113784" y="2199940"/>
            <a:ext cx="451821" cy="342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25908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D6D2993-8553-4A6A-89C4-23F2FD071D97}"/>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41453BCB-E017-45C0-BDCB-8FC8FD49E1A1}"/>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15C50BA0-A8C2-43D2-BD50-07760C5FF7FA}"/>
              </a:ext>
            </a:extLst>
          </p:cNvPr>
          <p:cNvSpPr>
            <a:spLocks noGrp="1"/>
          </p:cNvSpPr>
          <p:nvPr>
            <p:ph type="sldNum" sz="quarter" idx="12"/>
          </p:nvPr>
        </p:nvSpPr>
        <p:spPr/>
        <p:txBody>
          <a:bodyPr/>
          <a:lstStyle/>
          <a:p>
            <a:fld id="{36DC4D30-C1AE-4A1B-9D74-9A68EC4908F8}" type="slidenum">
              <a:rPr lang="fr-FR" smtClean="0"/>
              <a:t>88</a:t>
            </a:fld>
            <a:endParaRPr lang="fr-FR"/>
          </a:p>
        </p:txBody>
      </p:sp>
      <p:sp>
        <p:nvSpPr>
          <p:cNvPr id="7" name="Rectangle 6">
            <a:extLst>
              <a:ext uri="{FF2B5EF4-FFF2-40B4-BE49-F238E27FC236}">
                <a16:creationId xmlns:a16="http://schemas.microsoft.com/office/drawing/2014/main" id="{DB3F17FE-EAB6-4168-99C2-9B8AFFF4CB0D}"/>
              </a:ext>
            </a:extLst>
          </p:cNvPr>
          <p:cNvSpPr/>
          <p:nvPr/>
        </p:nvSpPr>
        <p:spPr>
          <a:xfrm>
            <a:off x="2610522" y="2108498"/>
            <a:ext cx="6970956" cy="2259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 </a:t>
            </a:r>
            <a:r>
              <a:rPr lang="fr-FR" dirty="0" err="1"/>
              <a:t>Create</a:t>
            </a:r>
            <a:r>
              <a:rPr lang="fr-FR" dirty="0"/>
              <a:t> a </a:t>
            </a:r>
            <a:r>
              <a:rPr lang="fr-FR" dirty="0" err="1"/>
              <a:t>campaing</a:t>
            </a:r>
            <a:endParaRPr lang="fr-FR" dirty="0"/>
          </a:p>
        </p:txBody>
      </p:sp>
    </p:spTree>
    <p:extLst>
      <p:ext uri="{BB962C8B-B14F-4D97-AF65-F5344CB8AC3E}">
        <p14:creationId xmlns:p14="http://schemas.microsoft.com/office/powerpoint/2010/main" val="40269329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93957A31-5A1A-48B7-8C33-F511FA9B986C}"/>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1555437E-BA28-4C39-95F5-923A7F221352}"/>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4E222C43-E7F0-4904-A513-EB7134E230DE}"/>
              </a:ext>
            </a:extLst>
          </p:cNvPr>
          <p:cNvSpPr>
            <a:spLocks noGrp="1"/>
          </p:cNvSpPr>
          <p:nvPr>
            <p:ph type="sldNum" sz="quarter" idx="12"/>
          </p:nvPr>
        </p:nvSpPr>
        <p:spPr/>
        <p:txBody>
          <a:bodyPr/>
          <a:lstStyle/>
          <a:p>
            <a:fld id="{36DC4D30-C1AE-4A1B-9D74-9A68EC4908F8}" type="slidenum">
              <a:rPr lang="fr-FR" smtClean="0"/>
              <a:t>89</a:t>
            </a:fld>
            <a:endParaRPr lang="fr-FR"/>
          </a:p>
        </p:txBody>
      </p:sp>
      <p:pic>
        <p:nvPicPr>
          <p:cNvPr id="7" name="Image 6">
            <a:extLst>
              <a:ext uri="{FF2B5EF4-FFF2-40B4-BE49-F238E27FC236}">
                <a16:creationId xmlns:a16="http://schemas.microsoft.com/office/drawing/2014/main" id="{F720BE46-D0D6-4F49-A6BD-C0EDCDB5F5BB}"/>
              </a:ext>
            </a:extLst>
          </p:cNvPr>
          <p:cNvPicPr>
            <a:picLocks noChangeAspect="1"/>
          </p:cNvPicPr>
          <p:nvPr/>
        </p:nvPicPr>
        <p:blipFill>
          <a:blip r:embed="rId2"/>
          <a:stretch>
            <a:fillRect/>
          </a:stretch>
        </p:blipFill>
        <p:spPr>
          <a:xfrm>
            <a:off x="0" y="522022"/>
            <a:ext cx="12192000" cy="5813956"/>
          </a:xfrm>
          <a:prstGeom prst="rect">
            <a:avLst/>
          </a:prstGeom>
        </p:spPr>
      </p:pic>
      <p:sp>
        <p:nvSpPr>
          <p:cNvPr id="8" name="Ellipse 7">
            <a:extLst>
              <a:ext uri="{FF2B5EF4-FFF2-40B4-BE49-F238E27FC236}">
                <a16:creationId xmlns:a16="http://schemas.microsoft.com/office/drawing/2014/main" id="{10171EC4-5E7C-436C-9697-92A9B14E060C}"/>
              </a:ext>
            </a:extLst>
          </p:cNvPr>
          <p:cNvSpPr/>
          <p:nvPr/>
        </p:nvSpPr>
        <p:spPr>
          <a:xfrm>
            <a:off x="2135299" y="1812663"/>
            <a:ext cx="451821" cy="342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516C34AE-40AD-4B1E-A0C9-2D19084BFFD2}"/>
              </a:ext>
            </a:extLst>
          </p:cNvPr>
          <p:cNvSpPr/>
          <p:nvPr/>
        </p:nvSpPr>
        <p:spPr>
          <a:xfrm>
            <a:off x="9020194" y="1167205"/>
            <a:ext cx="1210328" cy="342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8228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69409BF-5693-4664-B60D-ED001D89325A}"/>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2F3A7758-2370-4B14-961C-7A425798C3AF}"/>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CE56A0B5-B00B-4FBC-A0C9-7CB803220B37}"/>
              </a:ext>
            </a:extLst>
          </p:cNvPr>
          <p:cNvSpPr>
            <a:spLocks noGrp="1"/>
          </p:cNvSpPr>
          <p:nvPr>
            <p:ph type="sldNum" sz="quarter" idx="12"/>
          </p:nvPr>
        </p:nvSpPr>
        <p:spPr/>
        <p:txBody>
          <a:bodyPr/>
          <a:lstStyle/>
          <a:p>
            <a:fld id="{36DC4D30-C1AE-4A1B-9D74-9A68EC4908F8}" type="slidenum">
              <a:rPr lang="fr-FR" smtClean="0"/>
              <a:t>9</a:t>
            </a:fld>
            <a:endParaRPr lang="fr-FR"/>
          </a:p>
        </p:txBody>
      </p:sp>
      <p:pic>
        <p:nvPicPr>
          <p:cNvPr id="9" name="Image 8">
            <a:extLst>
              <a:ext uri="{FF2B5EF4-FFF2-40B4-BE49-F238E27FC236}">
                <a16:creationId xmlns:a16="http://schemas.microsoft.com/office/drawing/2014/main" id="{7FD909C1-6606-4E3E-A98B-CE17A3B6C57B}"/>
              </a:ext>
            </a:extLst>
          </p:cNvPr>
          <p:cNvPicPr>
            <a:picLocks noChangeAspect="1"/>
          </p:cNvPicPr>
          <p:nvPr/>
        </p:nvPicPr>
        <p:blipFill>
          <a:blip r:embed="rId2"/>
          <a:stretch>
            <a:fillRect/>
          </a:stretch>
        </p:blipFill>
        <p:spPr>
          <a:xfrm>
            <a:off x="747562" y="12264"/>
            <a:ext cx="7341482" cy="6858000"/>
          </a:xfrm>
          <a:prstGeom prst="rect">
            <a:avLst/>
          </a:prstGeom>
        </p:spPr>
      </p:pic>
      <p:sp>
        <p:nvSpPr>
          <p:cNvPr id="8" name="Ellipse 7">
            <a:extLst>
              <a:ext uri="{FF2B5EF4-FFF2-40B4-BE49-F238E27FC236}">
                <a16:creationId xmlns:a16="http://schemas.microsoft.com/office/drawing/2014/main" id="{0783EC54-5446-4513-8206-ECC4F13D0E91}"/>
              </a:ext>
            </a:extLst>
          </p:cNvPr>
          <p:cNvSpPr/>
          <p:nvPr/>
        </p:nvSpPr>
        <p:spPr>
          <a:xfrm>
            <a:off x="1639018" y="4313208"/>
            <a:ext cx="5046454" cy="12422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47874A12-839A-4C9A-ADD4-CC1FF6CF540E}"/>
              </a:ext>
            </a:extLst>
          </p:cNvPr>
          <p:cNvCxnSpPr/>
          <p:nvPr/>
        </p:nvCxnSpPr>
        <p:spPr>
          <a:xfrm flipH="1">
            <a:off x="4994694" y="3510951"/>
            <a:ext cx="1457864" cy="11300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9729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105D8F05-E453-4477-B651-A9D82829FA1C}"/>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42B3711B-C14C-4731-93E3-4958C9A7C0B4}"/>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2E8BE03C-C85E-4ED1-95D1-B2D839A5572E}"/>
              </a:ext>
            </a:extLst>
          </p:cNvPr>
          <p:cNvSpPr>
            <a:spLocks noGrp="1"/>
          </p:cNvSpPr>
          <p:nvPr>
            <p:ph type="sldNum" sz="quarter" idx="12"/>
          </p:nvPr>
        </p:nvSpPr>
        <p:spPr/>
        <p:txBody>
          <a:bodyPr/>
          <a:lstStyle/>
          <a:p>
            <a:fld id="{36DC4D30-C1AE-4A1B-9D74-9A68EC4908F8}" type="slidenum">
              <a:rPr lang="fr-FR" smtClean="0"/>
              <a:t>90</a:t>
            </a:fld>
            <a:endParaRPr lang="fr-FR"/>
          </a:p>
        </p:txBody>
      </p:sp>
      <p:pic>
        <p:nvPicPr>
          <p:cNvPr id="7" name="Image 6">
            <a:extLst>
              <a:ext uri="{FF2B5EF4-FFF2-40B4-BE49-F238E27FC236}">
                <a16:creationId xmlns:a16="http://schemas.microsoft.com/office/drawing/2014/main" id="{DCCE0B36-1EF8-4353-BF01-1368412908EA}"/>
              </a:ext>
            </a:extLst>
          </p:cNvPr>
          <p:cNvPicPr>
            <a:picLocks noChangeAspect="1"/>
          </p:cNvPicPr>
          <p:nvPr/>
        </p:nvPicPr>
        <p:blipFill>
          <a:blip r:embed="rId2"/>
          <a:stretch>
            <a:fillRect/>
          </a:stretch>
        </p:blipFill>
        <p:spPr>
          <a:xfrm>
            <a:off x="0" y="522022"/>
            <a:ext cx="12192000" cy="5813956"/>
          </a:xfrm>
          <a:prstGeom prst="rect">
            <a:avLst/>
          </a:prstGeom>
        </p:spPr>
      </p:pic>
      <p:sp>
        <p:nvSpPr>
          <p:cNvPr id="8" name="Ellipse 7">
            <a:extLst>
              <a:ext uri="{FF2B5EF4-FFF2-40B4-BE49-F238E27FC236}">
                <a16:creationId xmlns:a16="http://schemas.microsoft.com/office/drawing/2014/main" id="{FCE91D52-FA5F-4366-BCCC-6E8B4D1F0F4D}"/>
              </a:ext>
            </a:extLst>
          </p:cNvPr>
          <p:cNvSpPr/>
          <p:nvPr/>
        </p:nvSpPr>
        <p:spPr>
          <a:xfrm>
            <a:off x="3490763" y="1253267"/>
            <a:ext cx="704719" cy="342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399921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71C373AD-835B-48FC-86D3-2D69C24B5BB8}"/>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9E1A6DB4-6660-4D2F-AAEF-2B7080F5ABF1}"/>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5D056121-EDA4-4661-B3B2-E2BBDCB8C3A0}"/>
              </a:ext>
            </a:extLst>
          </p:cNvPr>
          <p:cNvSpPr>
            <a:spLocks noGrp="1"/>
          </p:cNvSpPr>
          <p:nvPr>
            <p:ph type="sldNum" sz="quarter" idx="12"/>
          </p:nvPr>
        </p:nvSpPr>
        <p:spPr/>
        <p:txBody>
          <a:bodyPr/>
          <a:lstStyle/>
          <a:p>
            <a:fld id="{36DC4D30-C1AE-4A1B-9D74-9A68EC4908F8}" type="slidenum">
              <a:rPr lang="fr-FR" smtClean="0"/>
              <a:t>91</a:t>
            </a:fld>
            <a:endParaRPr lang="fr-FR"/>
          </a:p>
        </p:txBody>
      </p:sp>
      <p:sp>
        <p:nvSpPr>
          <p:cNvPr id="7" name="Rectangle 6">
            <a:extLst>
              <a:ext uri="{FF2B5EF4-FFF2-40B4-BE49-F238E27FC236}">
                <a16:creationId xmlns:a16="http://schemas.microsoft.com/office/drawing/2014/main" id="{5DABA3FF-0215-4FF0-B9BA-D48FF91F52A7}"/>
              </a:ext>
            </a:extLst>
          </p:cNvPr>
          <p:cNvSpPr/>
          <p:nvPr/>
        </p:nvSpPr>
        <p:spPr>
          <a:xfrm>
            <a:off x="3550024" y="2549562"/>
            <a:ext cx="5228216" cy="1871831"/>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spTree>
    <p:extLst>
      <p:ext uri="{BB962C8B-B14F-4D97-AF65-F5344CB8AC3E}">
        <p14:creationId xmlns:p14="http://schemas.microsoft.com/office/powerpoint/2010/main" val="11209567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D6D2993-8553-4A6A-89C4-23F2FD071D97}"/>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41453BCB-E017-45C0-BDCB-8FC8FD49E1A1}"/>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15C50BA0-A8C2-43D2-BD50-07760C5FF7FA}"/>
              </a:ext>
            </a:extLst>
          </p:cNvPr>
          <p:cNvSpPr>
            <a:spLocks noGrp="1"/>
          </p:cNvSpPr>
          <p:nvPr>
            <p:ph type="sldNum" sz="quarter" idx="12"/>
          </p:nvPr>
        </p:nvSpPr>
        <p:spPr/>
        <p:txBody>
          <a:bodyPr/>
          <a:lstStyle/>
          <a:p>
            <a:fld id="{36DC4D30-C1AE-4A1B-9D74-9A68EC4908F8}" type="slidenum">
              <a:rPr lang="fr-FR" smtClean="0"/>
              <a:t>92</a:t>
            </a:fld>
            <a:endParaRPr lang="fr-FR"/>
          </a:p>
        </p:txBody>
      </p:sp>
      <p:sp>
        <p:nvSpPr>
          <p:cNvPr id="7" name="Rectangle 6">
            <a:extLst>
              <a:ext uri="{FF2B5EF4-FFF2-40B4-BE49-F238E27FC236}">
                <a16:creationId xmlns:a16="http://schemas.microsoft.com/office/drawing/2014/main" id="{DB3F17FE-EAB6-4168-99C2-9B8AFFF4CB0D}"/>
              </a:ext>
            </a:extLst>
          </p:cNvPr>
          <p:cNvSpPr/>
          <p:nvPr/>
        </p:nvSpPr>
        <p:spPr>
          <a:xfrm>
            <a:off x="2610522" y="2108498"/>
            <a:ext cx="6970956" cy="2259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 Check the report</a:t>
            </a:r>
          </a:p>
        </p:txBody>
      </p:sp>
    </p:spTree>
    <p:extLst>
      <p:ext uri="{BB962C8B-B14F-4D97-AF65-F5344CB8AC3E}">
        <p14:creationId xmlns:p14="http://schemas.microsoft.com/office/powerpoint/2010/main" val="20486142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3D34004-43F3-450D-84B1-961BD60C6445}"/>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233E4ACA-0C63-46EB-AF4E-0F7225D9758F}"/>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48DE1FC4-B118-448B-8A4C-51CCA3766A07}"/>
              </a:ext>
            </a:extLst>
          </p:cNvPr>
          <p:cNvSpPr>
            <a:spLocks noGrp="1"/>
          </p:cNvSpPr>
          <p:nvPr>
            <p:ph type="sldNum" sz="quarter" idx="12"/>
          </p:nvPr>
        </p:nvSpPr>
        <p:spPr/>
        <p:txBody>
          <a:bodyPr/>
          <a:lstStyle/>
          <a:p>
            <a:fld id="{36DC4D30-C1AE-4A1B-9D74-9A68EC4908F8}" type="slidenum">
              <a:rPr lang="fr-FR" smtClean="0"/>
              <a:t>93</a:t>
            </a:fld>
            <a:endParaRPr lang="fr-FR"/>
          </a:p>
        </p:txBody>
      </p:sp>
      <p:pic>
        <p:nvPicPr>
          <p:cNvPr id="7" name="Image 6">
            <a:extLst>
              <a:ext uri="{FF2B5EF4-FFF2-40B4-BE49-F238E27FC236}">
                <a16:creationId xmlns:a16="http://schemas.microsoft.com/office/drawing/2014/main" id="{809A1EA3-45FF-4271-BA6B-2887E36EC607}"/>
              </a:ext>
            </a:extLst>
          </p:cNvPr>
          <p:cNvPicPr>
            <a:picLocks noChangeAspect="1"/>
          </p:cNvPicPr>
          <p:nvPr/>
        </p:nvPicPr>
        <p:blipFill>
          <a:blip r:embed="rId2"/>
          <a:stretch>
            <a:fillRect/>
          </a:stretch>
        </p:blipFill>
        <p:spPr>
          <a:xfrm>
            <a:off x="0" y="522022"/>
            <a:ext cx="12192000" cy="5813956"/>
          </a:xfrm>
          <a:prstGeom prst="rect">
            <a:avLst/>
          </a:prstGeom>
        </p:spPr>
      </p:pic>
      <p:sp>
        <p:nvSpPr>
          <p:cNvPr id="8" name="Ellipse 7">
            <a:extLst>
              <a:ext uri="{FF2B5EF4-FFF2-40B4-BE49-F238E27FC236}">
                <a16:creationId xmlns:a16="http://schemas.microsoft.com/office/drawing/2014/main" id="{BCFB2488-FF42-4F59-98FA-465EE4E41014}"/>
              </a:ext>
            </a:extLst>
          </p:cNvPr>
          <p:cNvSpPr/>
          <p:nvPr/>
        </p:nvSpPr>
        <p:spPr>
          <a:xfrm>
            <a:off x="2210603" y="522022"/>
            <a:ext cx="451821" cy="342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075040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EF50BFB-1E82-4EC5-BEE3-77F4D243F1C9}"/>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7E101E58-6D8D-43A8-8DBD-F91109007C7C}"/>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6CBECE3D-4DA4-4B7C-B0EF-2AAAD4BDBE5D}"/>
              </a:ext>
            </a:extLst>
          </p:cNvPr>
          <p:cNvSpPr>
            <a:spLocks noGrp="1"/>
          </p:cNvSpPr>
          <p:nvPr>
            <p:ph type="sldNum" sz="quarter" idx="12"/>
          </p:nvPr>
        </p:nvSpPr>
        <p:spPr/>
        <p:txBody>
          <a:bodyPr/>
          <a:lstStyle/>
          <a:p>
            <a:fld id="{36DC4D30-C1AE-4A1B-9D74-9A68EC4908F8}" type="slidenum">
              <a:rPr lang="fr-FR" smtClean="0"/>
              <a:t>94</a:t>
            </a:fld>
            <a:endParaRPr lang="fr-FR"/>
          </a:p>
        </p:txBody>
      </p:sp>
      <p:pic>
        <p:nvPicPr>
          <p:cNvPr id="7" name="Image 6">
            <a:extLst>
              <a:ext uri="{FF2B5EF4-FFF2-40B4-BE49-F238E27FC236}">
                <a16:creationId xmlns:a16="http://schemas.microsoft.com/office/drawing/2014/main" id="{9B86EFC5-4D17-429B-83F0-BF2E2C54612F}"/>
              </a:ext>
            </a:extLst>
          </p:cNvPr>
          <p:cNvPicPr>
            <a:picLocks noChangeAspect="1"/>
          </p:cNvPicPr>
          <p:nvPr/>
        </p:nvPicPr>
        <p:blipFill>
          <a:blip r:embed="rId2"/>
          <a:stretch>
            <a:fillRect/>
          </a:stretch>
        </p:blipFill>
        <p:spPr>
          <a:xfrm>
            <a:off x="0" y="522022"/>
            <a:ext cx="12192000" cy="5813956"/>
          </a:xfrm>
          <a:prstGeom prst="rect">
            <a:avLst/>
          </a:prstGeom>
        </p:spPr>
      </p:pic>
    </p:spTree>
    <p:extLst>
      <p:ext uri="{BB962C8B-B14F-4D97-AF65-F5344CB8AC3E}">
        <p14:creationId xmlns:p14="http://schemas.microsoft.com/office/powerpoint/2010/main" val="13488326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t>95</a:t>
            </a:fld>
            <a:endParaRPr lang="fr-FR"/>
          </a:p>
        </p:txBody>
      </p:sp>
      <p:sp>
        <p:nvSpPr>
          <p:cNvPr id="8" name="Rectangle 7"/>
          <p:cNvSpPr/>
          <p:nvPr/>
        </p:nvSpPr>
        <p:spPr>
          <a:xfrm>
            <a:off x="400050" y="371475"/>
            <a:ext cx="11334750" cy="6029325"/>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You also must install the plugin: </a:t>
            </a:r>
          </a:p>
          <a:p>
            <a:pPr algn="ctr"/>
            <a:endParaRPr lang="en-US" sz="1400" dirty="0"/>
          </a:p>
          <a:p>
            <a:pPr algn="ctr"/>
            <a:r>
              <a:rPr lang="en-US" sz="2400" dirty="0"/>
              <a:t>Mailchimp for </a:t>
            </a:r>
            <a:r>
              <a:rPr lang="en-US" sz="2400" dirty="0" err="1"/>
              <a:t>woocommerce</a:t>
            </a:r>
            <a:r>
              <a:rPr lang="en-US" sz="2400" dirty="0"/>
              <a:t> (or Easy Forms for Mail Chimp) on your web site and linked it with your Mailchimp account</a:t>
            </a:r>
          </a:p>
          <a:p>
            <a:pPr algn="ctr"/>
            <a:endParaRPr lang="en-US" sz="2400" dirty="0"/>
          </a:p>
        </p:txBody>
      </p:sp>
    </p:spTree>
    <p:extLst>
      <p:ext uri="{BB962C8B-B14F-4D97-AF65-F5344CB8AC3E}">
        <p14:creationId xmlns:p14="http://schemas.microsoft.com/office/powerpoint/2010/main" val="33578397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1A16350D-9352-41F0-8483-6AC6BF8083F8}"/>
              </a:ext>
            </a:extLst>
          </p:cNvPr>
          <p:cNvPicPr>
            <a:picLocks noChangeAspect="1"/>
          </p:cNvPicPr>
          <p:nvPr/>
        </p:nvPicPr>
        <p:blipFill>
          <a:blip r:embed="rId2"/>
          <a:stretch>
            <a:fillRect/>
          </a:stretch>
        </p:blipFill>
        <p:spPr>
          <a:xfrm>
            <a:off x="0" y="432888"/>
            <a:ext cx="12192000" cy="5992224"/>
          </a:xfrm>
          <a:prstGeom prst="rect">
            <a:avLst/>
          </a:prstGeom>
        </p:spPr>
      </p:pic>
      <p:sp>
        <p:nvSpPr>
          <p:cNvPr id="2" name="Titre 1">
            <a:extLst>
              <a:ext uri="{FF2B5EF4-FFF2-40B4-BE49-F238E27FC236}">
                <a16:creationId xmlns:a16="http://schemas.microsoft.com/office/drawing/2014/main" id="{31A95BD0-462C-46DE-A3C4-72E201A3B658}"/>
              </a:ext>
            </a:extLst>
          </p:cNvPr>
          <p:cNvSpPr>
            <a:spLocks noGrp="1"/>
          </p:cNvSpPr>
          <p:nvPr>
            <p:ph type="ctrTitle"/>
          </p:nvPr>
        </p:nvSpPr>
        <p:spPr/>
        <p:txBody>
          <a:bodyPr/>
          <a:lstStyle/>
          <a:p>
            <a:endParaRPr lang="fr-FR" dirty="0"/>
          </a:p>
        </p:txBody>
      </p:sp>
      <p:sp>
        <p:nvSpPr>
          <p:cNvPr id="3" name="Sous-titre 2">
            <a:extLst>
              <a:ext uri="{FF2B5EF4-FFF2-40B4-BE49-F238E27FC236}">
                <a16:creationId xmlns:a16="http://schemas.microsoft.com/office/drawing/2014/main" id="{EEEF1ACE-556E-4DF7-9A00-9D87122BBA10}"/>
              </a:ext>
            </a:extLst>
          </p:cNvPr>
          <p:cNvSpPr>
            <a:spLocks noGrp="1"/>
          </p:cNvSpPr>
          <p:nvPr>
            <p:ph type="subTitle" idx="1"/>
          </p:nvPr>
        </p:nvSpPr>
        <p:spPr/>
        <p:txBody>
          <a:bodyPr/>
          <a:lstStyle/>
          <a:p>
            <a:endParaRPr lang="fr-FR"/>
          </a:p>
        </p:txBody>
      </p:sp>
      <p:sp>
        <p:nvSpPr>
          <p:cNvPr id="4" name="Espace réservé de la date 3">
            <a:extLst>
              <a:ext uri="{FF2B5EF4-FFF2-40B4-BE49-F238E27FC236}">
                <a16:creationId xmlns:a16="http://schemas.microsoft.com/office/drawing/2014/main" id="{9E397D76-201A-4E6B-BE3A-8D0CD9F580D0}"/>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09078378-E074-4EFB-B125-C4EAC35D464C}"/>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37FC3CAA-7BBD-4A7F-BD96-CCF947E5CA96}"/>
              </a:ext>
            </a:extLst>
          </p:cNvPr>
          <p:cNvSpPr>
            <a:spLocks noGrp="1"/>
          </p:cNvSpPr>
          <p:nvPr>
            <p:ph type="sldNum" sz="quarter" idx="12"/>
          </p:nvPr>
        </p:nvSpPr>
        <p:spPr/>
        <p:txBody>
          <a:bodyPr/>
          <a:lstStyle/>
          <a:p>
            <a:fld id="{36DC4D30-C1AE-4A1B-9D74-9A68EC4908F8}" type="slidenum">
              <a:rPr lang="fr-FR" smtClean="0"/>
              <a:t>96</a:t>
            </a:fld>
            <a:endParaRPr lang="fr-FR"/>
          </a:p>
        </p:txBody>
      </p:sp>
      <p:sp>
        <p:nvSpPr>
          <p:cNvPr id="8" name="Ellipse 7">
            <a:extLst>
              <a:ext uri="{FF2B5EF4-FFF2-40B4-BE49-F238E27FC236}">
                <a16:creationId xmlns:a16="http://schemas.microsoft.com/office/drawing/2014/main" id="{3F0D44CB-7A94-49C2-94E5-5DF9EED5FCF3}"/>
              </a:ext>
            </a:extLst>
          </p:cNvPr>
          <p:cNvSpPr/>
          <p:nvPr/>
        </p:nvSpPr>
        <p:spPr>
          <a:xfrm>
            <a:off x="9054353" y="82494"/>
            <a:ext cx="3614570" cy="21963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5036FF3E-1BE0-4B85-BA97-743FB5456882}"/>
              </a:ext>
            </a:extLst>
          </p:cNvPr>
          <p:cNvSpPr/>
          <p:nvPr/>
        </p:nvSpPr>
        <p:spPr>
          <a:xfrm>
            <a:off x="3960609" y="1708682"/>
            <a:ext cx="885712" cy="5701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97FA8CAB-A3C6-43DF-A179-9E04947ED06C}"/>
              </a:ext>
            </a:extLst>
          </p:cNvPr>
          <p:cNvSpPr/>
          <p:nvPr/>
        </p:nvSpPr>
        <p:spPr>
          <a:xfrm>
            <a:off x="-168535" y="344253"/>
            <a:ext cx="885712" cy="5701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020203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E859304-8DAA-49F3-A7A4-F82CD8564924}"/>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3C2F7B46-1BC8-49F9-B448-855555F50564}"/>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21684AA6-A7AF-4E33-9FD3-B0D5E5409F12}"/>
              </a:ext>
            </a:extLst>
          </p:cNvPr>
          <p:cNvSpPr>
            <a:spLocks noGrp="1"/>
          </p:cNvSpPr>
          <p:nvPr>
            <p:ph type="sldNum" sz="quarter" idx="12"/>
          </p:nvPr>
        </p:nvSpPr>
        <p:spPr/>
        <p:txBody>
          <a:bodyPr/>
          <a:lstStyle/>
          <a:p>
            <a:fld id="{36DC4D30-C1AE-4A1B-9D74-9A68EC4908F8}" type="slidenum">
              <a:rPr lang="fr-FR" smtClean="0"/>
              <a:t>97</a:t>
            </a:fld>
            <a:endParaRPr lang="fr-FR"/>
          </a:p>
        </p:txBody>
      </p:sp>
      <p:pic>
        <p:nvPicPr>
          <p:cNvPr id="9" name="Image 8">
            <a:extLst>
              <a:ext uri="{FF2B5EF4-FFF2-40B4-BE49-F238E27FC236}">
                <a16:creationId xmlns:a16="http://schemas.microsoft.com/office/drawing/2014/main" id="{7816BEA3-9287-40CC-A000-E1BE1C4982E8}"/>
              </a:ext>
            </a:extLst>
          </p:cNvPr>
          <p:cNvPicPr>
            <a:picLocks noChangeAspect="1"/>
          </p:cNvPicPr>
          <p:nvPr/>
        </p:nvPicPr>
        <p:blipFill>
          <a:blip r:embed="rId2"/>
          <a:stretch>
            <a:fillRect/>
          </a:stretch>
        </p:blipFill>
        <p:spPr>
          <a:xfrm>
            <a:off x="2383735" y="-12264"/>
            <a:ext cx="7424530" cy="6858000"/>
          </a:xfrm>
          <a:prstGeom prst="rect">
            <a:avLst/>
          </a:prstGeom>
        </p:spPr>
      </p:pic>
      <p:sp>
        <p:nvSpPr>
          <p:cNvPr id="8" name="Ellipse 7">
            <a:extLst>
              <a:ext uri="{FF2B5EF4-FFF2-40B4-BE49-F238E27FC236}">
                <a16:creationId xmlns:a16="http://schemas.microsoft.com/office/drawing/2014/main" id="{CFE26B05-C091-4C47-BDF5-892CF622960E}"/>
              </a:ext>
            </a:extLst>
          </p:cNvPr>
          <p:cNvSpPr/>
          <p:nvPr/>
        </p:nvSpPr>
        <p:spPr>
          <a:xfrm>
            <a:off x="4984491" y="5113612"/>
            <a:ext cx="899942" cy="5555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00C4BDC2-3114-46C7-AEC8-620E07D0DCC9}"/>
              </a:ext>
            </a:extLst>
          </p:cNvPr>
          <p:cNvSpPr/>
          <p:nvPr/>
        </p:nvSpPr>
        <p:spPr>
          <a:xfrm>
            <a:off x="2689797" y="6184334"/>
            <a:ext cx="6047983" cy="7678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68268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774C105-C932-4FF3-8A53-524C36C54F95}"/>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E95848D5-E893-4589-85AC-CA6B639539BD}"/>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905398F4-11B9-4115-82BE-1BAC21687954}"/>
              </a:ext>
            </a:extLst>
          </p:cNvPr>
          <p:cNvSpPr>
            <a:spLocks noGrp="1"/>
          </p:cNvSpPr>
          <p:nvPr>
            <p:ph type="sldNum" sz="quarter" idx="12"/>
          </p:nvPr>
        </p:nvSpPr>
        <p:spPr/>
        <p:txBody>
          <a:bodyPr/>
          <a:lstStyle/>
          <a:p>
            <a:fld id="{36DC4D30-C1AE-4A1B-9D74-9A68EC4908F8}" type="slidenum">
              <a:rPr lang="fr-FR" smtClean="0"/>
              <a:t>98</a:t>
            </a:fld>
            <a:endParaRPr lang="fr-FR"/>
          </a:p>
        </p:txBody>
      </p:sp>
      <p:pic>
        <p:nvPicPr>
          <p:cNvPr id="7" name="Image 6">
            <a:extLst>
              <a:ext uri="{FF2B5EF4-FFF2-40B4-BE49-F238E27FC236}">
                <a16:creationId xmlns:a16="http://schemas.microsoft.com/office/drawing/2014/main" id="{12563EE5-2EB9-4C2E-969F-59D626BF95A2}"/>
              </a:ext>
            </a:extLst>
          </p:cNvPr>
          <p:cNvPicPr>
            <a:picLocks noChangeAspect="1"/>
          </p:cNvPicPr>
          <p:nvPr/>
        </p:nvPicPr>
        <p:blipFill>
          <a:blip r:embed="rId2"/>
          <a:stretch>
            <a:fillRect/>
          </a:stretch>
        </p:blipFill>
        <p:spPr>
          <a:xfrm>
            <a:off x="572328" y="0"/>
            <a:ext cx="11047343" cy="6858000"/>
          </a:xfrm>
          <a:prstGeom prst="rect">
            <a:avLst/>
          </a:prstGeom>
        </p:spPr>
      </p:pic>
      <p:pic>
        <p:nvPicPr>
          <p:cNvPr id="8" name="Image 7">
            <a:extLst>
              <a:ext uri="{FF2B5EF4-FFF2-40B4-BE49-F238E27FC236}">
                <a16:creationId xmlns:a16="http://schemas.microsoft.com/office/drawing/2014/main" id="{06923933-1F42-4857-91E8-FD473ABB3609}"/>
              </a:ext>
            </a:extLst>
          </p:cNvPr>
          <p:cNvPicPr>
            <a:picLocks noChangeAspect="1"/>
          </p:cNvPicPr>
          <p:nvPr/>
        </p:nvPicPr>
        <p:blipFill>
          <a:blip r:embed="rId3"/>
          <a:stretch>
            <a:fillRect/>
          </a:stretch>
        </p:blipFill>
        <p:spPr>
          <a:xfrm>
            <a:off x="5004015" y="6212480"/>
            <a:ext cx="2666188" cy="531104"/>
          </a:xfrm>
          <a:prstGeom prst="rect">
            <a:avLst/>
          </a:prstGeom>
        </p:spPr>
      </p:pic>
      <p:pic>
        <p:nvPicPr>
          <p:cNvPr id="9" name="Image 8">
            <a:extLst>
              <a:ext uri="{FF2B5EF4-FFF2-40B4-BE49-F238E27FC236}">
                <a16:creationId xmlns:a16="http://schemas.microsoft.com/office/drawing/2014/main" id="{9E0162B8-59DA-4C95-874F-D462D00B2ECC}"/>
              </a:ext>
            </a:extLst>
          </p:cNvPr>
          <p:cNvPicPr>
            <a:picLocks noChangeAspect="1"/>
          </p:cNvPicPr>
          <p:nvPr/>
        </p:nvPicPr>
        <p:blipFill>
          <a:blip r:embed="rId3"/>
          <a:stretch>
            <a:fillRect/>
          </a:stretch>
        </p:blipFill>
        <p:spPr>
          <a:xfrm>
            <a:off x="7372491" y="3976682"/>
            <a:ext cx="2666188" cy="531104"/>
          </a:xfrm>
          <a:prstGeom prst="rect">
            <a:avLst/>
          </a:prstGeom>
        </p:spPr>
      </p:pic>
    </p:spTree>
    <p:extLst>
      <p:ext uri="{BB962C8B-B14F-4D97-AF65-F5344CB8AC3E}">
        <p14:creationId xmlns:p14="http://schemas.microsoft.com/office/powerpoint/2010/main" val="4045914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5520613-6988-459A-B811-57B57EFD4811}"/>
              </a:ext>
            </a:extLst>
          </p:cNvPr>
          <p:cNvSpPr>
            <a:spLocks noGrp="1"/>
          </p:cNvSpPr>
          <p:nvPr>
            <p:ph type="dt" sz="half" idx="10"/>
          </p:nvPr>
        </p:nvSpPr>
        <p:spPr/>
        <p:txBody>
          <a:bodyPr/>
          <a:lstStyle/>
          <a:p>
            <a:fld id="{29A96D1D-A849-4DC2-BE83-D57294E1A069}" type="datetime1">
              <a:rPr lang="en-US" smtClean="0"/>
              <a:t>4/1/2019</a:t>
            </a:fld>
            <a:endParaRPr lang="fr-FR"/>
          </a:p>
        </p:txBody>
      </p:sp>
      <p:sp>
        <p:nvSpPr>
          <p:cNvPr id="5" name="Espace réservé du pied de page 4">
            <a:extLst>
              <a:ext uri="{FF2B5EF4-FFF2-40B4-BE49-F238E27FC236}">
                <a16:creationId xmlns:a16="http://schemas.microsoft.com/office/drawing/2014/main" id="{6C323073-22D9-4AC0-A12F-E97F099CAB35}"/>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762DDA54-D2AE-4AE9-819F-5BAB747DC4D5}"/>
              </a:ext>
            </a:extLst>
          </p:cNvPr>
          <p:cNvSpPr>
            <a:spLocks noGrp="1"/>
          </p:cNvSpPr>
          <p:nvPr>
            <p:ph type="sldNum" sz="quarter" idx="12"/>
          </p:nvPr>
        </p:nvSpPr>
        <p:spPr/>
        <p:txBody>
          <a:bodyPr/>
          <a:lstStyle/>
          <a:p>
            <a:fld id="{36DC4D30-C1AE-4A1B-9D74-9A68EC4908F8}" type="slidenum">
              <a:rPr lang="fr-FR" smtClean="0"/>
              <a:t>99</a:t>
            </a:fld>
            <a:endParaRPr lang="fr-FR"/>
          </a:p>
        </p:txBody>
      </p:sp>
      <p:pic>
        <p:nvPicPr>
          <p:cNvPr id="7" name="Image 6">
            <a:extLst>
              <a:ext uri="{FF2B5EF4-FFF2-40B4-BE49-F238E27FC236}">
                <a16:creationId xmlns:a16="http://schemas.microsoft.com/office/drawing/2014/main" id="{580CABDA-2EF1-41BD-9F46-60ACA2F54DBC}"/>
              </a:ext>
            </a:extLst>
          </p:cNvPr>
          <p:cNvPicPr>
            <a:picLocks noChangeAspect="1"/>
          </p:cNvPicPr>
          <p:nvPr/>
        </p:nvPicPr>
        <p:blipFill>
          <a:blip r:embed="rId2"/>
          <a:stretch>
            <a:fillRect/>
          </a:stretch>
        </p:blipFill>
        <p:spPr>
          <a:xfrm>
            <a:off x="3007282" y="0"/>
            <a:ext cx="6177435" cy="6858000"/>
          </a:xfrm>
          <a:prstGeom prst="rect">
            <a:avLst/>
          </a:prstGeom>
        </p:spPr>
      </p:pic>
      <p:pic>
        <p:nvPicPr>
          <p:cNvPr id="8" name="Image 7">
            <a:extLst>
              <a:ext uri="{FF2B5EF4-FFF2-40B4-BE49-F238E27FC236}">
                <a16:creationId xmlns:a16="http://schemas.microsoft.com/office/drawing/2014/main" id="{323A8ED1-FDFF-4CFF-BB97-EE2ADBCF1C87}"/>
              </a:ext>
            </a:extLst>
          </p:cNvPr>
          <p:cNvPicPr>
            <a:picLocks noChangeAspect="1"/>
          </p:cNvPicPr>
          <p:nvPr/>
        </p:nvPicPr>
        <p:blipFill>
          <a:blip r:embed="rId3"/>
          <a:stretch>
            <a:fillRect/>
          </a:stretch>
        </p:blipFill>
        <p:spPr>
          <a:xfrm>
            <a:off x="2128285" y="4831237"/>
            <a:ext cx="2664183" cy="530398"/>
          </a:xfrm>
          <a:prstGeom prst="rect">
            <a:avLst/>
          </a:prstGeom>
        </p:spPr>
      </p:pic>
      <p:pic>
        <p:nvPicPr>
          <p:cNvPr id="9" name="Image 8">
            <a:extLst>
              <a:ext uri="{FF2B5EF4-FFF2-40B4-BE49-F238E27FC236}">
                <a16:creationId xmlns:a16="http://schemas.microsoft.com/office/drawing/2014/main" id="{5852BEE0-EEFA-4EC5-8EA8-162FC84C8C2E}"/>
              </a:ext>
            </a:extLst>
          </p:cNvPr>
          <p:cNvPicPr>
            <a:picLocks noChangeAspect="1"/>
          </p:cNvPicPr>
          <p:nvPr/>
        </p:nvPicPr>
        <p:blipFill>
          <a:blip r:embed="rId4"/>
          <a:stretch>
            <a:fillRect/>
          </a:stretch>
        </p:blipFill>
        <p:spPr>
          <a:xfrm>
            <a:off x="4038600" y="3802767"/>
            <a:ext cx="2666188" cy="531104"/>
          </a:xfrm>
          <a:prstGeom prst="rect">
            <a:avLst/>
          </a:prstGeom>
        </p:spPr>
      </p:pic>
      <p:pic>
        <p:nvPicPr>
          <p:cNvPr id="10" name="Image 9">
            <a:extLst>
              <a:ext uri="{FF2B5EF4-FFF2-40B4-BE49-F238E27FC236}">
                <a16:creationId xmlns:a16="http://schemas.microsoft.com/office/drawing/2014/main" id="{D1DFE0D6-852D-4AFD-BF8A-6FEFE185B0D0}"/>
              </a:ext>
            </a:extLst>
          </p:cNvPr>
          <p:cNvPicPr>
            <a:picLocks noChangeAspect="1"/>
          </p:cNvPicPr>
          <p:nvPr/>
        </p:nvPicPr>
        <p:blipFill>
          <a:blip r:embed="rId4"/>
          <a:stretch>
            <a:fillRect/>
          </a:stretch>
        </p:blipFill>
        <p:spPr>
          <a:xfrm>
            <a:off x="5840798" y="5527078"/>
            <a:ext cx="3343919" cy="316304"/>
          </a:xfrm>
          <a:prstGeom prst="rect">
            <a:avLst/>
          </a:prstGeom>
        </p:spPr>
      </p:pic>
      <p:sp>
        <p:nvSpPr>
          <p:cNvPr id="11" name="ZoneTexte 10">
            <a:extLst>
              <a:ext uri="{FF2B5EF4-FFF2-40B4-BE49-F238E27FC236}">
                <a16:creationId xmlns:a16="http://schemas.microsoft.com/office/drawing/2014/main" id="{E475A257-779F-460A-B6C3-A5E8A3BC0C00}"/>
              </a:ext>
            </a:extLst>
          </p:cNvPr>
          <p:cNvSpPr txBox="1"/>
          <p:nvPr/>
        </p:nvSpPr>
        <p:spPr>
          <a:xfrm>
            <a:off x="9359154" y="5527078"/>
            <a:ext cx="835229" cy="369332"/>
          </a:xfrm>
          <a:prstGeom prst="rect">
            <a:avLst/>
          </a:prstGeom>
          <a:noFill/>
        </p:spPr>
        <p:txBody>
          <a:bodyPr wrap="none" rtlCol="0">
            <a:spAutoFit/>
          </a:bodyPr>
          <a:lstStyle/>
          <a:p>
            <a:r>
              <a:rPr lang="fr-FR" dirty="0"/>
              <a:t>(paste)</a:t>
            </a:r>
          </a:p>
        </p:txBody>
      </p:sp>
    </p:spTree>
    <p:extLst>
      <p:ext uri="{BB962C8B-B14F-4D97-AF65-F5344CB8AC3E}">
        <p14:creationId xmlns:p14="http://schemas.microsoft.com/office/powerpoint/2010/main" val="247306799"/>
      </p:ext>
    </p:extLst>
  </p:cSld>
  <p:clrMapOvr>
    <a:masterClrMapping/>
  </p:clrMapOvr>
</p:sld>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A5A5A5"/>
      </a:hlink>
      <a:folHlink>
        <a:srgbClr val="B4C6E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12945</TotalTime>
  <Words>5758</Words>
  <Application>Microsoft Office PowerPoint</Application>
  <PresentationFormat>Grand écran</PresentationFormat>
  <Paragraphs>1059</Paragraphs>
  <Slides>108</Slides>
  <Notes>5</Notes>
  <HiddenSlides>0</HiddenSlides>
  <MMClips>0</MMClips>
  <ScaleCrop>false</ScaleCrop>
  <HeadingPairs>
    <vt:vector size="6" baseType="variant">
      <vt:variant>
        <vt:lpstr>Polices utilisées</vt:lpstr>
      </vt:variant>
      <vt:variant>
        <vt:i4>4</vt:i4>
      </vt:variant>
      <vt:variant>
        <vt:lpstr>Thème</vt:lpstr>
      </vt:variant>
      <vt:variant>
        <vt:i4>3</vt:i4>
      </vt:variant>
      <vt:variant>
        <vt:lpstr>Titres des diapositives</vt:lpstr>
      </vt:variant>
      <vt:variant>
        <vt:i4>108</vt:i4>
      </vt:variant>
    </vt:vector>
  </HeadingPairs>
  <TitlesOfParts>
    <vt:vector size="115" baseType="lpstr">
      <vt:lpstr>Arial</vt:lpstr>
      <vt:lpstr>Calibri</vt:lpstr>
      <vt:lpstr>Calibri Light</vt:lpstr>
      <vt:lpstr>Times New Roman</vt:lpstr>
      <vt:lpstr>Thème Office</vt:lpstr>
      <vt:lpstr>13_Conception personnalisée</vt:lpstr>
      <vt:lpstr>11_Conception personnalisée</vt:lpstr>
      <vt:lpstr>Web Analytics (with GA: google analytics)  Search console  (and site map)  Dashboard  (and KPI’s)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dc:creator>
  <cp:lastModifiedBy> </cp:lastModifiedBy>
  <cp:revision>368</cp:revision>
  <dcterms:created xsi:type="dcterms:W3CDTF">2017-02-17T20:40:51Z</dcterms:created>
  <dcterms:modified xsi:type="dcterms:W3CDTF">2019-04-01T10:59:53Z</dcterms:modified>
</cp:coreProperties>
</file>